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4"/>
  </p:notesMasterIdLst>
  <p:handoutMasterIdLst>
    <p:handoutMasterId r:id="rId35"/>
  </p:handoutMasterIdLst>
  <p:sldIdLst>
    <p:sldId id="340" r:id="rId2"/>
    <p:sldId id="461" r:id="rId3"/>
    <p:sldId id="257" r:id="rId4"/>
    <p:sldId id="442" r:id="rId5"/>
    <p:sldId id="443" r:id="rId6"/>
    <p:sldId id="444" r:id="rId7"/>
    <p:sldId id="465" r:id="rId8"/>
    <p:sldId id="462" r:id="rId9"/>
    <p:sldId id="463" r:id="rId10"/>
    <p:sldId id="481" r:id="rId11"/>
    <p:sldId id="476" r:id="rId12"/>
    <p:sldId id="477" r:id="rId13"/>
    <p:sldId id="478" r:id="rId14"/>
    <p:sldId id="480" r:id="rId15"/>
    <p:sldId id="479" r:id="rId16"/>
    <p:sldId id="466" r:id="rId17"/>
    <p:sldId id="464" r:id="rId18"/>
    <p:sldId id="467" r:id="rId19"/>
    <p:sldId id="468" r:id="rId20"/>
    <p:sldId id="469" r:id="rId21"/>
    <p:sldId id="470" r:id="rId22"/>
    <p:sldId id="471" r:id="rId23"/>
    <p:sldId id="472" r:id="rId24"/>
    <p:sldId id="473" r:id="rId25"/>
    <p:sldId id="474" r:id="rId26"/>
    <p:sldId id="475" r:id="rId27"/>
    <p:sldId id="483" r:id="rId28"/>
    <p:sldId id="482" r:id="rId29"/>
    <p:sldId id="484" r:id="rId30"/>
    <p:sldId id="485" r:id="rId31"/>
    <p:sldId id="486" r:id="rId32"/>
    <p:sldId id="338" r:id="rId3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19" autoAdjust="0"/>
    <p:restoredTop sz="94709" autoAdjust="0"/>
  </p:normalViewPr>
  <p:slideViewPr>
    <p:cSldViewPr>
      <p:cViewPr varScale="1">
        <p:scale>
          <a:sx n="84" d="100"/>
          <a:sy n="84" d="100"/>
        </p:scale>
        <p:origin x="1814" y="67"/>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52565B5-9A76-43F9-8A0E-5C98A920E1C4}"/>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C9479E29-515A-4732-99C9-5750A9D0354E}"/>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DA9B3C40-2774-4B6C-BD1B-B33AC05AAA08}" type="datetimeFigureOut">
              <a:rPr lang="en-US"/>
              <a:pPr>
                <a:defRPr/>
              </a:pPr>
              <a:t>2/13/2023</a:t>
            </a:fld>
            <a:endParaRPr lang="en-US"/>
          </a:p>
        </p:txBody>
      </p:sp>
      <p:sp>
        <p:nvSpPr>
          <p:cNvPr id="4" name="Footer Placeholder 3">
            <a:extLst>
              <a:ext uri="{FF2B5EF4-FFF2-40B4-BE49-F238E27FC236}">
                <a16:creationId xmlns:a16="http://schemas.microsoft.com/office/drawing/2014/main" id="{7BBDE144-346A-4F5A-B247-3F3ED0EFE9F1}"/>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a:extLst>
              <a:ext uri="{FF2B5EF4-FFF2-40B4-BE49-F238E27FC236}">
                <a16:creationId xmlns:a16="http://schemas.microsoft.com/office/drawing/2014/main" id="{BE8AC241-71FE-461A-8FFB-C24388D5D3D3}"/>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B4BB2CB8-A371-4FEC-A2CD-DE7CFE31799B}"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E758DF-9692-4B09-B418-775B18082AF7}"/>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5A90230C-D9CA-4A5C-B6D6-9A399D81EC83}"/>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4F94E2CE-7FD1-4103-BEDC-631EAF6D0B28}" type="datetimeFigureOut">
              <a:rPr lang="en-US"/>
              <a:pPr>
                <a:defRPr/>
              </a:pPr>
              <a:t>2/13/2023</a:t>
            </a:fld>
            <a:endParaRPr lang="en-US"/>
          </a:p>
        </p:txBody>
      </p:sp>
      <p:sp>
        <p:nvSpPr>
          <p:cNvPr id="4" name="Slide Image Placeholder 3">
            <a:extLst>
              <a:ext uri="{FF2B5EF4-FFF2-40B4-BE49-F238E27FC236}">
                <a16:creationId xmlns:a16="http://schemas.microsoft.com/office/drawing/2014/main" id="{55CECE10-63C1-437B-A0F9-9C2D68E7BD5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1BC60F57-B6DB-4F3C-8430-963A9FDC8DC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98B82E4-E2BD-4E43-A62E-C66E82C43FCD}"/>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1ECE80AE-1E16-4AD1-A971-4DDB2A805D6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0BA6A0A2-64BF-4AF8-9118-4222E5E403B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140BD802-3285-4EC5-8E6D-1A29D9C33F3D}"/>
              </a:ext>
            </a:extLst>
          </p:cNvPr>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grpSp>
        <p:nvGrpSpPr>
          <p:cNvPr id="5" name="Group 15">
            <a:extLst>
              <a:ext uri="{FF2B5EF4-FFF2-40B4-BE49-F238E27FC236}">
                <a16:creationId xmlns:a16="http://schemas.microsoft.com/office/drawing/2014/main" id="{49AFDE58-D407-411C-AE5D-2275F28B6461}"/>
              </a:ext>
            </a:extLst>
          </p:cNvPr>
          <p:cNvGrpSpPr>
            <a:grpSpLocks/>
          </p:cNvGrpSpPr>
          <p:nvPr/>
        </p:nvGrpSpPr>
        <p:grpSpPr bwMode="auto">
          <a:xfrm>
            <a:off x="-3175" y="4953000"/>
            <a:ext cx="9147175" cy="1911350"/>
            <a:chOff x="-3765" y="4832896"/>
            <a:chExt cx="9147765" cy="2032192"/>
          </a:xfrm>
        </p:grpSpPr>
        <p:sp>
          <p:nvSpPr>
            <p:cNvPr id="6" name="Freeform 15">
              <a:extLst>
                <a:ext uri="{FF2B5EF4-FFF2-40B4-BE49-F238E27FC236}">
                  <a16:creationId xmlns:a16="http://schemas.microsoft.com/office/drawing/2014/main" id="{6761F7CA-0162-4027-80D1-DA80708A475E}"/>
                </a:ext>
              </a:extLst>
            </p:cNvPr>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7" name="Freeform 18">
              <a:extLst>
                <a:ext uri="{FF2B5EF4-FFF2-40B4-BE49-F238E27FC236}">
                  <a16:creationId xmlns:a16="http://schemas.microsoft.com/office/drawing/2014/main" id="{FC50085D-755A-449D-9276-FC57AD9B97C2}"/>
                </a:ext>
              </a:extLst>
            </p:cNvPr>
            <p:cNvSpPr>
              <a:spLocks/>
            </p:cNvSpPr>
            <p:nvPr/>
          </p:nvSpPr>
          <p:spPr bwMode="auto">
            <a:xfrm>
              <a:off x="35926" y="5135025"/>
              <a:ext cx="9108074" cy="838869"/>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IN"/>
            </a:p>
          </p:txBody>
        </p:sp>
        <p:sp>
          <p:nvSpPr>
            <p:cNvPr id="8" name="Freeform 18">
              <a:extLst>
                <a:ext uri="{FF2B5EF4-FFF2-40B4-BE49-F238E27FC236}">
                  <a16:creationId xmlns:a16="http://schemas.microsoft.com/office/drawing/2014/main" id="{B7F0370C-94C0-49FE-BB0D-AAED4BC1FFF5}"/>
                </a:ext>
              </a:extLst>
            </p:cNvPr>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0" name="Straight Connector 9">
              <a:extLst>
                <a:ext uri="{FF2B5EF4-FFF2-40B4-BE49-F238E27FC236}">
                  <a16:creationId xmlns:a16="http://schemas.microsoft.com/office/drawing/2014/main" id="{EB98A43C-E919-4B03-A2E9-3F81C663F070}"/>
                </a:ext>
              </a:extLst>
            </p:cNvPr>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a:extLst>
              <a:ext uri="{FF2B5EF4-FFF2-40B4-BE49-F238E27FC236}">
                <a16:creationId xmlns:a16="http://schemas.microsoft.com/office/drawing/2014/main" id="{F7B1FA82-27D4-420B-9BAC-5599AAAA6396}"/>
              </a:ext>
            </a:extLst>
          </p:cNvPr>
          <p:cNvSpPr>
            <a:spLocks noGrp="1"/>
          </p:cNvSpPr>
          <p:nvPr>
            <p:ph type="dt" sz="half" idx="10"/>
          </p:nvPr>
        </p:nvSpPr>
        <p:spPr/>
        <p:txBody>
          <a:bodyPr/>
          <a:lstStyle>
            <a:lvl1pPr>
              <a:defRPr>
                <a:solidFill>
                  <a:srgbClr val="FFFFFF"/>
                </a:solidFill>
              </a:defRPr>
            </a:lvl1pPr>
            <a:extLst/>
          </a:lstStyle>
          <a:p>
            <a:pPr>
              <a:defRPr/>
            </a:pPr>
            <a:fld id="{C3422FDB-8AE0-413F-955A-DDDE5CE7BA24}" type="datetime1">
              <a:rPr lang="en-GB" smtClean="0"/>
              <a:t>13/02/2023</a:t>
            </a:fld>
            <a:endParaRPr lang="en-US"/>
          </a:p>
        </p:txBody>
      </p:sp>
      <p:sp>
        <p:nvSpPr>
          <p:cNvPr id="12" name="Footer Placeholder 18">
            <a:extLst>
              <a:ext uri="{FF2B5EF4-FFF2-40B4-BE49-F238E27FC236}">
                <a16:creationId xmlns:a16="http://schemas.microsoft.com/office/drawing/2014/main" id="{4C2995C6-2A97-433A-A57C-F7AA9C168B93}"/>
              </a:ext>
            </a:extLst>
          </p:cNvPr>
          <p:cNvSpPr>
            <a:spLocks noGrp="1"/>
          </p:cNvSpPr>
          <p:nvPr>
            <p:ph type="ftr" sz="quarter" idx="11"/>
          </p:nvPr>
        </p:nvSpPr>
        <p:spPr/>
        <p:txBody>
          <a:bodyPr/>
          <a:lstStyle>
            <a:lvl1pPr>
              <a:defRPr>
                <a:solidFill>
                  <a:schemeClr val="accent1">
                    <a:tint val="20000"/>
                  </a:schemeClr>
                </a:solidFill>
              </a:defRPr>
            </a:lvl1pPr>
            <a:extLst/>
          </a:lstStyle>
          <a:p>
            <a:pPr>
              <a:defRPr/>
            </a:pPr>
            <a:r>
              <a:rPr lang="en-US"/>
              <a:t>CS A Sekar</a:t>
            </a:r>
          </a:p>
        </p:txBody>
      </p:sp>
      <p:sp>
        <p:nvSpPr>
          <p:cNvPr id="13" name="Slide Number Placeholder 26">
            <a:extLst>
              <a:ext uri="{FF2B5EF4-FFF2-40B4-BE49-F238E27FC236}">
                <a16:creationId xmlns:a16="http://schemas.microsoft.com/office/drawing/2014/main" id="{4694D7C7-FCA0-422C-B60F-C11A98E3F313}"/>
              </a:ext>
            </a:extLst>
          </p:cNvPr>
          <p:cNvSpPr>
            <a:spLocks noGrp="1"/>
          </p:cNvSpPr>
          <p:nvPr>
            <p:ph type="sldNum" sz="quarter" idx="12"/>
          </p:nvPr>
        </p:nvSpPr>
        <p:spPr/>
        <p:txBody>
          <a:bodyPr/>
          <a:lstStyle>
            <a:lvl1pPr>
              <a:defRPr>
                <a:solidFill>
                  <a:srgbClr val="FFFFFF"/>
                </a:solidFill>
              </a:defRPr>
            </a:lvl1pPr>
          </a:lstStyle>
          <a:p>
            <a:pPr>
              <a:defRPr/>
            </a:pPr>
            <a:fld id="{B5622FBE-A986-41B9-BB80-72D57E417B39}" type="slidenum">
              <a:rPr lang="en-US" altLang="en-US"/>
              <a:pPr>
                <a:defRPr/>
              </a:pPr>
              <a:t>‹#›</a:t>
            </a:fld>
            <a:endParaRPr lang="en-US" altLang="en-US"/>
          </a:p>
        </p:txBody>
      </p:sp>
    </p:spTree>
    <p:extLst>
      <p:ext uri="{BB962C8B-B14F-4D97-AF65-F5344CB8AC3E}">
        <p14:creationId xmlns:p14="http://schemas.microsoft.com/office/powerpoint/2010/main" val="1801331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5A9E4D2-CC1B-47B5-8E30-F33DDE278B2D}"/>
              </a:ext>
            </a:extLst>
          </p:cNvPr>
          <p:cNvSpPr>
            <a:spLocks noGrp="1"/>
          </p:cNvSpPr>
          <p:nvPr>
            <p:ph type="dt" sz="half" idx="10"/>
          </p:nvPr>
        </p:nvSpPr>
        <p:spPr/>
        <p:txBody>
          <a:bodyPr/>
          <a:lstStyle>
            <a:lvl1pPr>
              <a:defRPr/>
            </a:lvl1pPr>
          </a:lstStyle>
          <a:p>
            <a:pPr>
              <a:defRPr/>
            </a:pPr>
            <a:fld id="{3B4CC2BB-955E-4491-B93C-41206D582F06}" type="datetime1">
              <a:rPr lang="en-GB" smtClean="0"/>
              <a:t>13/02/2023</a:t>
            </a:fld>
            <a:endParaRPr lang="en-US"/>
          </a:p>
        </p:txBody>
      </p:sp>
      <p:sp>
        <p:nvSpPr>
          <p:cNvPr id="5" name="Footer Placeholder 21">
            <a:extLst>
              <a:ext uri="{FF2B5EF4-FFF2-40B4-BE49-F238E27FC236}">
                <a16:creationId xmlns:a16="http://schemas.microsoft.com/office/drawing/2014/main" id="{23254133-2A5A-4E36-807D-9EB60C33006B}"/>
              </a:ext>
            </a:extLst>
          </p:cNvPr>
          <p:cNvSpPr>
            <a:spLocks noGrp="1"/>
          </p:cNvSpPr>
          <p:nvPr>
            <p:ph type="ftr" sz="quarter" idx="11"/>
          </p:nvPr>
        </p:nvSpPr>
        <p:spPr/>
        <p:txBody>
          <a:bodyPr/>
          <a:lstStyle>
            <a:lvl1pPr>
              <a:defRPr/>
            </a:lvl1pPr>
          </a:lstStyle>
          <a:p>
            <a:pPr>
              <a:defRPr/>
            </a:pPr>
            <a:r>
              <a:rPr lang="en-US"/>
              <a:t>CS A Sekar</a:t>
            </a:r>
          </a:p>
        </p:txBody>
      </p:sp>
      <p:sp>
        <p:nvSpPr>
          <p:cNvPr id="6" name="Slide Number Placeholder 17">
            <a:extLst>
              <a:ext uri="{FF2B5EF4-FFF2-40B4-BE49-F238E27FC236}">
                <a16:creationId xmlns:a16="http://schemas.microsoft.com/office/drawing/2014/main" id="{867480CA-59B7-4721-9A01-8FAB8473C7C1}"/>
              </a:ext>
            </a:extLst>
          </p:cNvPr>
          <p:cNvSpPr>
            <a:spLocks noGrp="1"/>
          </p:cNvSpPr>
          <p:nvPr>
            <p:ph type="sldNum" sz="quarter" idx="12"/>
          </p:nvPr>
        </p:nvSpPr>
        <p:spPr/>
        <p:txBody>
          <a:bodyPr/>
          <a:lstStyle>
            <a:lvl1pPr>
              <a:defRPr/>
            </a:lvl1pPr>
          </a:lstStyle>
          <a:p>
            <a:pPr>
              <a:defRPr/>
            </a:pPr>
            <a:fld id="{2FD486FD-B5E5-4124-9706-7C74D8094D5E}" type="slidenum">
              <a:rPr lang="en-US" altLang="en-US"/>
              <a:pPr>
                <a:defRPr/>
              </a:pPr>
              <a:t>‹#›</a:t>
            </a:fld>
            <a:endParaRPr lang="en-US" altLang="en-US"/>
          </a:p>
        </p:txBody>
      </p:sp>
    </p:spTree>
    <p:extLst>
      <p:ext uri="{BB962C8B-B14F-4D97-AF65-F5344CB8AC3E}">
        <p14:creationId xmlns:p14="http://schemas.microsoft.com/office/powerpoint/2010/main" val="3694751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C9DA286D-1D1F-4E5C-8E4C-FEF924428C78}"/>
              </a:ext>
            </a:extLst>
          </p:cNvPr>
          <p:cNvSpPr>
            <a:spLocks noGrp="1"/>
          </p:cNvSpPr>
          <p:nvPr>
            <p:ph type="dt" sz="half" idx="10"/>
          </p:nvPr>
        </p:nvSpPr>
        <p:spPr/>
        <p:txBody>
          <a:bodyPr/>
          <a:lstStyle>
            <a:lvl1pPr>
              <a:defRPr/>
            </a:lvl1pPr>
          </a:lstStyle>
          <a:p>
            <a:pPr>
              <a:defRPr/>
            </a:pPr>
            <a:fld id="{E770BD2B-B51C-4797-AD08-AD2929868574}" type="datetime1">
              <a:rPr lang="en-GB" smtClean="0"/>
              <a:t>13/02/2023</a:t>
            </a:fld>
            <a:endParaRPr lang="en-US"/>
          </a:p>
        </p:txBody>
      </p:sp>
      <p:sp>
        <p:nvSpPr>
          <p:cNvPr id="5" name="Footer Placeholder 21">
            <a:extLst>
              <a:ext uri="{FF2B5EF4-FFF2-40B4-BE49-F238E27FC236}">
                <a16:creationId xmlns:a16="http://schemas.microsoft.com/office/drawing/2014/main" id="{9A04263C-12D7-491B-B2F7-7706E62F6816}"/>
              </a:ext>
            </a:extLst>
          </p:cNvPr>
          <p:cNvSpPr>
            <a:spLocks noGrp="1"/>
          </p:cNvSpPr>
          <p:nvPr>
            <p:ph type="ftr" sz="quarter" idx="11"/>
          </p:nvPr>
        </p:nvSpPr>
        <p:spPr/>
        <p:txBody>
          <a:bodyPr/>
          <a:lstStyle>
            <a:lvl1pPr>
              <a:defRPr/>
            </a:lvl1pPr>
          </a:lstStyle>
          <a:p>
            <a:pPr>
              <a:defRPr/>
            </a:pPr>
            <a:r>
              <a:rPr lang="en-US"/>
              <a:t>CS A Sekar</a:t>
            </a:r>
          </a:p>
        </p:txBody>
      </p:sp>
      <p:sp>
        <p:nvSpPr>
          <p:cNvPr id="6" name="Slide Number Placeholder 17">
            <a:extLst>
              <a:ext uri="{FF2B5EF4-FFF2-40B4-BE49-F238E27FC236}">
                <a16:creationId xmlns:a16="http://schemas.microsoft.com/office/drawing/2014/main" id="{C5706825-5751-418A-A13D-4757BC00BD82}"/>
              </a:ext>
            </a:extLst>
          </p:cNvPr>
          <p:cNvSpPr>
            <a:spLocks noGrp="1"/>
          </p:cNvSpPr>
          <p:nvPr>
            <p:ph type="sldNum" sz="quarter" idx="12"/>
          </p:nvPr>
        </p:nvSpPr>
        <p:spPr/>
        <p:txBody>
          <a:bodyPr/>
          <a:lstStyle>
            <a:lvl1pPr>
              <a:defRPr/>
            </a:lvl1pPr>
          </a:lstStyle>
          <a:p>
            <a:pPr>
              <a:defRPr/>
            </a:pPr>
            <a:fld id="{22C1D7A6-4C41-456D-B5B7-01C9535CDAAD}" type="slidenum">
              <a:rPr lang="en-US" altLang="en-US"/>
              <a:pPr>
                <a:defRPr/>
              </a:pPr>
              <a:t>‹#›</a:t>
            </a:fld>
            <a:endParaRPr lang="en-US" altLang="en-US"/>
          </a:p>
        </p:txBody>
      </p:sp>
    </p:spTree>
    <p:extLst>
      <p:ext uri="{BB962C8B-B14F-4D97-AF65-F5344CB8AC3E}">
        <p14:creationId xmlns:p14="http://schemas.microsoft.com/office/powerpoint/2010/main" val="200478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a:extLst>
              <a:ext uri="{FF2B5EF4-FFF2-40B4-BE49-F238E27FC236}">
                <a16:creationId xmlns:a16="http://schemas.microsoft.com/office/drawing/2014/main" id="{80012D2E-369A-4D41-A7C1-3D2DD2FA26D1}"/>
              </a:ext>
            </a:extLst>
          </p:cNvPr>
          <p:cNvSpPr>
            <a:spLocks noGrp="1"/>
          </p:cNvSpPr>
          <p:nvPr>
            <p:ph type="dt" sz="half" idx="10"/>
          </p:nvPr>
        </p:nvSpPr>
        <p:spPr/>
        <p:txBody>
          <a:bodyPr/>
          <a:lstStyle>
            <a:lvl1pPr>
              <a:defRPr/>
            </a:lvl1pPr>
          </a:lstStyle>
          <a:p>
            <a:pPr>
              <a:defRPr/>
            </a:pPr>
            <a:fld id="{2BF31FEF-B307-4CA9-AC38-140F16435CED}" type="datetime1">
              <a:rPr lang="en-GB" smtClean="0"/>
              <a:t>13/02/2023</a:t>
            </a:fld>
            <a:endParaRPr lang="en-US"/>
          </a:p>
        </p:txBody>
      </p:sp>
      <p:sp>
        <p:nvSpPr>
          <p:cNvPr id="5" name="Footer Placeholder 21">
            <a:extLst>
              <a:ext uri="{FF2B5EF4-FFF2-40B4-BE49-F238E27FC236}">
                <a16:creationId xmlns:a16="http://schemas.microsoft.com/office/drawing/2014/main" id="{1E5AC487-90DE-481D-A0E6-74992CCEE62B}"/>
              </a:ext>
            </a:extLst>
          </p:cNvPr>
          <p:cNvSpPr>
            <a:spLocks noGrp="1"/>
          </p:cNvSpPr>
          <p:nvPr>
            <p:ph type="ftr" sz="quarter" idx="11"/>
          </p:nvPr>
        </p:nvSpPr>
        <p:spPr/>
        <p:txBody>
          <a:bodyPr/>
          <a:lstStyle>
            <a:lvl1pPr>
              <a:defRPr/>
            </a:lvl1pPr>
          </a:lstStyle>
          <a:p>
            <a:pPr>
              <a:defRPr/>
            </a:pPr>
            <a:r>
              <a:rPr lang="en-US"/>
              <a:t>CS A Sekar</a:t>
            </a:r>
          </a:p>
        </p:txBody>
      </p:sp>
      <p:sp>
        <p:nvSpPr>
          <p:cNvPr id="6" name="Slide Number Placeholder 17">
            <a:extLst>
              <a:ext uri="{FF2B5EF4-FFF2-40B4-BE49-F238E27FC236}">
                <a16:creationId xmlns:a16="http://schemas.microsoft.com/office/drawing/2014/main" id="{0C0331A7-F467-4165-8360-34449567BF33}"/>
              </a:ext>
            </a:extLst>
          </p:cNvPr>
          <p:cNvSpPr>
            <a:spLocks noGrp="1"/>
          </p:cNvSpPr>
          <p:nvPr>
            <p:ph type="sldNum" sz="quarter" idx="12"/>
          </p:nvPr>
        </p:nvSpPr>
        <p:spPr/>
        <p:txBody>
          <a:bodyPr/>
          <a:lstStyle>
            <a:lvl1pPr>
              <a:defRPr/>
            </a:lvl1pPr>
          </a:lstStyle>
          <a:p>
            <a:pPr>
              <a:defRPr/>
            </a:pPr>
            <a:fld id="{F5233D27-2D9C-4DC3-9B79-1AFA1652B1A5}" type="slidenum">
              <a:rPr lang="en-US" altLang="en-US"/>
              <a:pPr>
                <a:defRPr/>
              </a:pPr>
              <a:t>‹#›</a:t>
            </a:fld>
            <a:endParaRPr lang="en-US" altLang="en-US"/>
          </a:p>
        </p:txBody>
      </p:sp>
    </p:spTree>
    <p:extLst>
      <p:ext uri="{BB962C8B-B14F-4D97-AF65-F5344CB8AC3E}">
        <p14:creationId xmlns:p14="http://schemas.microsoft.com/office/powerpoint/2010/main" val="1086858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10">
            <a:extLst>
              <a:ext uri="{FF2B5EF4-FFF2-40B4-BE49-F238E27FC236}">
                <a16:creationId xmlns:a16="http://schemas.microsoft.com/office/drawing/2014/main" id="{62A52D3E-83C0-41E9-B52A-F9726C4B46E7}"/>
              </a:ext>
            </a:extLst>
          </p:cNvPr>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5" name="Chevron 11">
            <a:extLst>
              <a:ext uri="{FF2B5EF4-FFF2-40B4-BE49-F238E27FC236}">
                <a16:creationId xmlns:a16="http://schemas.microsoft.com/office/drawing/2014/main" id="{94826BD4-23EF-4FA3-9B9B-E39DAE23D120}"/>
              </a:ext>
            </a:extLst>
          </p:cNvPr>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a:extLst>
              <a:ext uri="{FF2B5EF4-FFF2-40B4-BE49-F238E27FC236}">
                <a16:creationId xmlns:a16="http://schemas.microsoft.com/office/drawing/2014/main" id="{C690CA39-2208-48F7-8904-26FEAA2CA4C0}"/>
              </a:ext>
            </a:extLst>
          </p:cNvPr>
          <p:cNvSpPr>
            <a:spLocks noGrp="1"/>
          </p:cNvSpPr>
          <p:nvPr>
            <p:ph type="dt" sz="half" idx="10"/>
          </p:nvPr>
        </p:nvSpPr>
        <p:spPr/>
        <p:txBody>
          <a:bodyPr/>
          <a:lstStyle>
            <a:lvl1pPr>
              <a:defRPr/>
            </a:lvl1pPr>
            <a:extLst/>
          </a:lstStyle>
          <a:p>
            <a:pPr>
              <a:defRPr/>
            </a:pPr>
            <a:fld id="{827DF8AA-DF1D-4349-9AEB-D62FD82A63BE}" type="datetime1">
              <a:rPr lang="en-GB" smtClean="0"/>
              <a:t>13/02/2023</a:t>
            </a:fld>
            <a:endParaRPr lang="en-US"/>
          </a:p>
        </p:txBody>
      </p:sp>
      <p:sp>
        <p:nvSpPr>
          <p:cNvPr id="7" name="Footer Placeholder 4">
            <a:extLst>
              <a:ext uri="{FF2B5EF4-FFF2-40B4-BE49-F238E27FC236}">
                <a16:creationId xmlns:a16="http://schemas.microsoft.com/office/drawing/2014/main" id="{F1342E17-F57F-4F83-A5C7-FF0451890E79}"/>
              </a:ext>
            </a:extLst>
          </p:cNvPr>
          <p:cNvSpPr>
            <a:spLocks noGrp="1"/>
          </p:cNvSpPr>
          <p:nvPr>
            <p:ph type="ftr" sz="quarter" idx="11"/>
          </p:nvPr>
        </p:nvSpPr>
        <p:spPr/>
        <p:txBody>
          <a:bodyPr/>
          <a:lstStyle>
            <a:lvl1pPr>
              <a:defRPr/>
            </a:lvl1pPr>
            <a:extLst/>
          </a:lstStyle>
          <a:p>
            <a:pPr>
              <a:defRPr/>
            </a:pPr>
            <a:r>
              <a:rPr lang="en-US"/>
              <a:t>CS A Sekar</a:t>
            </a:r>
          </a:p>
        </p:txBody>
      </p:sp>
      <p:sp>
        <p:nvSpPr>
          <p:cNvPr id="8" name="Slide Number Placeholder 5">
            <a:extLst>
              <a:ext uri="{FF2B5EF4-FFF2-40B4-BE49-F238E27FC236}">
                <a16:creationId xmlns:a16="http://schemas.microsoft.com/office/drawing/2014/main" id="{4C1C8C6C-0F87-470F-9D9F-0856210057D9}"/>
              </a:ext>
            </a:extLst>
          </p:cNvPr>
          <p:cNvSpPr>
            <a:spLocks noGrp="1"/>
          </p:cNvSpPr>
          <p:nvPr>
            <p:ph type="sldNum" sz="quarter" idx="12"/>
          </p:nvPr>
        </p:nvSpPr>
        <p:spPr/>
        <p:txBody>
          <a:bodyPr/>
          <a:lstStyle>
            <a:lvl1pPr>
              <a:defRPr/>
            </a:lvl1pPr>
          </a:lstStyle>
          <a:p>
            <a:pPr>
              <a:defRPr/>
            </a:pPr>
            <a:fld id="{E57349FC-56CE-4640-9CE5-9A0FEA6B9F64}" type="slidenum">
              <a:rPr lang="en-US" altLang="en-US"/>
              <a:pPr>
                <a:defRPr/>
              </a:pPr>
              <a:t>‹#›</a:t>
            </a:fld>
            <a:endParaRPr lang="en-US" altLang="en-US"/>
          </a:p>
        </p:txBody>
      </p:sp>
    </p:spTree>
    <p:extLst>
      <p:ext uri="{BB962C8B-B14F-4D97-AF65-F5344CB8AC3E}">
        <p14:creationId xmlns:p14="http://schemas.microsoft.com/office/powerpoint/2010/main" val="247359594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a:extLst>
              <a:ext uri="{FF2B5EF4-FFF2-40B4-BE49-F238E27FC236}">
                <a16:creationId xmlns:a16="http://schemas.microsoft.com/office/drawing/2014/main" id="{D67EEEAE-58EE-47AF-82E3-7BEF78CEBC37}"/>
              </a:ext>
            </a:extLst>
          </p:cNvPr>
          <p:cNvSpPr>
            <a:spLocks noGrp="1"/>
          </p:cNvSpPr>
          <p:nvPr>
            <p:ph type="dt" sz="half" idx="10"/>
          </p:nvPr>
        </p:nvSpPr>
        <p:spPr/>
        <p:txBody>
          <a:bodyPr/>
          <a:lstStyle>
            <a:lvl1pPr>
              <a:defRPr/>
            </a:lvl1pPr>
            <a:extLst/>
          </a:lstStyle>
          <a:p>
            <a:pPr>
              <a:defRPr/>
            </a:pPr>
            <a:fld id="{37A48E24-D5C5-49D2-A2A9-FED86B6529F4}" type="datetime1">
              <a:rPr lang="en-GB" smtClean="0"/>
              <a:t>13/02/2023</a:t>
            </a:fld>
            <a:endParaRPr lang="en-US"/>
          </a:p>
        </p:txBody>
      </p:sp>
      <p:sp>
        <p:nvSpPr>
          <p:cNvPr id="6" name="Footer Placeholder 5">
            <a:extLst>
              <a:ext uri="{FF2B5EF4-FFF2-40B4-BE49-F238E27FC236}">
                <a16:creationId xmlns:a16="http://schemas.microsoft.com/office/drawing/2014/main" id="{BF4C3FA7-A083-4B4C-8374-F6D257EABDFA}"/>
              </a:ext>
            </a:extLst>
          </p:cNvPr>
          <p:cNvSpPr>
            <a:spLocks noGrp="1"/>
          </p:cNvSpPr>
          <p:nvPr>
            <p:ph type="ftr" sz="quarter" idx="11"/>
          </p:nvPr>
        </p:nvSpPr>
        <p:spPr/>
        <p:txBody>
          <a:bodyPr/>
          <a:lstStyle>
            <a:lvl1pPr>
              <a:defRPr/>
            </a:lvl1pPr>
            <a:extLst/>
          </a:lstStyle>
          <a:p>
            <a:pPr>
              <a:defRPr/>
            </a:pPr>
            <a:r>
              <a:rPr lang="en-US"/>
              <a:t>CS A Sekar</a:t>
            </a:r>
          </a:p>
        </p:txBody>
      </p:sp>
      <p:sp>
        <p:nvSpPr>
          <p:cNvPr id="7" name="Slide Number Placeholder 6">
            <a:extLst>
              <a:ext uri="{FF2B5EF4-FFF2-40B4-BE49-F238E27FC236}">
                <a16:creationId xmlns:a16="http://schemas.microsoft.com/office/drawing/2014/main" id="{A9DD17DF-D82D-4DBB-B4A4-8FF473FB95DF}"/>
              </a:ext>
            </a:extLst>
          </p:cNvPr>
          <p:cNvSpPr>
            <a:spLocks noGrp="1"/>
          </p:cNvSpPr>
          <p:nvPr>
            <p:ph type="sldNum" sz="quarter" idx="12"/>
          </p:nvPr>
        </p:nvSpPr>
        <p:spPr/>
        <p:txBody>
          <a:bodyPr/>
          <a:lstStyle>
            <a:lvl1pPr>
              <a:defRPr/>
            </a:lvl1pPr>
          </a:lstStyle>
          <a:p>
            <a:pPr>
              <a:defRPr/>
            </a:pPr>
            <a:fld id="{E9140C10-C86B-4C64-BD3E-45BD986C8E02}" type="slidenum">
              <a:rPr lang="en-US" altLang="en-US"/>
              <a:pPr>
                <a:defRPr/>
              </a:pPr>
              <a:t>‹#›</a:t>
            </a:fld>
            <a:endParaRPr lang="en-US" altLang="en-US"/>
          </a:p>
        </p:txBody>
      </p:sp>
    </p:spTree>
    <p:extLst>
      <p:ext uri="{BB962C8B-B14F-4D97-AF65-F5344CB8AC3E}">
        <p14:creationId xmlns:p14="http://schemas.microsoft.com/office/powerpoint/2010/main" val="1390572686"/>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1DA647-38C4-4E25-A781-516593601E9D}"/>
              </a:ext>
            </a:extLst>
          </p:cNvPr>
          <p:cNvSpPr>
            <a:spLocks noGrp="1"/>
          </p:cNvSpPr>
          <p:nvPr>
            <p:ph type="dt" sz="half" idx="10"/>
          </p:nvPr>
        </p:nvSpPr>
        <p:spPr/>
        <p:txBody>
          <a:bodyPr/>
          <a:lstStyle>
            <a:lvl1pPr>
              <a:defRPr/>
            </a:lvl1pPr>
            <a:extLst/>
          </a:lstStyle>
          <a:p>
            <a:pPr>
              <a:defRPr/>
            </a:pPr>
            <a:fld id="{CDE0A109-4883-4E35-9300-DE0365E70C4F}" type="datetime1">
              <a:rPr lang="en-GB" smtClean="0"/>
              <a:t>13/02/2023</a:t>
            </a:fld>
            <a:endParaRPr lang="en-US"/>
          </a:p>
        </p:txBody>
      </p:sp>
      <p:sp>
        <p:nvSpPr>
          <p:cNvPr id="8" name="Footer Placeholder 7">
            <a:extLst>
              <a:ext uri="{FF2B5EF4-FFF2-40B4-BE49-F238E27FC236}">
                <a16:creationId xmlns:a16="http://schemas.microsoft.com/office/drawing/2014/main" id="{02C95A8D-7879-4B7B-ABB3-4DAF3A3BAF47}"/>
              </a:ext>
            </a:extLst>
          </p:cNvPr>
          <p:cNvSpPr>
            <a:spLocks noGrp="1"/>
          </p:cNvSpPr>
          <p:nvPr>
            <p:ph type="ftr" sz="quarter" idx="11"/>
          </p:nvPr>
        </p:nvSpPr>
        <p:spPr/>
        <p:txBody>
          <a:bodyPr/>
          <a:lstStyle>
            <a:lvl1pPr>
              <a:defRPr/>
            </a:lvl1pPr>
            <a:extLst/>
          </a:lstStyle>
          <a:p>
            <a:pPr>
              <a:defRPr/>
            </a:pPr>
            <a:r>
              <a:rPr lang="en-US"/>
              <a:t>CS A Sekar</a:t>
            </a:r>
          </a:p>
        </p:txBody>
      </p:sp>
      <p:sp>
        <p:nvSpPr>
          <p:cNvPr id="9" name="Slide Number Placeholder 8">
            <a:extLst>
              <a:ext uri="{FF2B5EF4-FFF2-40B4-BE49-F238E27FC236}">
                <a16:creationId xmlns:a16="http://schemas.microsoft.com/office/drawing/2014/main" id="{FA07941B-CF7B-4AC9-B047-ACDB51440C07}"/>
              </a:ext>
            </a:extLst>
          </p:cNvPr>
          <p:cNvSpPr>
            <a:spLocks noGrp="1"/>
          </p:cNvSpPr>
          <p:nvPr>
            <p:ph type="sldNum" sz="quarter" idx="12"/>
          </p:nvPr>
        </p:nvSpPr>
        <p:spPr/>
        <p:txBody>
          <a:bodyPr/>
          <a:lstStyle>
            <a:lvl1pPr>
              <a:defRPr/>
            </a:lvl1pPr>
          </a:lstStyle>
          <a:p>
            <a:pPr>
              <a:defRPr/>
            </a:pPr>
            <a:fld id="{D1A03700-582A-45C7-A2EC-2A7A80A9078B}" type="slidenum">
              <a:rPr lang="en-US" altLang="en-US"/>
              <a:pPr>
                <a:defRPr/>
              </a:pPr>
              <a:t>‹#›</a:t>
            </a:fld>
            <a:endParaRPr lang="en-US" altLang="en-US"/>
          </a:p>
        </p:txBody>
      </p:sp>
    </p:spTree>
    <p:extLst>
      <p:ext uri="{BB962C8B-B14F-4D97-AF65-F5344CB8AC3E}">
        <p14:creationId xmlns:p14="http://schemas.microsoft.com/office/powerpoint/2010/main" val="117278055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a:extLst>
              <a:ext uri="{FF2B5EF4-FFF2-40B4-BE49-F238E27FC236}">
                <a16:creationId xmlns:a16="http://schemas.microsoft.com/office/drawing/2014/main" id="{0995C5C1-07C4-4E24-BE31-73ED98B4534A}"/>
              </a:ext>
            </a:extLst>
          </p:cNvPr>
          <p:cNvSpPr>
            <a:spLocks noGrp="1"/>
          </p:cNvSpPr>
          <p:nvPr>
            <p:ph type="dt" sz="half" idx="10"/>
          </p:nvPr>
        </p:nvSpPr>
        <p:spPr/>
        <p:txBody>
          <a:bodyPr/>
          <a:lstStyle>
            <a:lvl1pPr>
              <a:defRPr/>
            </a:lvl1pPr>
            <a:extLst/>
          </a:lstStyle>
          <a:p>
            <a:pPr>
              <a:defRPr/>
            </a:pPr>
            <a:fld id="{1A6961EE-9E2A-495E-B70D-E6C8D280CF02}" type="datetime1">
              <a:rPr lang="en-GB" smtClean="0"/>
              <a:t>13/02/2023</a:t>
            </a:fld>
            <a:endParaRPr lang="en-US"/>
          </a:p>
        </p:txBody>
      </p:sp>
      <p:sp>
        <p:nvSpPr>
          <p:cNvPr id="4" name="Footer Placeholder 3">
            <a:extLst>
              <a:ext uri="{FF2B5EF4-FFF2-40B4-BE49-F238E27FC236}">
                <a16:creationId xmlns:a16="http://schemas.microsoft.com/office/drawing/2014/main" id="{764AE8D0-9BE2-4B7B-AC72-58897238F2E6}"/>
              </a:ext>
            </a:extLst>
          </p:cNvPr>
          <p:cNvSpPr>
            <a:spLocks noGrp="1"/>
          </p:cNvSpPr>
          <p:nvPr>
            <p:ph type="ftr" sz="quarter" idx="11"/>
          </p:nvPr>
        </p:nvSpPr>
        <p:spPr/>
        <p:txBody>
          <a:bodyPr/>
          <a:lstStyle>
            <a:lvl1pPr>
              <a:defRPr/>
            </a:lvl1pPr>
            <a:extLst/>
          </a:lstStyle>
          <a:p>
            <a:pPr>
              <a:defRPr/>
            </a:pPr>
            <a:r>
              <a:rPr lang="en-US"/>
              <a:t>CS A Sekar</a:t>
            </a:r>
          </a:p>
        </p:txBody>
      </p:sp>
      <p:sp>
        <p:nvSpPr>
          <p:cNvPr id="5" name="Slide Number Placeholder 4">
            <a:extLst>
              <a:ext uri="{FF2B5EF4-FFF2-40B4-BE49-F238E27FC236}">
                <a16:creationId xmlns:a16="http://schemas.microsoft.com/office/drawing/2014/main" id="{46C7E31E-D680-41D1-B4F9-3231A7754DF9}"/>
              </a:ext>
            </a:extLst>
          </p:cNvPr>
          <p:cNvSpPr>
            <a:spLocks noGrp="1"/>
          </p:cNvSpPr>
          <p:nvPr>
            <p:ph type="sldNum" sz="quarter" idx="12"/>
          </p:nvPr>
        </p:nvSpPr>
        <p:spPr/>
        <p:txBody>
          <a:bodyPr/>
          <a:lstStyle>
            <a:lvl1pPr>
              <a:defRPr/>
            </a:lvl1pPr>
          </a:lstStyle>
          <a:p>
            <a:pPr>
              <a:defRPr/>
            </a:pPr>
            <a:fld id="{4BB8AAAE-7EB0-435B-9D5C-5A131D937C59}" type="slidenum">
              <a:rPr lang="en-US" altLang="en-US"/>
              <a:pPr>
                <a:defRPr/>
              </a:pPr>
              <a:t>‹#›</a:t>
            </a:fld>
            <a:endParaRPr lang="en-US" altLang="en-US"/>
          </a:p>
        </p:txBody>
      </p:sp>
    </p:spTree>
    <p:extLst>
      <p:ext uri="{BB962C8B-B14F-4D97-AF65-F5344CB8AC3E}">
        <p14:creationId xmlns:p14="http://schemas.microsoft.com/office/powerpoint/2010/main" val="1288888978"/>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B62E613F-3ABB-4F77-81C7-FFF83E33D298}"/>
              </a:ext>
            </a:extLst>
          </p:cNvPr>
          <p:cNvSpPr>
            <a:spLocks noGrp="1"/>
          </p:cNvSpPr>
          <p:nvPr>
            <p:ph type="dt" sz="half" idx="10"/>
          </p:nvPr>
        </p:nvSpPr>
        <p:spPr/>
        <p:txBody>
          <a:bodyPr/>
          <a:lstStyle>
            <a:lvl1pPr>
              <a:defRPr/>
            </a:lvl1pPr>
          </a:lstStyle>
          <a:p>
            <a:pPr>
              <a:defRPr/>
            </a:pPr>
            <a:fld id="{0F427F95-8660-4F23-84D3-41FDBBCC8926}" type="datetime1">
              <a:rPr lang="en-GB" smtClean="0"/>
              <a:t>13/02/2023</a:t>
            </a:fld>
            <a:endParaRPr lang="en-US"/>
          </a:p>
        </p:txBody>
      </p:sp>
      <p:sp>
        <p:nvSpPr>
          <p:cNvPr id="3" name="Footer Placeholder 21">
            <a:extLst>
              <a:ext uri="{FF2B5EF4-FFF2-40B4-BE49-F238E27FC236}">
                <a16:creationId xmlns:a16="http://schemas.microsoft.com/office/drawing/2014/main" id="{9549DBF0-FBE0-45AA-A9AB-B28C4CC0B799}"/>
              </a:ext>
            </a:extLst>
          </p:cNvPr>
          <p:cNvSpPr>
            <a:spLocks noGrp="1"/>
          </p:cNvSpPr>
          <p:nvPr>
            <p:ph type="ftr" sz="quarter" idx="11"/>
          </p:nvPr>
        </p:nvSpPr>
        <p:spPr/>
        <p:txBody>
          <a:bodyPr/>
          <a:lstStyle>
            <a:lvl1pPr>
              <a:defRPr/>
            </a:lvl1pPr>
          </a:lstStyle>
          <a:p>
            <a:pPr>
              <a:defRPr/>
            </a:pPr>
            <a:r>
              <a:rPr lang="en-US"/>
              <a:t>CS A Sekar</a:t>
            </a:r>
          </a:p>
        </p:txBody>
      </p:sp>
      <p:sp>
        <p:nvSpPr>
          <p:cNvPr id="4" name="Slide Number Placeholder 17">
            <a:extLst>
              <a:ext uri="{FF2B5EF4-FFF2-40B4-BE49-F238E27FC236}">
                <a16:creationId xmlns:a16="http://schemas.microsoft.com/office/drawing/2014/main" id="{6EC8F42A-8C21-4E35-8B21-5CD11F3B6771}"/>
              </a:ext>
            </a:extLst>
          </p:cNvPr>
          <p:cNvSpPr>
            <a:spLocks noGrp="1"/>
          </p:cNvSpPr>
          <p:nvPr>
            <p:ph type="sldNum" sz="quarter" idx="12"/>
          </p:nvPr>
        </p:nvSpPr>
        <p:spPr/>
        <p:txBody>
          <a:bodyPr/>
          <a:lstStyle>
            <a:lvl1pPr>
              <a:defRPr/>
            </a:lvl1pPr>
          </a:lstStyle>
          <a:p>
            <a:pPr>
              <a:defRPr/>
            </a:pPr>
            <a:fld id="{35BBDED2-C61A-4B4C-A167-36554704D3CF}" type="slidenum">
              <a:rPr lang="en-US" altLang="en-US"/>
              <a:pPr>
                <a:defRPr/>
              </a:pPr>
              <a:t>‹#›</a:t>
            </a:fld>
            <a:endParaRPr lang="en-US" altLang="en-US"/>
          </a:p>
        </p:txBody>
      </p:sp>
    </p:spTree>
    <p:extLst>
      <p:ext uri="{BB962C8B-B14F-4D97-AF65-F5344CB8AC3E}">
        <p14:creationId xmlns:p14="http://schemas.microsoft.com/office/powerpoint/2010/main" val="556625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53BF1A-CB72-4C15-9679-9AFC75E92EC4}"/>
              </a:ext>
            </a:extLst>
          </p:cNvPr>
          <p:cNvSpPr>
            <a:spLocks noGrp="1"/>
          </p:cNvSpPr>
          <p:nvPr>
            <p:ph type="dt" sz="half" idx="10"/>
          </p:nvPr>
        </p:nvSpPr>
        <p:spPr/>
        <p:txBody>
          <a:bodyPr/>
          <a:lstStyle>
            <a:lvl1pPr>
              <a:defRPr/>
            </a:lvl1pPr>
            <a:extLst/>
          </a:lstStyle>
          <a:p>
            <a:pPr>
              <a:defRPr/>
            </a:pPr>
            <a:fld id="{4D6DAA92-C776-4C74-91FF-3BA7379AED96}" type="datetime1">
              <a:rPr lang="en-GB" smtClean="0"/>
              <a:t>13/02/2023</a:t>
            </a:fld>
            <a:endParaRPr lang="en-US"/>
          </a:p>
        </p:txBody>
      </p:sp>
      <p:sp>
        <p:nvSpPr>
          <p:cNvPr id="6" name="Footer Placeholder 5">
            <a:extLst>
              <a:ext uri="{FF2B5EF4-FFF2-40B4-BE49-F238E27FC236}">
                <a16:creationId xmlns:a16="http://schemas.microsoft.com/office/drawing/2014/main" id="{6108D53A-BAA1-4E66-BE57-3600AC1EB024}"/>
              </a:ext>
            </a:extLst>
          </p:cNvPr>
          <p:cNvSpPr>
            <a:spLocks noGrp="1"/>
          </p:cNvSpPr>
          <p:nvPr>
            <p:ph type="ftr" sz="quarter" idx="11"/>
          </p:nvPr>
        </p:nvSpPr>
        <p:spPr/>
        <p:txBody>
          <a:bodyPr/>
          <a:lstStyle>
            <a:lvl1pPr>
              <a:defRPr/>
            </a:lvl1pPr>
            <a:extLst/>
          </a:lstStyle>
          <a:p>
            <a:pPr>
              <a:defRPr/>
            </a:pPr>
            <a:r>
              <a:rPr lang="en-US"/>
              <a:t>CS A Sekar</a:t>
            </a:r>
          </a:p>
        </p:txBody>
      </p:sp>
      <p:sp>
        <p:nvSpPr>
          <p:cNvPr id="7" name="Slide Number Placeholder 6">
            <a:extLst>
              <a:ext uri="{FF2B5EF4-FFF2-40B4-BE49-F238E27FC236}">
                <a16:creationId xmlns:a16="http://schemas.microsoft.com/office/drawing/2014/main" id="{D8ABB615-AFDF-4D2F-9FC4-384C66EA102A}"/>
              </a:ext>
            </a:extLst>
          </p:cNvPr>
          <p:cNvSpPr>
            <a:spLocks noGrp="1"/>
          </p:cNvSpPr>
          <p:nvPr>
            <p:ph type="sldNum" sz="quarter" idx="12"/>
          </p:nvPr>
        </p:nvSpPr>
        <p:spPr/>
        <p:txBody>
          <a:bodyPr/>
          <a:lstStyle>
            <a:lvl1pPr>
              <a:defRPr/>
            </a:lvl1pPr>
          </a:lstStyle>
          <a:p>
            <a:pPr>
              <a:defRPr/>
            </a:pPr>
            <a:fld id="{807D3F9F-8F46-4747-9306-E5E71A9C41AC}" type="slidenum">
              <a:rPr lang="en-US" altLang="en-US"/>
              <a:pPr>
                <a:defRPr/>
              </a:pPr>
              <a:t>‹#›</a:t>
            </a:fld>
            <a:endParaRPr lang="en-US" altLang="en-US"/>
          </a:p>
        </p:txBody>
      </p:sp>
    </p:spTree>
    <p:extLst>
      <p:ext uri="{BB962C8B-B14F-4D97-AF65-F5344CB8AC3E}">
        <p14:creationId xmlns:p14="http://schemas.microsoft.com/office/powerpoint/2010/main" val="3226625746"/>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10">
            <a:extLst>
              <a:ext uri="{FF2B5EF4-FFF2-40B4-BE49-F238E27FC236}">
                <a16:creationId xmlns:a16="http://schemas.microsoft.com/office/drawing/2014/main" id="{A705D227-CC9D-494A-930D-4FFADC576610}"/>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6" name="Freeform 15">
            <a:extLst>
              <a:ext uri="{FF2B5EF4-FFF2-40B4-BE49-F238E27FC236}">
                <a16:creationId xmlns:a16="http://schemas.microsoft.com/office/drawing/2014/main" id="{185DCA5B-6CDD-4CE2-BCD6-13B0ABDF500D}"/>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IN"/>
          </a:p>
        </p:txBody>
      </p:sp>
      <p:sp>
        <p:nvSpPr>
          <p:cNvPr id="7" name="Right Triangle 6">
            <a:extLst>
              <a:ext uri="{FF2B5EF4-FFF2-40B4-BE49-F238E27FC236}">
                <a16:creationId xmlns:a16="http://schemas.microsoft.com/office/drawing/2014/main" id="{0621FC61-6593-4E42-8330-24FD8B91783C}"/>
              </a:ext>
            </a:extLst>
          </p:cNvPr>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8" name="Straight Connector 7">
            <a:extLst>
              <a:ext uri="{FF2B5EF4-FFF2-40B4-BE49-F238E27FC236}">
                <a16:creationId xmlns:a16="http://schemas.microsoft.com/office/drawing/2014/main" id="{3C9A2BB3-22A0-4411-A5D7-D1DEF965DA31}"/>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8">
            <a:extLst>
              <a:ext uri="{FF2B5EF4-FFF2-40B4-BE49-F238E27FC236}">
                <a16:creationId xmlns:a16="http://schemas.microsoft.com/office/drawing/2014/main" id="{F3159A94-ABC7-491C-A68B-C0F5FBECB5C7}"/>
              </a:ext>
            </a:extLst>
          </p:cNvPr>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10" name="Chevron 19">
            <a:extLst>
              <a:ext uri="{FF2B5EF4-FFF2-40B4-BE49-F238E27FC236}">
                <a16:creationId xmlns:a16="http://schemas.microsoft.com/office/drawing/2014/main" id="{B63A151B-AAD1-4186-9917-60BE1E03C460}"/>
              </a:ext>
            </a:extLst>
          </p:cNvPr>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eaLnBrk="1" hangingPunct="1">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a:extLst>
              <a:ext uri="{FF2B5EF4-FFF2-40B4-BE49-F238E27FC236}">
                <a16:creationId xmlns:a16="http://schemas.microsoft.com/office/drawing/2014/main" id="{28E546BD-29D6-4A32-89A7-A25DB411A65A}"/>
              </a:ext>
            </a:extLst>
          </p:cNvPr>
          <p:cNvSpPr>
            <a:spLocks noGrp="1"/>
          </p:cNvSpPr>
          <p:nvPr>
            <p:ph type="dt" sz="half" idx="10"/>
          </p:nvPr>
        </p:nvSpPr>
        <p:spPr/>
        <p:txBody>
          <a:bodyPr/>
          <a:lstStyle>
            <a:lvl1pPr>
              <a:defRPr>
                <a:solidFill>
                  <a:schemeClr val="tx1"/>
                </a:solidFill>
              </a:defRPr>
            </a:lvl1pPr>
            <a:extLst/>
          </a:lstStyle>
          <a:p>
            <a:pPr>
              <a:defRPr/>
            </a:pPr>
            <a:fld id="{107C7A89-AFDB-4836-B72A-233D336B98F3}" type="datetime1">
              <a:rPr lang="en-GB" smtClean="0"/>
              <a:t>13/02/2023</a:t>
            </a:fld>
            <a:endParaRPr lang="en-US"/>
          </a:p>
        </p:txBody>
      </p:sp>
      <p:sp>
        <p:nvSpPr>
          <p:cNvPr id="12" name="Footer Placeholder 5">
            <a:extLst>
              <a:ext uri="{FF2B5EF4-FFF2-40B4-BE49-F238E27FC236}">
                <a16:creationId xmlns:a16="http://schemas.microsoft.com/office/drawing/2014/main" id="{C16BC35D-00A3-4BFA-928E-FFB4FF6DBF3E}"/>
              </a:ext>
            </a:extLst>
          </p:cNvPr>
          <p:cNvSpPr>
            <a:spLocks noGrp="1"/>
          </p:cNvSpPr>
          <p:nvPr>
            <p:ph type="ftr" sz="quarter" idx="11"/>
          </p:nvPr>
        </p:nvSpPr>
        <p:spPr/>
        <p:txBody>
          <a:bodyPr/>
          <a:lstStyle>
            <a:lvl1pPr>
              <a:defRPr>
                <a:solidFill>
                  <a:schemeClr val="tx1"/>
                </a:solidFill>
              </a:defRPr>
            </a:lvl1pPr>
            <a:extLst/>
          </a:lstStyle>
          <a:p>
            <a:pPr>
              <a:defRPr/>
            </a:pPr>
            <a:r>
              <a:rPr lang="en-US"/>
              <a:t>CS A Sekar</a:t>
            </a:r>
          </a:p>
        </p:txBody>
      </p:sp>
      <p:sp>
        <p:nvSpPr>
          <p:cNvPr id="13" name="Slide Number Placeholder 6">
            <a:extLst>
              <a:ext uri="{FF2B5EF4-FFF2-40B4-BE49-F238E27FC236}">
                <a16:creationId xmlns:a16="http://schemas.microsoft.com/office/drawing/2014/main" id="{13BC3EF0-23CC-414A-9F78-751792370134}"/>
              </a:ext>
            </a:extLst>
          </p:cNvPr>
          <p:cNvSpPr>
            <a:spLocks noGrp="1"/>
          </p:cNvSpPr>
          <p:nvPr>
            <p:ph type="sldNum" sz="quarter" idx="12"/>
          </p:nvPr>
        </p:nvSpPr>
        <p:spPr/>
        <p:txBody>
          <a:bodyPr/>
          <a:lstStyle>
            <a:lvl1pPr>
              <a:defRPr/>
            </a:lvl1pPr>
          </a:lstStyle>
          <a:p>
            <a:pPr>
              <a:defRPr/>
            </a:pPr>
            <a:fld id="{43F87AC8-A2F3-410D-BEC8-564442A07A78}" type="slidenum">
              <a:rPr lang="en-US" altLang="en-US"/>
              <a:pPr>
                <a:defRPr/>
              </a:pPr>
              <a:t>‹#›</a:t>
            </a:fld>
            <a:endParaRPr lang="en-US" altLang="en-US"/>
          </a:p>
        </p:txBody>
      </p:sp>
    </p:spTree>
    <p:extLst>
      <p:ext uri="{BB962C8B-B14F-4D97-AF65-F5344CB8AC3E}">
        <p14:creationId xmlns:p14="http://schemas.microsoft.com/office/powerpoint/2010/main" val="27058339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a:extLst>
              <a:ext uri="{FF2B5EF4-FFF2-40B4-BE49-F238E27FC236}">
                <a16:creationId xmlns:a16="http://schemas.microsoft.com/office/drawing/2014/main" id="{EF167483-CCD5-49DC-8E0D-3DC48EA74965}"/>
              </a:ext>
            </a:extLst>
          </p:cNvPr>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eaLnBrk="1" hangingPunct="1">
              <a:defRPr/>
            </a:pPr>
            <a:endParaRPr lang="en-US">
              <a:latin typeface="Arial" charset="0"/>
              <a:cs typeface="Arial" charset="0"/>
            </a:endParaRPr>
          </a:p>
        </p:txBody>
      </p:sp>
      <p:sp>
        <p:nvSpPr>
          <p:cNvPr id="1027" name="Freeform 11">
            <a:extLst>
              <a:ext uri="{FF2B5EF4-FFF2-40B4-BE49-F238E27FC236}">
                <a16:creationId xmlns:a16="http://schemas.microsoft.com/office/drawing/2014/main" id="{ACDDB7CE-2FF5-4EFF-9583-2045AD1249BD}"/>
              </a:ext>
            </a:extLst>
          </p:cNvPr>
          <p:cNvSpPr>
            <a:spLocks/>
          </p:cNvSpPr>
          <p:nvPr/>
        </p:nvSpPr>
        <p:spPr bwMode="auto">
          <a:xfrm>
            <a:off x="-53975" y="5784850"/>
            <a:ext cx="3802063" cy="838200"/>
          </a:xfrm>
          <a:custGeom>
            <a:avLst/>
            <a:gdLst>
              <a:gd name="T0" fmla="*/ 0 w 5760"/>
              <a:gd name="T1" fmla="*/ 0 h 528"/>
              <a:gd name="T2" fmla="*/ 2147483646 w 5760"/>
              <a:gd name="T3" fmla="*/ 0 h 528"/>
              <a:gd name="T4" fmla="*/ 2147483646 w 5760"/>
              <a:gd name="T5" fmla="*/ 2147483646 h 528"/>
              <a:gd name="T6" fmla="*/ 2147483646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817" y="97"/>
                </a:moveTo>
                <a:lnTo>
                  <a:pt x="6408" y="682"/>
                </a:lnTo>
                <a:lnTo>
                  <a:pt x="5232" y="685"/>
                </a:lnTo>
                <a:lnTo>
                  <a:pt x="829" y="101"/>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IN"/>
          </a:p>
        </p:txBody>
      </p:sp>
      <p:sp>
        <p:nvSpPr>
          <p:cNvPr id="14" name="Right Triangle 13">
            <a:extLst>
              <a:ext uri="{FF2B5EF4-FFF2-40B4-BE49-F238E27FC236}">
                <a16:creationId xmlns:a16="http://schemas.microsoft.com/office/drawing/2014/main" id="{46047313-19EE-4FB8-AD8D-15A830CC6EC8}"/>
              </a:ext>
            </a:extLst>
          </p:cNvPr>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cxnSp>
        <p:nvCxnSpPr>
          <p:cNvPr id="15" name="Straight Connector 14">
            <a:extLst>
              <a:ext uri="{FF2B5EF4-FFF2-40B4-BE49-F238E27FC236}">
                <a16:creationId xmlns:a16="http://schemas.microsoft.com/office/drawing/2014/main" id="{83680AAE-47BB-41D3-88D6-EE5111588371}"/>
              </a:ext>
            </a:extLst>
          </p:cNvPr>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a:extLst>
              <a:ext uri="{FF2B5EF4-FFF2-40B4-BE49-F238E27FC236}">
                <a16:creationId xmlns:a16="http://schemas.microsoft.com/office/drawing/2014/main" id="{A741B660-F74B-4E47-9129-CBFF63A8DEE3}"/>
              </a:ext>
            </a:extLst>
          </p:cNvPr>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a:extLst>
              <a:ext uri="{FF2B5EF4-FFF2-40B4-BE49-F238E27FC236}">
                <a16:creationId xmlns:a16="http://schemas.microsoft.com/office/drawing/2014/main" id="{C801EB96-5A5D-4532-B727-B8777FAD37F2}"/>
              </a:ext>
            </a:extLst>
          </p:cNvPr>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E2986D19-2A50-4972-9EAE-52B3E41BF9F4}"/>
              </a:ext>
            </a:extLst>
          </p:cNvPr>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charset="0"/>
                <a:cs typeface="Arial" charset="0"/>
              </a:defRPr>
            </a:lvl1pPr>
            <a:extLst/>
          </a:lstStyle>
          <a:p>
            <a:pPr>
              <a:defRPr/>
            </a:pPr>
            <a:fld id="{2BDFF004-63AA-42E7-AEDA-708678CA684D}" type="datetime1">
              <a:rPr lang="en-GB" smtClean="0"/>
              <a:t>13/02/2023</a:t>
            </a:fld>
            <a:endParaRPr lang="en-US"/>
          </a:p>
        </p:txBody>
      </p:sp>
      <p:sp>
        <p:nvSpPr>
          <p:cNvPr id="22" name="Footer Placeholder 21">
            <a:extLst>
              <a:ext uri="{FF2B5EF4-FFF2-40B4-BE49-F238E27FC236}">
                <a16:creationId xmlns:a16="http://schemas.microsoft.com/office/drawing/2014/main" id="{255F981B-5F10-48D0-B144-15A4F1B4E28C}"/>
              </a:ext>
            </a:extLst>
          </p:cNvPr>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charset="0"/>
                <a:cs typeface="Arial" charset="0"/>
              </a:defRPr>
            </a:lvl1pPr>
            <a:extLst/>
          </a:lstStyle>
          <a:p>
            <a:pPr>
              <a:defRPr/>
            </a:pPr>
            <a:r>
              <a:rPr lang="en-US"/>
              <a:t>CS A Sekar</a:t>
            </a:r>
          </a:p>
        </p:txBody>
      </p:sp>
      <p:sp>
        <p:nvSpPr>
          <p:cNvPr id="18" name="Slide Number Placeholder 17">
            <a:extLst>
              <a:ext uri="{FF2B5EF4-FFF2-40B4-BE49-F238E27FC236}">
                <a16:creationId xmlns:a16="http://schemas.microsoft.com/office/drawing/2014/main" id="{F15A0642-D0DC-404D-862C-F733808CB767}"/>
              </a:ext>
            </a:extLst>
          </p:cNvPr>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eaLnBrk="1" hangingPunct="1">
              <a:defRPr sz="1000"/>
            </a:lvl1pPr>
          </a:lstStyle>
          <a:p>
            <a:pPr>
              <a:defRPr/>
            </a:pPr>
            <a:fld id="{6E17A5E1-3E5D-4BED-A067-4D21C18B16E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43" r:id="rId1"/>
    <p:sldLayoutId id="2147484039" r:id="rId2"/>
    <p:sldLayoutId id="2147484044" r:id="rId3"/>
    <p:sldLayoutId id="2147484045" r:id="rId4"/>
    <p:sldLayoutId id="2147484046" r:id="rId5"/>
    <p:sldLayoutId id="2147484047" r:id="rId6"/>
    <p:sldLayoutId id="2147484040" r:id="rId7"/>
    <p:sldLayoutId id="2147484048" r:id="rId8"/>
    <p:sldLayoutId id="2147484049" r:id="rId9"/>
    <p:sldLayoutId id="2147484041" r:id="rId10"/>
    <p:sldLayoutId id="2147484042" r:id="rId11"/>
  </p:sldLayoutIdLst>
  <p:hf hdr="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a:extLst>
              <a:ext uri="{FF2B5EF4-FFF2-40B4-BE49-F238E27FC236}">
                <a16:creationId xmlns:a16="http://schemas.microsoft.com/office/drawing/2014/main" id="{1B24CF0D-B74E-4E89-BB60-70C96F58BEC5}"/>
              </a:ext>
            </a:extLst>
          </p:cNvPr>
          <p:cNvSpPr>
            <a:spLocks noGrp="1"/>
          </p:cNvSpPr>
          <p:nvPr>
            <p:ph idx="1"/>
          </p:nvPr>
        </p:nvSpPr>
        <p:spPr>
          <a:xfrm>
            <a:off x="457200" y="1752600"/>
            <a:ext cx="8229600" cy="4114801"/>
          </a:xfrm>
        </p:spPr>
        <p:txBody>
          <a:bodyPr/>
          <a:lstStyle/>
          <a:p>
            <a:pPr algn="ctr" eaLnBrk="1" hangingPunct="1">
              <a:buFont typeface="Arial" panose="020B0604020202020204" pitchFamily="34" charset="0"/>
              <a:buNone/>
            </a:pPr>
            <a:r>
              <a:rPr lang="en-US" altLang="en-US" dirty="0"/>
              <a:t>BY </a:t>
            </a:r>
          </a:p>
          <a:p>
            <a:pPr algn="ctr" eaLnBrk="1" hangingPunct="1">
              <a:buFont typeface="Arial" panose="020B0604020202020204" pitchFamily="34" charset="0"/>
              <a:buNone/>
            </a:pPr>
            <a:r>
              <a:rPr lang="en-US" altLang="en-US" dirty="0"/>
              <a:t>	CS A SEKAR</a:t>
            </a:r>
          </a:p>
          <a:p>
            <a:pPr eaLnBrk="1" hangingPunct="1">
              <a:buFont typeface="Arial" panose="020B0604020202020204" pitchFamily="34" charset="0"/>
              <a:buNone/>
            </a:pPr>
            <a:r>
              <a:rPr lang="en-US" altLang="en-US" dirty="0"/>
              <a:t>      			B.COM, FCMA, ACS,LLB</a:t>
            </a:r>
          </a:p>
          <a:p>
            <a:pPr algn="ctr" eaLnBrk="1" hangingPunct="1">
              <a:buFont typeface="Arial" panose="020B0604020202020204" pitchFamily="34" charset="0"/>
              <a:buNone/>
            </a:pPr>
            <a:r>
              <a:rPr lang="en-US" altLang="en-US" dirty="0"/>
              <a:t>a.sekar.cs@gmail.com</a:t>
            </a:r>
          </a:p>
          <a:p>
            <a:pPr algn="ctr" eaLnBrk="1" hangingPunct="1">
              <a:buFont typeface="Arial" panose="020B0604020202020204" pitchFamily="34" charset="0"/>
              <a:buNone/>
            </a:pPr>
            <a:r>
              <a:rPr lang="en-US" altLang="en-US" dirty="0"/>
              <a:t>For</a:t>
            </a:r>
          </a:p>
          <a:p>
            <a:pPr algn="ctr" eaLnBrk="1" hangingPunct="1">
              <a:buFont typeface="Arial" panose="020B0604020202020204" pitchFamily="34" charset="0"/>
              <a:buNone/>
            </a:pPr>
            <a:r>
              <a:rPr lang="en-US" altLang="en-US" dirty="0"/>
              <a:t>Joint Program by WIRC OF ICAI-COST WITH </a:t>
            </a:r>
          </a:p>
          <a:p>
            <a:pPr algn="ctr" eaLnBrk="1" hangingPunct="1">
              <a:buFont typeface="Arial" panose="020B0604020202020204" pitchFamily="34" charset="0"/>
              <a:buNone/>
            </a:pPr>
            <a:r>
              <a:rPr lang="en-US" altLang="en-US" dirty="0"/>
              <a:t>CLC OF ICAI-COST ON THEME</a:t>
            </a:r>
          </a:p>
          <a:p>
            <a:pPr algn="ctr" eaLnBrk="1" hangingPunct="1">
              <a:buFont typeface="Arial" panose="020B0604020202020204" pitchFamily="34" charset="0"/>
              <a:buNone/>
            </a:pPr>
            <a:r>
              <a:rPr lang="en-US" altLang="en-US" sz="2000" dirty="0"/>
              <a:t>Indian Corporate Legal Framework – Wings to fly high</a:t>
            </a:r>
          </a:p>
          <a:p>
            <a:pPr algn="ctr" eaLnBrk="1" hangingPunct="1">
              <a:buFont typeface="Arial" panose="020B0604020202020204" pitchFamily="34" charset="0"/>
              <a:buNone/>
            </a:pPr>
            <a:r>
              <a:rPr lang="en-US" altLang="en-US" sz="2000" dirty="0"/>
              <a:t>(14 FEB 2023)</a:t>
            </a:r>
            <a:endParaRPr lang="en-US" altLang="en-US" dirty="0"/>
          </a:p>
          <a:p>
            <a:pPr algn="ctr" eaLnBrk="1" hangingPunct="1">
              <a:buFont typeface="Arial" panose="020B0604020202020204" pitchFamily="34" charset="0"/>
              <a:buNone/>
            </a:pPr>
            <a:endParaRPr lang="en-US" altLang="en-US" dirty="0"/>
          </a:p>
          <a:p>
            <a:pPr algn="ctr" eaLnBrk="1" hangingPunct="1">
              <a:buFont typeface="Arial" panose="020B0604020202020204" pitchFamily="34" charset="0"/>
              <a:buNone/>
            </a:pPr>
            <a:r>
              <a:rPr lang="en-US" altLang="en-US" dirty="0"/>
              <a:t>    </a:t>
            </a:r>
          </a:p>
        </p:txBody>
      </p:sp>
      <p:sp>
        <p:nvSpPr>
          <p:cNvPr id="11267" name="Slide Number Placeholder 3">
            <a:extLst>
              <a:ext uri="{FF2B5EF4-FFF2-40B4-BE49-F238E27FC236}">
                <a16:creationId xmlns:a16="http://schemas.microsoft.com/office/drawing/2014/main" id="{DA308730-10C1-4ECF-9BB9-C33020627E6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spcBef>
                <a:spcPct val="0"/>
              </a:spcBef>
              <a:buClrTx/>
              <a:buSzTx/>
              <a:buFontTx/>
              <a:buNone/>
            </a:pPr>
            <a:fld id="{0EF35800-A0AF-4849-B01A-26CA84D94C18}" type="slidenum">
              <a:rPr lang="en-US" altLang="en-US" sz="1000" smtClean="0">
                <a:latin typeface="Arial" panose="020B0604020202020204" pitchFamily="34" charset="0"/>
              </a:rPr>
              <a:pPr>
                <a:spcBef>
                  <a:spcPct val="0"/>
                </a:spcBef>
                <a:buClrTx/>
                <a:buSzTx/>
                <a:buFontTx/>
                <a:buNone/>
              </a:pPr>
              <a:t>1</a:t>
            </a:fld>
            <a:endParaRPr lang="en-US" altLang="en-US" sz="1000">
              <a:latin typeface="Arial" panose="020B0604020202020204" pitchFamily="34" charset="0"/>
            </a:endParaRPr>
          </a:p>
        </p:txBody>
      </p:sp>
      <p:sp>
        <p:nvSpPr>
          <p:cNvPr id="2050" name="Title 1">
            <a:extLst>
              <a:ext uri="{FF2B5EF4-FFF2-40B4-BE49-F238E27FC236}">
                <a16:creationId xmlns:a16="http://schemas.microsoft.com/office/drawing/2014/main" id="{3D9AFCDE-2ACC-4237-AAD5-6308F9EBE680}"/>
              </a:ext>
            </a:extLst>
          </p:cNvPr>
          <p:cNvSpPr>
            <a:spLocks noGrp="1"/>
          </p:cNvSpPr>
          <p:nvPr>
            <p:ph type="title"/>
          </p:nvPr>
        </p:nvSpPr>
        <p:spPr>
          <a:xfrm>
            <a:off x="457200" y="533400"/>
            <a:ext cx="8229600" cy="1066800"/>
          </a:xfrm>
        </p:spPr>
        <p:txBody>
          <a:bodyPr>
            <a:normAutofit/>
          </a:bodyPr>
          <a:lstStyle/>
          <a:p>
            <a:pPr algn="ctr" eaLnBrk="1" fontAlgn="auto" hangingPunct="1">
              <a:spcAft>
                <a:spcPts val="0"/>
              </a:spcAft>
              <a:defRPr/>
            </a:pPr>
            <a:r>
              <a:rPr lang="en-US" sz="3200" dirty="0"/>
              <a:t>KEY PERFORMANCE INDICATORS – OVERVIEW OF REGULATORY PROVISIONS</a:t>
            </a:r>
          </a:p>
        </p:txBody>
      </p:sp>
      <p:sp>
        <p:nvSpPr>
          <p:cNvPr id="2" name="Date Placeholder 1">
            <a:extLst>
              <a:ext uri="{FF2B5EF4-FFF2-40B4-BE49-F238E27FC236}">
                <a16:creationId xmlns:a16="http://schemas.microsoft.com/office/drawing/2014/main" id="{746DBB29-1B68-4891-ACB3-E352D8227D61}"/>
              </a:ext>
            </a:extLst>
          </p:cNvPr>
          <p:cNvSpPr>
            <a:spLocks noGrp="1"/>
          </p:cNvSpPr>
          <p:nvPr>
            <p:ph type="dt" sz="half" idx="10"/>
          </p:nvPr>
        </p:nvSpPr>
        <p:spPr/>
        <p:txBody>
          <a:bodyPr/>
          <a:lstStyle/>
          <a:p>
            <a:pPr>
              <a:defRPr/>
            </a:pPr>
            <a:fld id="{FA42DEB8-CEE2-4046-AB8D-E42525FF37B2}" type="datetime1">
              <a:rPr lang="en-GB" smtClean="0"/>
              <a:t>13/02/2023</a:t>
            </a:fld>
            <a:endParaRPr lang="en-US"/>
          </a:p>
        </p:txBody>
      </p:sp>
      <p:sp>
        <p:nvSpPr>
          <p:cNvPr id="3" name="Footer Placeholder 2">
            <a:extLst>
              <a:ext uri="{FF2B5EF4-FFF2-40B4-BE49-F238E27FC236}">
                <a16:creationId xmlns:a16="http://schemas.microsoft.com/office/drawing/2014/main" id="{3D99836B-AC90-4A2A-965E-77843C146AFB}"/>
              </a:ext>
            </a:extLst>
          </p:cNvPr>
          <p:cNvSpPr>
            <a:spLocks noGrp="1"/>
          </p:cNvSpPr>
          <p:nvPr>
            <p:ph type="ftr" sz="quarter" idx="11"/>
          </p:nvPr>
        </p:nvSpPr>
        <p:spPr/>
        <p:txBody>
          <a:bodyPr/>
          <a:lstStyle/>
          <a:p>
            <a:pPr>
              <a:defRPr/>
            </a:pPr>
            <a:r>
              <a:rPr lang="en-US"/>
              <a:t>CS A Sekar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75A6EEF-98EA-4C72-2BD4-43D3ED9A1899}"/>
              </a:ext>
            </a:extLst>
          </p:cNvPr>
          <p:cNvSpPr>
            <a:spLocks noGrp="1"/>
          </p:cNvSpPr>
          <p:nvPr>
            <p:ph idx="1"/>
          </p:nvPr>
        </p:nvSpPr>
        <p:spPr>
          <a:xfrm>
            <a:off x="457200" y="1295400"/>
            <a:ext cx="8229600" cy="4038600"/>
          </a:xfrm>
        </p:spPr>
        <p:txBody>
          <a:bodyPr/>
          <a:lstStyle/>
          <a:p>
            <a:r>
              <a:rPr lang="en-IN" sz="3800" dirty="0"/>
              <a:t>GAAP financial measures</a:t>
            </a:r>
          </a:p>
          <a:p>
            <a:r>
              <a:rPr lang="en-IN" sz="3800" dirty="0"/>
              <a:t>Non GAAP financial measures</a:t>
            </a:r>
          </a:p>
          <a:p>
            <a:r>
              <a:rPr lang="en-IN" sz="3800" dirty="0"/>
              <a:t>Non Financial measures (part of financial reporting)</a:t>
            </a:r>
          </a:p>
          <a:p>
            <a:r>
              <a:rPr lang="en-IN" sz="3800" dirty="0"/>
              <a:t>Operational measures (not part of financial reporting)</a:t>
            </a:r>
          </a:p>
        </p:txBody>
      </p:sp>
      <p:sp>
        <p:nvSpPr>
          <p:cNvPr id="3" name="Title 2">
            <a:extLst>
              <a:ext uri="{FF2B5EF4-FFF2-40B4-BE49-F238E27FC236}">
                <a16:creationId xmlns:a16="http://schemas.microsoft.com/office/drawing/2014/main" id="{7C2AE0FE-7188-2F76-11F7-E933BB5A124C}"/>
              </a:ext>
            </a:extLst>
          </p:cNvPr>
          <p:cNvSpPr>
            <a:spLocks noGrp="1"/>
          </p:cNvSpPr>
          <p:nvPr>
            <p:ph type="title"/>
          </p:nvPr>
        </p:nvSpPr>
        <p:spPr>
          <a:xfrm>
            <a:off x="457200" y="274638"/>
            <a:ext cx="8229600" cy="804862"/>
          </a:xfrm>
        </p:spPr>
        <p:txBody>
          <a:bodyPr/>
          <a:lstStyle/>
          <a:p>
            <a:r>
              <a:rPr lang="en-IN" dirty="0"/>
              <a:t>Classification of KPIs</a:t>
            </a:r>
          </a:p>
        </p:txBody>
      </p:sp>
      <p:sp>
        <p:nvSpPr>
          <p:cNvPr id="4" name="Date Placeholder 3">
            <a:extLst>
              <a:ext uri="{FF2B5EF4-FFF2-40B4-BE49-F238E27FC236}">
                <a16:creationId xmlns:a16="http://schemas.microsoft.com/office/drawing/2014/main" id="{C9566AE4-62F4-6605-1624-69DA292AD0CD}"/>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2AC40611-E22E-EB95-5001-3816641B3EC4}"/>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B07F8175-B3FC-99F8-AFAF-CEBD70CA01D4}"/>
              </a:ext>
            </a:extLst>
          </p:cNvPr>
          <p:cNvSpPr>
            <a:spLocks noGrp="1"/>
          </p:cNvSpPr>
          <p:nvPr>
            <p:ph type="sldNum" sz="quarter" idx="12"/>
          </p:nvPr>
        </p:nvSpPr>
        <p:spPr/>
        <p:txBody>
          <a:bodyPr/>
          <a:lstStyle/>
          <a:p>
            <a:pPr>
              <a:defRPr/>
            </a:pPr>
            <a:fld id="{F5233D27-2D9C-4DC3-9B79-1AFA1652B1A5}" type="slidenum">
              <a:rPr lang="en-US" altLang="en-US" smtClean="0"/>
              <a:pPr>
                <a:defRPr/>
              </a:pPr>
              <a:t>10</a:t>
            </a:fld>
            <a:endParaRPr lang="en-US" altLang="en-US"/>
          </a:p>
        </p:txBody>
      </p:sp>
    </p:spTree>
    <p:extLst>
      <p:ext uri="{BB962C8B-B14F-4D97-AF65-F5344CB8AC3E}">
        <p14:creationId xmlns:p14="http://schemas.microsoft.com/office/powerpoint/2010/main" val="7797531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0AAE2-41B9-538A-6A8D-2161A78E3CA3}"/>
              </a:ext>
            </a:extLst>
          </p:cNvPr>
          <p:cNvSpPr>
            <a:spLocks noGrp="1"/>
          </p:cNvSpPr>
          <p:nvPr>
            <p:ph type="ctrTitle"/>
          </p:nvPr>
        </p:nvSpPr>
        <p:spPr>
          <a:xfrm>
            <a:off x="694944" y="1143000"/>
            <a:ext cx="7772400" cy="2971799"/>
          </a:xfrm>
        </p:spPr>
        <p:txBody>
          <a:bodyPr>
            <a:noAutofit/>
          </a:bodyPr>
          <a:lstStyle/>
          <a:p>
            <a:pPr algn="ctr"/>
            <a:r>
              <a:rPr lang="en-IN" sz="3200" dirty="0"/>
              <a:t>RATIONALE FOR THE SEBI AMENDMENTS </a:t>
            </a:r>
            <a:br>
              <a:rPr lang="en-IN" sz="3200" dirty="0"/>
            </a:br>
            <a:r>
              <a:rPr lang="en-IN" sz="3200" dirty="0"/>
              <a:t>TO INTRODUCE DISCLOSURE OF KPIs </a:t>
            </a:r>
            <a:br>
              <a:rPr lang="en-IN" sz="3200" dirty="0"/>
            </a:br>
            <a:r>
              <a:rPr lang="en-IN" sz="3200" dirty="0"/>
              <a:t>IN OFFER DOCUMENT</a:t>
            </a:r>
          </a:p>
        </p:txBody>
      </p:sp>
      <p:sp>
        <p:nvSpPr>
          <p:cNvPr id="3" name="Subtitle 2">
            <a:extLst>
              <a:ext uri="{FF2B5EF4-FFF2-40B4-BE49-F238E27FC236}">
                <a16:creationId xmlns:a16="http://schemas.microsoft.com/office/drawing/2014/main" id="{98E4E177-0A7C-9602-982C-EC33474B0656}"/>
              </a:ext>
            </a:extLst>
          </p:cNvPr>
          <p:cNvSpPr>
            <a:spLocks noGrp="1"/>
          </p:cNvSpPr>
          <p:nvPr>
            <p:ph type="subTitle" idx="1"/>
          </p:nvPr>
        </p:nvSpPr>
        <p:spPr>
          <a:xfrm>
            <a:off x="694944" y="4495800"/>
            <a:ext cx="7772400" cy="467911"/>
          </a:xfrm>
        </p:spPr>
        <p:txBody>
          <a:bodyPr/>
          <a:lstStyle/>
          <a:p>
            <a:endParaRPr lang="en-IN" dirty="0"/>
          </a:p>
        </p:txBody>
      </p:sp>
    </p:spTree>
    <p:extLst>
      <p:ext uri="{BB962C8B-B14F-4D97-AF65-F5344CB8AC3E}">
        <p14:creationId xmlns:p14="http://schemas.microsoft.com/office/powerpoint/2010/main" val="551923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60B1D3-CFE1-CB23-A444-D828A6FB67D0}"/>
              </a:ext>
            </a:extLst>
          </p:cNvPr>
          <p:cNvSpPr>
            <a:spLocks noGrp="1"/>
          </p:cNvSpPr>
          <p:nvPr>
            <p:ph idx="1"/>
          </p:nvPr>
        </p:nvSpPr>
        <p:spPr>
          <a:xfrm>
            <a:off x="457200" y="1295400"/>
            <a:ext cx="8229600" cy="4495800"/>
          </a:xfrm>
        </p:spPr>
        <p:txBody>
          <a:bodyPr/>
          <a:lstStyle/>
          <a:p>
            <a:r>
              <a:rPr lang="en-IN" sz="2200" dirty="0"/>
              <a:t>Non-financial KPIs disclosed in offer document are not subject to any regulatory framework</a:t>
            </a:r>
          </a:p>
          <a:p>
            <a:r>
              <a:rPr lang="en-IN" sz="2200" dirty="0"/>
              <a:t>These KPIs are not subject to same scrutiny as the numbers in the financial statement</a:t>
            </a:r>
          </a:p>
          <a:p>
            <a:r>
              <a:rPr lang="en-IN" sz="2200" dirty="0"/>
              <a:t>Non-financial KPIs are significant inputs to the process of determination of the Price Band of an Issue</a:t>
            </a:r>
          </a:p>
          <a:p>
            <a:r>
              <a:rPr lang="en-IN" sz="2200" dirty="0"/>
              <a:t>Information asymmetry between Pre-IPO investors and Public investors</a:t>
            </a:r>
          </a:p>
          <a:p>
            <a:r>
              <a:rPr lang="en-IN" sz="2200" dirty="0"/>
              <a:t>New Age Technology (NAT) companies justify their price based on past transactions / fund raising</a:t>
            </a:r>
          </a:p>
          <a:p>
            <a:r>
              <a:rPr lang="en-IN" sz="2200" dirty="0"/>
              <a:t>Need to facilitate provision of comprehensive information for investors to make informed decisions.</a:t>
            </a:r>
          </a:p>
          <a:p>
            <a:endParaRPr lang="en-IN" sz="2200" dirty="0"/>
          </a:p>
        </p:txBody>
      </p:sp>
      <p:sp>
        <p:nvSpPr>
          <p:cNvPr id="3" name="Title 2">
            <a:extLst>
              <a:ext uri="{FF2B5EF4-FFF2-40B4-BE49-F238E27FC236}">
                <a16:creationId xmlns:a16="http://schemas.microsoft.com/office/drawing/2014/main" id="{66EB757E-5D32-45E6-E045-CCD110F2ADA8}"/>
              </a:ext>
            </a:extLst>
          </p:cNvPr>
          <p:cNvSpPr>
            <a:spLocks noGrp="1"/>
          </p:cNvSpPr>
          <p:nvPr>
            <p:ph type="title"/>
          </p:nvPr>
        </p:nvSpPr>
        <p:spPr>
          <a:xfrm>
            <a:off x="457200" y="228600"/>
            <a:ext cx="8229600" cy="838200"/>
          </a:xfrm>
        </p:spPr>
        <p:txBody>
          <a:bodyPr>
            <a:noAutofit/>
          </a:bodyPr>
          <a:lstStyle/>
          <a:p>
            <a:r>
              <a:rPr lang="en-IN" sz="2800" dirty="0"/>
              <a:t>Need for regulating Non-financial KPIs in offer document and their disclosures</a:t>
            </a:r>
          </a:p>
        </p:txBody>
      </p:sp>
      <p:sp>
        <p:nvSpPr>
          <p:cNvPr id="4" name="Date Placeholder 3">
            <a:extLst>
              <a:ext uri="{FF2B5EF4-FFF2-40B4-BE49-F238E27FC236}">
                <a16:creationId xmlns:a16="http://schemas.microsoft.com/office/drawing/2014/main" id="{50E67C3B-CF14-D528-5F90-C4382274E0A9}"/>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E8EFB439-C84F-F4BB-48DB-E62F3E6778E7}"/>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031CDBEF-845D-214A-68D7-783A23E38763}"/>
              </a:ext>
            </a:extLst>
          </p:cNvPr>
          <p:cNvSpPr>
            <a:spLocks noGrp="1"/>
          </p:cNvSpPr>
          <p:nvPr>
            <p:ph type="sldNum" sz="quarter" idx="12"/>
          </p:nvPr>
        </p:nvSpPr>
        <p:spPr/>
        <p:txBody>
          <a:bodyPr/>
          <a:lstStyle/>
          <a:p>
            <a:pPr>
              <a:defRPr/>
            </a:pPr>
            <a:fld id="{F5233D27-2D9C-4DC3-9B79-1AFA1652B1A5}" type="slidenum">
              <a:rPr lang="en-US" altLang="en-US" smtClean="0"/>
              <a:pPr>
                <a:defRPr/>
              </a:pPr>
              <a:t>12</a:t>
            </a:fld>
            <a:endParaRPr lang="en-US" altLang="en-US"/>
          </a:p>
        </p:txBody>
      </p:sp>
    </p:spTree>
    <p:extLst>
      <p:ext uri="{BB962C8B-B14F-4D97-AF65-F5344CB8AC3E}">
        <p14:creationId xmlns:p14="http://schemas.microsoft.com/office/powerpoint/2010/main" val="4034310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6EEF667D-B214-73EE-A150-DF1570145D2A}"/>
              </a:ext>
            </a:extLst>
          </p:cNvPr>
          <p:cNvGraphicFramePr>
            <a:graphicFrameLocks noGrp="1"/>
          </p:cNvGraphicFramePr>
          <p:nvPr>
            <p:ph idx="1"/>
            <p:extLst>
              <p:ext uri="{D42A27DB-BD31-4B8C-83A1-F6EECF244321}">
                <p14:modId xmlns:p14="http://schemas.microsoft.com/office/powerpoint/2010/main" val="981861922"/>
              </p:ext>
            </p:extLst>
          </p:nvPr>
        </p:nvGraphicFramePr>
        <p:xfrm>
          <a:off x="609600" y="1524000"/>
          <a:ext cx="7391400" cy="424688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3381835559"/>
                    </a:ext>
                  </a:extLst>
                </a:gridCol>
                <a:gridCol w="5410200">
                  <a:extLst>
                    <a:ext uri="{9D8B030D-6E8A-4147-A177-3AD203B41FA5}">
                      <a16:colId xmlns:a16="http://schemas.microsoft.com/office/drawing/2014/main" val="1236596411"/>
                    </a:ext>
                  </a:extLst>
                </a:gridCol>
                <a:gridCol w="1143000">
                  <a:extLst>
                    <a:ext uri="{9D8B030D-6E8A-4147-A177-3AD203B41FA5}">
                      <a16:colId xmlns:a16="http://schemas.microsoft.com/office/drawing/2014/main" val="256257113"/>
                    </a:ext>
                  </a:extLst>
                </a:gridCol>
              </a:tblGrid>
              <a:tr h="370840">
                <a:tc>
                  <a:txBody>
                    <a:bodyPr/>
                    <a:lstStyle/>
                    <a:p>
                      <a:r>
                        <a:rPr lang="en-IN" dirty="0"/>
                        <a:t>Serial No.</a:t>
                      </a:r>
                    </a:p>
                  </a:txBody>
                  <a:tcPr/>
                </a:tc>
                <a:tc>
                  <a:txBody>
                    <a:bodyPr/>
                    <a:lstStyle/>
                    <a:p>
                      <a:r>
                        <a:rPr lang="en-IN" dirty="0"/>
                        <a:t>Entity Type</a:t>
                      </a:r>
                    </a:p>
                  </a:txBody>
                  <a:tcPr/>
                </a:tc>
                <a:tc>
                  <a:txBody>
                    <a:bodyPr/>
                    <a:lstStyle/>
                    <a:p>
                      <a:r>
                        <a:rPr lang="en-IN" dirty="0"/>
                        <a:t>Number</a:t>
                      </a:r>
                    </a:p>
                  </a:txBody>
                  <a:tcPr/>
                </a:tc>
                <a:extLst>
                  <a:ext uri="{0D108BD9-81ED-4DB2-BD59-A6C34878D82A}">
                    <a16:rowId xmlns:a16="http://schemas.microsoft.com/office/drawing/2014/main" val="4149129214"/>
                  </a:ext>
                </a:extLst>
              </a:tr>
              <a:tr h="370840">
                <a:tc>
                  <a:txBody>
                    <a:bodyPr/>
                    <a:lstStyle/>
                    <a:p>
                      <a:r>
                        <a:rPr lang="en-IN" dirty="0"/>
                        <a:t>1</a:t>
                      </a:r>
                    </a:p>
                  </a:txBody>
                  <a:tcPr/>
                </a:tc>
                <a:tc>
                  <a:txBody>
                    <a:bodyPr/>
                    <a:lstStyle/>
                    <a:p>
                      <a:r>
                        <a:rPr lang="en-IN" dirty="0"/>
                        <a:t>Individuals</a:t>
                      </a:r>
                    </a:p>
                  </a:txBody>
                  <a:tcPr/>
                </a:tc>
                <a:tc>
                  <a:txBody>
                    <a:bodyPr/>
                    <a:lstStyle/>
                    <a:p>
                      <a:pPr algn="r"/>
                      <a:r>
                        <a:rPr lang="en-IN" dirty="0"/>
                        <a:t>5</a:t>
                      </a:r>
                    </a:p>
                  </a:txBody>
                  <a:tcPr/>
                </a:tc>
                <a:extLst>
                  <a:ext uri="{0D108BD9-81ED-4DB2-BD59-A6C34878D82A}">
                    <a16:rowId xmlns:a16="http://schemas.microsoft.com/office/drawing/2014/main" val="3043461745"/>
                  </a:ext>
                </a:extLst>
              </a:tr>
              <a:tr h="370840">
                <a:tc>
                  <a:txBody>
                    <a:bodyPr/>
                    <a:lstStyle/>
                    <a:p>
                      <a:r>
                        <a:rPr lang="en-IN" dirty="0"/>
                        <a:t>2</a:t>
                      </a:r>
                    </a:p>
                  </a:txBody>
                  <a:tcPr/>
                </a:tc>
                <a:tc>
                  <a:txBody>
                    <a:bodyPr/>
                    <a:lstStyle/>
                    <a:p>
                      <a:r>
                        <a:rPr lang="en-IN" dirty="0"/>
                        <a:t>Merchant Bankers</a:t>
                      </a:r>
                    </a:p>
                  </a:txBody>
                  <a:tcPr/>
                </a:tc>
                <a:tc>
                  <a:txBody>
                    <a:bodyPr/>
                    <a:lstStyle/>
                    <a:p>
                      <a:pPr algn="r"/>
                      <a:r>
                        <a:rPr lang="en-IN" dirty="0"/>
                        <a:t>6</a:t>
                      </a:r>
                    </a:p>
                  </a:txBody>
                  <a:tcPr/>
                </a:tc>
                <a:extLst>
                  <a:ext uri="{0D108BD9-81ED-4DB2-BD59-A6C34878D82A}">
                    <a16:rowId xmlns:a16="http://schemas.microsoft.com/office/drawing/2014/main" val="2471422842"/>
                  </a:ext>
                </a:extLst>
              </a:tr>
              <a:tr h="370840">
                <a:tc>
                  <a:txBody>
                    <a:bodyPr/>
                    <a:lstStyle/>
                    <a:p>
                      <a:r>
                        <a:rPr lang="en-IN" dirty="0"/>
                        <a:t>3</a:t>
                      </a:r>
                    </a:p>
                  </a:txBody>
                  <a:tcPr/>
                </a:tc>
                <a:tc>
                  <a:txBody>
                    <a:bodyPr/>
                    <a:lstStyle/>
                    <a:p>
                      <a:r>
                        <a:rPr lang="en-IN" dirty="0"/>
                        <a:t>Law firms</a:t>
                      </a:r>
                    </a:p>
                  </a:txBody>
                  <a:tcPr/>
                </a:tc>
                <a:tc>
                  <a:txBody>
                    <a:bodyPr/>
                    <a:lstStyle/>
                    <a:p>
                      <a:pPr algn="r"/>
                      <a:r>
                        <a:rPr lang="en-IN" dirty="0"/>
                        <a:t>3</a:t>
                      </a:r>
                    </a:p>
                  </a:txBody>
                  <a:tcPr/>
                </a:tc>
                <a:extLst>
                  <a:ext uri="{0D108BD9-81ED-4DB2-BD59-A6C34878D82A}">
                    <a16:rowId xmlns:a16="http://schemas.microsoft.com/office/drawing/2014/main" val="790679427"/>
                  </a:ext>
                </a:extLst>
              </a:tr>
              <a:tr h="370840">
                <a:tc>
                  <a:txBody>
                    <a:bodyPr/>
                    <a:lstStyle/>
                    <a:p>
                      <a:r>
                        <a:rPr lang="en-IN" dirty="0"/>
                        <a:t>4</a:t>
                      </a:r>
                    </a:p>
                  </a:txBody>
                  <a:tcPr/>
                </a:tc>
                <a:tc>
                  <a:txBody>
                    <a:bodyPr/>
                    <a:lstStyle/>
                    <a:p>
                      <a:r>
                        <a:rPr lang="en-IN" dirty="0"/>
                        <a:t>Unlisted companies – NATC and other Cos.</a:t>
                      </a:r>
                    </a:p>
                  </a:txBody>
                  <a:tcPr/>
                </a:tc>
                <a:tc>
                  <a:txBody>
                    <a:bodyPr/>
                    <a:lstStyle/>
                    <a:p>
                      <a:pPr algn="r"/>
                      <a:r>
                        <a:rPr lang="en-IN" dirty="0"/>
                        <a:t>5</a:t>
                      </a:r>
                    </a:p>
                  </a:txBody>
                  <a:tcPr/>
                </a:tc>
                <a:extLst>
                  <a:ext uri="{0D108BD9-81ED-4DB2-BD59-A6C34878D82A}">
                    <a16:rowId xmlns:a16="http://schemas.microsoft.com/office/drawing/2014/main" val="348475374"/>
                  </a:ext>
                </a:extLst>
              </a:tr>
              <a:tr h="370840">
                <a:tc>
                  <a:txBody>
                    <a:bodyPr/>
                    <a:lstStyle/>
                    <a:p>
                      <a:r>
                        <a:rPr lang="en-IN" dirty="0"/>
                        <a:t>5</a:t>
                      </a:r>
                    </a:p>
                  </a:txBody>
                  <a:tcPr/>
                </a:tc>
                <a:tc>
                  <a:txBody>
                    <a:bodyPr/>
                    <a:lstStyle/>
                    <a:p>
                      <a:r>
                        <a:rPr lang="en-IN" dirty="0"/>
                        <a:t>Industry Associations – FICCI, </a:t>
                      </a:r>
                      <a:r>
                        <a:rPr lang="en-IN" dirty="0" err="1"/>
                        <a:t>Nasscom,CII</a:t>
                      </a:r>
                      <a:r>
                        <a:rPr lang="en-IN" dirty="0"/>
                        <a:t> etc.</a:t>
                      </a:r>
                    </a:p>
                  </a:txBody>
                  <a:tcPr/>
                </a:tc>
                <a:tc>
                  <a:txBody>
                    <a:bodyPr/>
                    <a:lstStyle/>
                    <a:p>
                      <a:pPr algn="r"/>
                      <a:r>
                        <a:rPr lang="en-IN" dirty="0"/>
                        <a:t>4</a:t>
                      </a:r>
                    </a:p>
                  </a:txBody>
                  <a:tcPr/>
                </a:tc>
                <a:extLst>
                  <a:ext uri="{0D108BD9-81ED-4DB2-BD59-A6C34878D82A}">
                    <a16:rowId xmlns:a16="http://schemas.microsoft.com/office/drawing/2014/main" val="815993855"/>
                  </a:ext>
                </a:extLst>
              </a:tr>
              <a:tr h="370840">
                <a:tc>
                  <a:txBody>
                    <a:bodyPr/>
                    <a:lstStyle/>
                    <a:p>
                      <a:r>
                        <a:rPr lang="en-IN" dirty="0"/>
                        <a:t>6</a:t>
                      </a:r>
                    </a:p>
                  </a:txBody>
                  <a:tcPr/>
                </a:tc>
                <a:tc>
                  <a:txBody>
                    <a:bodyPr/>
                    <a:lstStyle/>
                    <a:p>
                      <a:r>
                        <a:rPr lang="en-IN" dirty="0"/>
                        <a:t>Others – trading members, consultancy firms, accounting firms etc.</a:t>
                      </a:r>
                    </a:p>
                  </a:txBody>
                  <a:tcPr/>
                </a:tc>
                <a:tc>
                  <a:txBody>
                    <a:bodyPr/>
                    <a:lstStyle/>
                    <a:p>
                      <a:pPr algn="r"/>
                      <a:r>
                        <a:rPr lang="en-IN" dirty="0"/>
                        <a:t>7</a:t>
                      </a:r>
                    </a:p>
                  </a:txBody>
                  <a:tcPr/>
                </a:tc>
                <a:extLst>
                  <a:ext uri="{0D108BD9-81ED-4DB2-BD59-A6C34878D82A}">
                    <a16:rowId xmlns:a16="http://schemas.microsoft.com/office/drawing/2014/main" val="2036528140"/>
                  </a:ext>
                </a:extLst>
              </a:tr>
              <a:tr h="370840">
                <a:tc>
                  <a:txBody>
                    <a:bodyPr/>
                    <a:lstStyle/>
                    <a:p>
                      <a:r>
                        <a:rPr lang="en-IN" dirty="0"/>
                        <a:t>7</a:t>
                      </a:r>
                    </a:p>
                  </a:txBody>
                  <a:tcPr/>
                </a:tc>
                <a:tc>
                  <a:txBody>
                    <a:bodyPr/>
                    <a:lstStyle/>
                    <a:p>
                      <a:r>
                        <a:rPr lang="en-IN" dirty="0"/>
                        <a:t>Institute of Chartered Accountants of India</a:t>
                      </a:r>
                    </a:p>
                  </a:txBody>
                  <a:tcPr/>
                </a:tc>
                <a:tc>
                  <a:txBody>
                    <a:bodyPr/>
                    <a:lstStyle/>
                    <a:p>
                      <a:pPr algn="r"/>
                      <a:r>
                        <a:rPr lang="en-IN" dirty="0"/>
                        <a:t>1</a:t>
                      </a:r>
                    </a:p>
                  </a:txBody>
                  <a:tcPr/>
                </a:tc>
                <a:extLst>
                  <a:ext uri="{0D108BD9-81ED-4DB2-BD59-A6C34878D82A}">
                    <a16:rowId xmlns:a16="http://schemas.microsoft.com/office/drawing/2014/main" val="561594403"/>
                  </a:ext>
                </a:extLst>
              </a:tr>
              <a:tr h="370840">
                <a:tc>
                  <a:txBody>
                    <a:bodyPr/>
                    <a:lstStyle/>
                    <a:p>
                      <a:r>
                        <a:rPr lang="en-IN" dirty="0"/>
                        <a:t>8</a:t>
                      </a:r>
                    </a:p>
                  </a:txBody>
                  <a:tcPr/>
                </a:tc>
                <a:tc>
                  <a:txBody>
                    <a:bodyPr/>
                    <a:lstStyle/>
                    <a:p>
                      <a:r>
                        <a:rPr lang="en-IN" dirty="0"/>
                        <a:t>Institute of Cost Accountants of India</a:t>
                      </a:r>
                    </a:p>
                  </a:txBody>
                  <a:tcPr/>
                </a:tc>
                <a:tc>
                  <a:txBody>
                    <a:bodyPr/>
                    <a:lstStyle/>
                    <a:p>
                      <a:pPr algn="r"/>
                      <a:r>
                        <a:rPr lang="en-IN" dirty="0"/>
                        <a:t>1</a:t>
                      </a:r>
                    </a:p>
                  </a:txBody>
                  <a:tcPr/>
                </a:tc>
                <a:extLst>
                  <a:ext uri="{0D108BD9-81ED-4DB2-BD59-A6C34878D82A}">
                    <a16:rowId xmlns:a16="http://schemas.microsoft.com/office/drawing/2014/main" val="800915904"/>
                  </a:ext>
                </a:extLst>
              </a:tr>
              <a:tr h="370840">
                <a:tc>
                  <a:txBody>
                    <a:bodyPr/>
                    <a:lstStyle/>
                    <a:p>
                      <a:endParaRPr lang="en-IN" dirty="0"/>
                    </a:p>
                  </a:txBody>
                  <a:tcPr/>
                </a:tc>
                <a:tc>
                  <a:txBody>
                    <a:bodyPr/>
                    <a:lstStyle/>
                    <a:p>
                      <a:r>
                        <a:rPr lang="en-IN" dirty="0"/>
                        <a:t>Total</a:t>
                      </a:r>
                    </a:p>
                  </a:txBody>
                  <a:tcPr/>
                </a:tc>
                <a:tc>
                  <a:txBody>
                    <a:bodyPr/>
                    <a:lstStyle/>
                    <a:p>
                      <a:pPr algn="r"/>
                      <a:r>
                        <a:rPr lang="en-IN" dirty="0"/>
                        <a:t>32</a:t>
                      </a:r>
                    </a:p>
                  </a:txBody>
                  <a:tcPr/>
                </a:tc>
                <a:extLst>
                  <a:ext uri="{0D108BD9-81ED-4DB2-BD59-A6C34878D82A}">
                    <a16:rowId xmlns:a16="http://schemas.microsoft.com/office/drawing/2014/main" val="2328053279"/>
                  </a:ext>
                </a:extLst>
              </a:tr>
            </a:tbl>
          </a:graphicData>
        </a:graphic>
      </p:graphicFrame>
      <p:sp>
        <p:nvSpPr>
          <p:cNvPr id="3" name="Title 2">
            <a:extLst>
              <a:ext uri="{FF2B5EF4-FFF2-40B4-BE49-F238E27FC236}">
                <a16:creationId xmlns:a16="http://schemas.microsoft.com/office/drawing/2014/main" id="{EAEB20AC-179E-6828-4ED2-1B6225D42FFE}"/>
              </a:ext>
            </a:extLst>
          </p:cNvPr>
          <p:cNvSpPr>
            <a:spLocks noGrp="1"/>
          </p:cNvSpPr>
          <p:nvPr>
            <p:ph type="title"/>
          </p:nvPr>
        </p:nvSpPr>
        <p:spPr/>
        <p:txBody>
          <a:bodyPr>
            <a:normAutofit/>
          </a:bodyPr>
          <a:lstStyle/>
          <a:p>
            <a:r>
              <a:rPr lang="en-IN" sz="2800" dirty="0"/>
              <a:t>Response received to SEBI Consultation Paper</a:t>
            </a:r>
            <a:br>
              <a:rPr lang="en-IN" sz="2800" dirty="0"/>
            </a:br>
            <a:r>
              <a:rPr lang="en-IN" sz="2800" dirty="0"/>
              <a:t>dated February 18, 2022</a:t>
            </a:r>
          </a:p>
        </p:txBody>
      </p:sp>
      <p:sp>
        <p:nvSpPr>
          <p:cNvPr id="4" name="Date Placeholder 3">
            <a:extLst>
              <a:ext uri="{FF2B5EF4-FFF2-40B4-BE49-F238E27FC236}">
                <a16:creationId xmlns:a16="http://schemas.microsoft.com/office/drawing/2014/main" id="{BAD96C2F-3EBF-094C-C9D0-81C27C891EE1}"/>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7C015443-744C-515D-8448-649AAA41C7E3}"/>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B2DA6437-253B-7177-0665-9F17DDEA5A71}"/>
              </a:ext>
            </a:extLst>
          </p:cNvPr>
          <p:cNvSpPr>
            <a:spLocks noGrp="1"/>
          </p:cNvSpPr>
          <p:nvPr>
            <p:ph type="sldNum" sz="quarter" idx="12"/>
          </p:nvPr>
        </p:nvSpPr>
        <p:spPr/>
        <p:txBody>
          <a:bodyPr/>
          <a:lstStyle/>
          <a:p>
            <a:pPr>
              <a:defRPr/>
            </a:pPr>
            <a:fld id="{F5233D27-2D9C-4DC3-9B79-1AFA1652B1A5}" type="slidenum">
              <a:rPr lang="en-US" altLang="en-US" smtClean="0"/>
              <a:pPr>
                <a:defRPr/>
              </a:pPr>
              <a:t>13</a:t>
            </a:fld>
            <a:endParaRPr lang="en-US" altLang="en-US"/>
          </a:p>
        </p:txBody>
      </p:sp>
    </p:spTree>
    <p:extLst>
      <p:ext uri="{BB962C8B-B14F-4D97-AF65-F5344CB8AC3E}">
        <p14:creationId xmlns:p14="http://schemas.microsoft.com/office/powerpoint/2010/main" val="956477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1408E00-0D74-8F95-5351-FB9A9C466993}"/>
              </a:ext>
            </a:extLst>
          </p:cNvPr>
          <p:cNvSpPr>
            <a:spLocks noGrp="1"/>
          </p:cNvSpPr>
          <p:nvPr>
            <p:ph idx="1"/>
          </p:nvPr>
        </p:nvSpPr>
        <p:spPr>
          <a:xfrm>
            <a:off x="457200" y="1371600"/>
            <a:ext cx="8229600" cy="4635500"/>
          </a:xfrm>
        </p:spPr>
        <p:txBody>
          <a:bodyPr/>
          <a:lstStyle/>
          <a:p>
            <a:r>
              <a:rPr lang="en-IN" sz="2400" dirty="0"/>
              <a:t>Enable valuers to do appropriate valuation</a:t>
            </a:r>
          </a:p>
          <a:p>
            <a:r>
              <a:rPr lang="en-IN" sz="2400" dirty="0"/>
              <a:t>Business Analysts &amp; Industry experts to examine company performance and vouch for its sustainability</a:t>
            </a:r>
          </a:p>
          <a:p>
            <a:r>
              <a:rPr lang="en-IN" sz="2400" dirty="0"/>
              <a:t>Existing investors to evaluate company’s progress and performance</a:t>
            </a:r>
          </a:p>
          <a:p>
            <a:r>
              <a:rPr lang="en-IN" sz="2400" dirty="0"/>
              <a:t>Prospective investors to evaluate based on disclosed KPIs</a:t>
            </a:r>
          </a:p>
          <a:p>
            <a:r>
              <a:rPr lang="en-IN" sz="2400" dirty="0"/>
              <a:t>Lenders, Banks, fund houses etc. to look for company as a potential client</a:t>
            </a:r>
          </a:p>
          <a:p>
            <a:r>
              <a:rPr lang="en-IN" sz="2400" dirty="0"/>
              <a:t>Basis for incentives to KMPs/ Senior Managers by linking payouts to KPIs </a:t>
            </a:r>
          </a:p>
        </p:txBody>
      </p:sp>
      <p:sp>
        <p:nvSpPr>
          <p:cNvPr id="3" name="Title 2">
            <a:extLst>
              <a:ext uri="{FF2B5EF4-FFF2-40B4-BE49-F238E27FC236}">
                <a16:creationId xmlns:a16="http://schemas.microsoft.com/office/drawing/2014/main" id="{8575D68E-1067-564C-5B83-85D93AC983E1}"/>
              </a:ext>
            </a:extLst>
          </p:cNvPr>
          <p:cNvSpPr>
            <a:spLocks noGrp="1"/>
          </p:cNvSpPr>
          <p:nvPr>
            <p:ph type="title"/>
          </p:nvPr>
        </p:nvSpPr>
        <p:spPr>
          <a:xfrm>
            <a:off x="457200" y="274638"/>
            <a:ext cx="8229600" cy="804862"/>
          </a:xfrm>
        </p:spPr>
        <p:txBody>
          <a:bodyPr/>
          <a:lstStyle/>
          <a:p>
            <a:r>
              <a:rPr lang="en-IN" dirty="0"/>
              <a:t>Purpose of disclosure of KPIs</a:t>
            </a:r>
          </a:p>
        </p:txBody>
      </p:sp>
      <p:sp>
        <p:nvSpPr>
          <p:cNvPr id="4" name="Date Placeholder 3">
            <a:extLst>
              <a:ext uri="{FF2B5EF4-FFF2-40B4-BE49-F238E27FC236}">
                <a16:creationId xmlns:a16="http://schemas.microsoft.com/office/drawing/2014/main" id="{216B7716-16B5-1D57-3BE9-F3FBBBE0486E}"/>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6A3A27E5-BCE7-1750-5087-FF0749DD4860}"/>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1994A28A-43CB-5BA3-895C-AAC75DC60485}"/>
              </a:ext>
            </a:extLst>
          </p:cNvPr>
          <p:cNvSpPr>
            <a:spLocks noGrp="1"/>
          </p:cNvSpPr>
          <p:nvPr>
            <p:ph type="sldNum" sz="quarter" idx="12"/>
          </p:nvPr>
        </p:nvSpPr>
        <p:spPr/>
        <p:txBody>
          <a:bodyPr/>
          <a:lstStyle/>
          <a:p>
            <a:pPr>
              <a:defRPr/>
            </a:pPr>
            <a:fld id="{F5233D27-2D9C-4DC3-9B79-1AFA1652B1A5}" type="slidenum">
              <a:rPr lang="en-US" altLang="en-US" smtClean="0"/>
              <a:pPr>
                <a:defRPr/>
              </a:pPr>
              <a:t>14</a:t>
            </a:fld>
            <a:endParaRPr lang="en-US" altLang="en-US"/>
          </a:p>
        </p:txBody>
      </p:sp>
    </p:spTree>
    <p:extLst>
      <p:ext uri="{BB962C8B-B14F-4D97-AF65-F5344CB8AC3E}">
        <p14:creationId xmlns:p14="http://schemas.microsoft.com/office/powerpoint/2010/main" val="15636958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4A9FEB-5515-D508-DB91-8A7EA882E8D6}"/>
              </a:ext>
            </a:extLst>
          </p:cNvPr>
          <p:cNvSpPr>
            <a:spLocks noGrp="1"/>
          </p:cNvSpPr>
          <p:nvPr>
            <p:ph idx="1"/>
          </p:nvPr>
        </p:nvSpPr>
        <p:spPr/>
        <p:txBody>
          <a:bodyPr/>
          <a:lstStyle/>
          <a:p>
            <a:pPr algn="just"/>
            <a:r>
              <a:rPr lang="en-GB" sz="2000" b="0" i="0" u="none" strike="noStrike" baseline="0" dirty="0">
                <a:solidFill>
                  <a:srgbClr val="000000"/>
                </a:solidFill>
                <a:latin typeface="Arial" panose="020B0604020202020204" pitchFamily="34" charset="0"/>
              </a:rPr>
              <a:t>ICMAI has submitted that the cost and management accounting methodologies applied in organizations, measure the activity/function/process-wise consumption of economic resources and support the accountability of business performance for achieving competitiveness. Thus the CMAs are able to audit even the Operational KPIs. </a:t>
            </a:r>
          </a:p>
          <a:p>
            <a:pPr algn="l"/>
            <a:endParaRPr lang="en-IN" sz="1800" b="0" i="0" u="none" strike="noStrike" baseline="0" dirty="0">
              <a:solidFill>
                <a:srgbClr val="000000"/>
              </a:solidFill>
              <a:latin typeface="Arial" panose="020B0604020202020204" pitchFamily="34" charset="0"/>
            </a:endParaRPr>
          </a:p>
          <a:p>
            <a:pPr algn="just"/>
            <a:r>
              <a:rPr lang="en-GB" sz="2000" b="0" i="0" u="none" strike="noStrike" baseline="0" dirty="0">
                <a:solidFill>
                  <a:srgbClr val="000000"/>
                </a:solidFill>
                <a:latin typeface="Arial" panose="020B0604020202020204" pitchFamily="34" charset="0"/>
              </a:rPr>
              <a:t>The ICMAI has also stated that CMAs are equipped to look into, to conduct audit &amp; certify KPIs, more particularly the Operational KPIs as they are skilled and adequately experienced to audit &amp; </a:t>
            </a:r>
            <a:r>
              <a:rPr lang="en-GB" sz="2000" b="0" i="0" u="none" strike="noStrike" baseline="0" dirty="0" err="1">
                <a:solidFill>
                  <a:srgbClr val="000000"/>
                </a:solidFill>
                <a:latin typeface="Arial" panose="020B0604020202020204" pitchFamily="34" charset="0"/>
              </a:rPr>
              <a:t>analyze</a:t>
            </a:r>
            <a:r>
              <a:rPr lang="en-GB" sz="2000" b="0" i="0" u="none" strike="noStrike" baseline="0" dirty="0">
                <a:solidFill>
                  <a:srgbClr val="000000"/>
                </a:solidFill>
                <a:latin typeface="Arial" panose="020B0604020202020204" pitchFamily="34" charset="0"/>
              </a:rPr>
              <a:t> the financial &amp; non-financial parameters of a business entity in respect of each of its business vertical operation, and product or service segment, focusing purely on efficiency, effectiveness, resource/cost management, profitability, and sustainability </a:t>
            </a:r>
          </a:p>
          <a:p>
            <a:endParaRPr lang="en-GB" sz="1800" b="0" i="0" u="none" strike="noStrike" baseline="0" dirty="0">
              <a:solidFill>
                <a:srgbClr val="000000"/>
              </a:solidFill>
              <a:latin typeface="Arial" panose="020B0604020202020204" pitchFamily="34" charset="0"/>
            </a:endParaRPr>
          </a:p>
          <a:p>
            <a:pPr marL="109537" indent="0">
              <a:buNone/>
            </a:pPr>
            <a:endParaRPr lang="en-IN" dirty="0"/>
          </a:p>
        </p:txBody>
      </p:sp>
      <p:sp>
        <p:nvSpPr>
          <p:cNvPr id="3" name="Title 2">
            <a:extLst>
              <a:ext uri="{FF2B5EF4-FFF2-40B4-BE49-F238E27FC236}">
                <a16:creationId xmlns:a16="http://schemas.microsoft.com/office/drawing/2014/main" id="{FC116FDA-B823-60A4-7BB4-E539FBDE73AA}"/>
              </a:ext>
            </a:extLst>
          </p:cNvPr>
          <p:cNvSpPr>
            <a:spLocks noGrp="1"/>
          </p:cNvSpPr>
          <p:nvPr>
            <p:ph type="title"/>
          </p:nvPr>
        </p:nvSpPr>
        <p:spPr/>
        <p:txBody>
          <a:bodyPr>
            <a:normAutofit fontScale="90000"/>
          </a:bodyPr>
          <a:lstStyle/>
          <a:p>
            <a:r>
              <a:rPr lang="en-IN" dirty="0"/>
              <a:t>Response of ICAI-Cost (ICMAI) to SEBI Consultation Paper</a:t>
            </a:r>
          </a:p>
        </p:txBody>
      </p:sp>
      <p:sp>
        <p:nvSpPr>
          <p:cNvPr id="4" name="Date Placeholder 3">
            <a:extLst>
              <a:ext uri="{FF2B5EF4-FFF2-40B4-BE49-F238E27FC236}">
                <a16:creationId xmlns:a16="http://schemas.microsoft.com/office/drawing/2014/main" id="{E1C962C1-7981-3557-729D-902EB7CA0BBD}"/>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2DD3CBF9-FF8D-A9D5-4860-76F83194C3E9}"/>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B762D609-82AD-E5C8-A891-333F47AAB746}"/>
              </a:ext>
            </a:extLst>
          </p:cNvPr>
          <p:cNvSpPr>
            <a:spLocks noGrp="1"/>
          </p:cNvSpPr>
          <p:nvPr>
            <p:ph type="sldNum" sz="quarter" idx="12"/>
          </p:nvPr>
        </p:nvSpPr>
        <p:spPr/>
        <p:txBody>
          <a:bodyPr/>
          <a:lstStyle/>
          <a:p>
            <a:pPr>
              <a:defRPr/>
            </a:pPr>
            <a:fld id="{F5233D27-2D9C-4DC3-9B79-1AFA1652B1A5}" type="slidenum">
              <a:rPr lang="en-US" altLang="en-US" smtClean="0"/>
              <a:pPr>
                <a:defRPr/>
              </a:pPr>
              <a:t>15</a:t>
            </a:fld>
            <a:endParaRPr lang="en-US" altLang="en-US"/>
          </a:p>
        </p:txBody>
      </p:sp>
    </p:spTree>
    <p:extLst>
      <p:ext uri="{BB962C8B-B14F-4D97-AF65-F5344CB8AC3E}">
        <p14:creationId xmlns:p14="http://schemas.microsoft.com/office/powerpoint/2010/main" val="24488499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31068-2C84-8386-0685-6C2056DDAAD5}"/>
              </a:ext>
            </a:extLst>
          </p:cNvPr>
          <p:cNvSpPr>
            <a:spLocks noGrp="1"/>
          </p:cNvSpPr>
          <p:nvPr>
            <p:ph type="ctrTitle"/>
          </p:nvPr>
        </p:nvSpPr>
        <p:spPr>
          <a:xfrm>
            <a:off x="685800" y="1295400"/>
            <a:ext cx="7772400" cy="2743199"/>
          </a:xfrm>
        </p:spPr>
        <p:txBody>
          <a:bodyPr>
            <a:normAutofit fontScale="90000"/>
          </a:bodyPr>
          <a:lstStyle/>
          <a:p>
            <a:pPr algn="ctr"/>
            <a:r>
              <a:rPr lang="en-IN" dirty="0"/>
              <a:t>OVERVIEW OF DISCLOSURE REQUIREMENTS FOR KPIs IN OFFER DOCUMENTS / LETTER OF OFFER</a:t>
            </a:r>
          </a:p>
        </p:txBody>
      </p:sp>
      <p:sp>
        <p:nvSpPr>
          <p:cNvPr id="3" name="Subtitle 2">
            <a:extLst>
              <a:ext uri="{FF2B5EF4-FFF2-40B4-BE49-F238E27FC236}">
                <a16:creationId xmlns:a16="http://schemas.microsoft.com/office/drawing/2014/main" id="{421A2AD4-1D17-8BAD-9C44-56F987ABE2B3}"/>
              </a:ext>
            </a:extLst>
          </p:cNvPr>
          <p:cNvSpPr>
            <a:spLocks noGrp="1"/>
          </p:cNvSpPr>
          <p:nvPr>
            <p:ph type="subTitle" idx="1"/>
          </p:nvPr>
        </p:nvSpPr>
        <p:spPr>
          <a:xfrm>
            <a:off x="658368" y="4343400"/>
            <a:ext cx="7772400" cy="381000"/>
          </a:xfrm>
        </p:spPr>
        <p:txBody>
          <a:bodyPr/>
          <a:lstStyle/>
          <a:p>
            <a:endParaRPr lang="en-IN" dirty="0"/>
          </a:p>
        </p:txBody>
      </p:sp>
    </p:spTree>
    <p:extLst>
      <p:ext uri="{BB962C8B-B14F-4D97-AF65-F5344CB8AC3E}">
        <p14:creationId xmlns:p14="http://schemas.microsoft.com/office/powerpoint/2010/main" val="4530758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2F0E6FA-3B02-482A-AF8C-87D11B0DC2BC}"/>
              </a:ext>
            </a:extLst>
          </p:cNvPr>
          <p:cNvSpPr>
            <a:spLocks noGrp="1"/>
          </p:cNvSpPr>
          <p:nvPr>
            <p:ph idx="1"/>
          </p:nvPr>
        </p:nvSpPr>
        <p:spPr>
          <a:xfrm>
            <a:off x="457200" y="990600"/>
            <a:ext cx="8229600" cy="4876800"/>
          </a:xfrm>
        </p:spPr>
        <p:txBody>
          <a:bodyPr/>
          <a:lstStyle/>
          <a:p>
            <a:r>
              <a:rPr lang="en-IN" sz="2400" dirty="0">
                <a:effectLst/>
                <a:latin typeface="Times New Roman" panose="02020603050405020304" pitchFamily="18" charset="0"/>
                <a:ea typeface="Calibri" panose="020F0502020204030204" pitchFamily="34" charset="0"/>
              </a:rPr>
              <a:t>Securities and Exchange Board of India (Issue of Capital and Disclosure Requirements) (Fourth Amendment) Regulations, 2022</a:t>
            </a:r>
          </a:p>
          <a:p>
            <a:r>
              <a:rPr lang="en-IN" sz="2400" dirty="0">
                <a:latin typeface="Times New Roman" panose="02020603050405020304" pitchFamily="18" charset="0"/>
              </a:rPr>
              <a:t>Amendment to Schedule VI of the SEBI ICDR by inserting two new sub-paras namely </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Sub-paras (3) (a) to (</a:t>
            </a:r>
            <a:r>
              <a:rPr lang="en-IN" sz="2400" dirty="0" err="1">
                <a:effectLst/>
                <a:latin typeface="Times New Roman" panose="02020603050405020304" pitchFamily="18" charset="0"/>
                <a:ea typeface="Calibri" panose="020F0502020204030204" pitchFamily="34" charset="0"/>
                <a:cs typeface="Times New Roman" panose="02020603050405020304" pitchFamily="18" charset="0"/>
              </a:rPr>
              <a:t>i</a:t>
            </a:r>
            <a:r>
              <a:rPr lang="en-IN" sz="2400" dirty="0">
                <a:effectLst/>
                <a:latin typeface="Times New Roman" panose="02020603050405020304" pitchFamily="18" charset="0"/>
                <a:ea typeface="Calibri" panose="020F0502020204030204" pitchFamily="34" charset="0"/>
                <a:cs typeface="Times New Roman" panose="02020603050405020304" pitchFamily="18" charset="0"/>
              </a:rPr>
              <a:t>) and Sub-para (4(f))</a:t>
            </a:r>
            <a:endParaRPr lang="en-IN" sz="2400" dirty="0">
              <a:effectLst/>
              <a:latin typeface="Calibri" panose="020F0502020204030204" pitchFamily="34" charset="0"/>
              <a:ea typeface="Calibri" panose="020F0502020204030204" pitchFamily="34" charset="0"/>
              <a:cs typeface="Times New Roman" panose="02020603050405020304" pitchFamily="18" charset="0"/>
            </a:endParaRPr>
          </a:p>
          <a:p>
            <a:pPr marL="392113" lvl="1" indent="0">
              <a:buNone/>
            </a:pPr>
            <a:r>
              <a:rPr lang="en-IN" sz="2400" dirty="0">
                <a:effectLst/>
                <a:latin typeface="Times New Roman" panose="02020603050405020304" pitchFamily="18" charset="0"/>
                <a:ea typeface="Calibri" panose="020F0502020204030204" pitchFamily="34" charset="0"/>
              </a:rPr>
              <a:t>under the head “(K) – Basis for Issue Price” in Part-A (dealing with Disclosures in Offer Document / Letter of Offer) of Schedule VI to the SEBI ICDR</a:t>
            </a:r>
          </a:p>
          <a:p>
            <a:pPr>
              <a:buFont typeface="Wingdings" panose="05000000000000000000" pitchFamily="2" charset="2"/>
              <a:buChar char="Ø"/>
            </a:pPr>
            <a:r>
              <a:rPr lang="en-IN" sz="2400" dirty="0">
                <a:latin typeface="Times New Roman" panose="02020603050405020304" pitchFamily="18" charset="0"/>
              </a:rPr>
              <a:t>New provisions will be applicable for all Red Herring Prospectus (RHP) on or after the effective date of 21.11.2022.</a:t>
            </a:r>
          </a:p>
          <a:p>
            <a:pPr>
              <a:buFont typeface="Wingdings" panose="05000000000000000000" pitchFamily="2" charset="2"/>
              <a:buChar char="Ø"/>
            </a:pPr>
            <a:r>
              <a:rPr lang="en-IN" sz="2400" dirty="0">
                <a:latin typeface="Times New Roman" panose="02020603050405020304" pitchFamily="18" charset="0"/>
              </a:rPr>
              <a:t>Applicable to IPO, FPO and SME IPO.</a:t>
            </a:r>
            <a:endParaRPr lang="en-IN" sz="2400" dirty="0"/>
          </a:p>
        </p:txBody>
      </p:sp>
      <p:sp>
        <p:nvSpPr>
          <p:cNvPr id="3" name="Title 2">
            <a:extLst>
              <a:ext uri="{FF2B5EF4-FFF2-40B4-BE49-F238E27FC236}">
                <a16:creationId xmlns:a16="http://schemas.microsoft.com/office/drawing/2014/main" id="{7F23FC4F-84C6-766A-D600-BB56377B7EFB}"/>
              </a:ext>
            </a:extLst>
          </p:cNvPr>
          <p:cNvSpPr>
            <a:spLocks noGrp="1"/>
          </p:cNvSpPr>
          <p:nvPr>
            <p:ph type="title"/>
          </p:nvPr>
        </p:nvSpPr>
        <p:spPr>
          <a:xfrm>
            <a:off x="457200" y="274638"/>
            <a:ext cx="8229600" cy="576262"/>
          </a:xfrm>
        </p:spPr>
        <p:txBody>
          <a:bodyPr>
            <a:normAutofit fontScale="90000"/>
          </a:bodyPr>
          <a:lstStyle/>
          <a:p>
            <a:pPr algn="ctr"/>
            <a:r>
              <a:rPr lang="en-IN" sz="3200" dirty="0"/>
              <a:t>Amendment to ICDR and Applicability</a:t>
            </a:r>
          </a:p>
        </p:txBody>
      </p:sp>
      <p:sp>
        <p:nvSpPr>
          <p:cNvPr id="4" name="Date Placeholder 3">
            <a:extLst>
              <a:ext uri="{FF2B5EF4-FFF2-40B4-BE49-F238E27FC236}">
                <a16:creationId xmlns:a16="http://schemas.microsoft.com/office/drawing/2014/main" id="{F17C1111-9F1E-B0B6-0DE7-655BF51C1EAB}"/>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2F2234AA-C52E-B0B0-D1DD-A70A841B2EA5}"/>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0DB1B8B2-A026-1821-3E9E-64E8F293AFEE}"/>
              </a:ext>
            </a:extLst>
          </p:cNvPr>
          <p:cNvSpPr>
            <a:spLocks noGrp="1"/>
          </p:cNvSpPr>
          <p:nvPr>
            <p:ph type="sldNum" sz="quarter" idx="12"/>
          </p:nvPr>
        </p:nvSpPr>
        <p:spPr/>
        <p:txBody>
          <a:bodyPr/>
          <a:lstStyle/>
          <a:p>
            <a:pPr>
              <a:defRPr/>
            </a:pPr>
            <a:fld id="{F5233D27-2D9C-4DC3-9B79-1AFA1652B1A5}" type="slidenum">
              <a:rPr lang="en-US" altLang="en-US" smtClean="0"/>
              <a:pPr>
                <a:defRPr/>
              </a:pPr>
              <a:t>17</a:t>
            </a:fld>
            <a:endParaRPr lang="en-US" altLang="en-US"/>
          </a:p>
        </p:txBody>
      </p:sp>
    </p:spTree>
    <p:extLst>
      <p:ext uri="{BB962C8B-B14F-4D97-AF65-F5344CB8AC3E}">
        <p14:creationId xmlns:p14="http://schemas.microsoft.com/office/powerpoint/2010/main" val="185106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FCED4B8-9BF5-8828-D822-3A54CA314BBF}"/>
              </a:ext>
            </a:extLst>
          </p:cNvPr>
          <p:cNvSpPr>
            <a:spLocks noGrp="1"/>
          </p:cNvSpPr>
          <p:nvPr>
            <p:ph idx="1"/>
          </p:nvPr>
        </p:nvSpPr>
        <p:spPr>
          <a:xfrm>
            <a:off x="457200" y="1066800"/>
            <a:ext cx="8229600" cy="5029200"/>
          </a:xfrm>
        </p:spPr>
        <p:txBody>
          <a:bodyPr/>
          <a:lstStyle/>
          <a:p>
            <a:pPr algn="just"/>
            <a:r>
              <a:rPr lang="en-IN" sz="2600" dirty="0">
                <a:effectLst/>
                <a:latin typeface="Times New Roman" panose="02020603050405020304" pitchFamily="18" charset="0"/>
                <a:ea typeface="Calibri" panose="020F0502020204030204" pitchFamily="34" charset="0"/>
              </a:rPr>
              <a:t>KPIs should be defined consistently and precisely</a:t>
            </a:r>
          </a:p>
          <a:p>
            <a:pPr algn="just"/>
            <a:r>
              <a:rPr lang="en-IN" sz="2600" dirty="0">
                <a:effectLst/>
                <a:latin typeface="Times New Roman" panose="02020603050405020304" pitchFamily="18" charset="0"/>
                <a:ea typeface="Calibri" panose="020F0502020204030204" pitchFamily="34" charset="0"/>
              </a:rPr>
              <a:t>These shall be disclosed by the Issuer in the Offer Document.</a:t>
            </a:r>
            <a:endParaRPr lang="en-IN" sz="2600" dirty="0">
              <a:latin typeface="Times New Roman" panose="02020603050405020304" pitchFamily="18" charset="0"/>
              <a:ea typeface="Calibri" panose="020F0502020204030204" pitchFamily="34" charset="0"/>
            </a:endParaRPr>
          </a:p>
          <a:p>
            <a:pPr algn="just"/>
            <a:r>
              <a:rPr lang="en-IN" sz="2600" dirty="0">
                <a:effectLst/>
                <a:latin typeface="Times New Roman" panose="02020603050405020304" pitchFamily="18" charset="0"/>
                <a:ea typeface="Calibri" panose="020F0502020204030204" pitchFamily="34" charset="0"/>
              </a:rPr>
              <a:t>The emphasis of the regulations is on the usage of simple English words, terms, and phrases for the definition of KPIs</a:t>
            </a:r>
          </a:p>
          <a:p>
            <a:pPr algn="just"/>
            <a:r>
              <a:rPr lang="en-IN" sz="2600" dirty="0">
                <a:latin typeface="Times New Roman" panose="02020603050405020304" pitchFamily="18" charset="0"/>
              </a:rPr>
              <a:t>In case of usage of technical teams appropriate explanations and clarifications shall be given in the Offer Document</a:t>
            </a:r>
          </a:p>
          <a:p>
            <a:pPr algn="just"/>
            <a:r>
              <a:rPr lang="en-IN" sz="2600" dirty="0">
                <a:latin typeface="Times New Roman" panose="02020603050405020304" pitchFamily="18" charset="0"/>
              </a:rPr>
              <a:t>Such explanations and clarifications should be made in such a manner that they are simple and easy to understand from an investor’s perspective.</a:t>
            </a:r>
            <a:endParaRPr lang="en-IN" sz="2600" dirty="0"/>
          </a:p>
        </p:txBody>
      </p:sp>
      <p:sp>
        <p:nvSpPr>
          <p:cNvPr id="3" name="Title 2">
            <a:extLst>
              <a:ext uri="{FF2B5EF4-FFF2-40B4-BE49-F238E27FC236}">
                <a16:creationId xmlns:a16="http://schemas.microsoft.com/office/drawing/2014/main" id="{FE813498-2983-0B95-0105-139C36F39DD9}"/>
              </a:ext>
            </a:extLst>
          </p:cNvPr>
          <p:cNvSpPr>
            <a:spLocks noGrp="1"/>
          </p:cNvSpPr>
          <p:nvPr>
            <p:ph type="title"/>
          </p:nvPr>
        </p:nvSpPr>
        <p:spPr>
          <a:xfrm>
            <a:off x="457200" y="165418"/>
            <a:ext cx="8229600" cy="715962"/>
          </a:xfrm>
        </p:spPr>
        <p:txBody>
          <a:bodyPr>
            <a:normAutofit fontScale="90000"/>
          </a:bodyPr>
          <a:lstStyle/>
          <a:p>
            <a:r>
              <a:rPr lang="en-IN" dirty="0"/>
              <a:t>Consistent and precise definition</a:t>
            </a:r>
          </a:p>
        </p:txBody>
      </p:sp>
      <p:sp>
        <p:nvSpPr>
          <p:cNvPr id="4" name="Date Placeholder 3">
            <a:extLst>
              <a:ext uri="{FF2B5EF4-FFF2-40B4-BE49-F238E27FC236}">
                <a16:creationId xmlns:a16="http://schemas.microsoft.com/office/drawing/2014/main" id="{44AF0D2E-B8DA-701E-3BF0-51241A27E434}"/>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E6E76561-0844-26A4-F04E-78D52EC28D80}"/>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3585C698-705C-1525-8A3C-1245CDBB529F}"/>
              </a:ext>
            </a:extLst>
          </p:cNvPr>
          <p:cNvSpPr>
            <a:spLocks noGrp="1"/>
          </p:cNvSpPr>
          <p:nvPr>
            <p:ph type="sldNum" sz="quarter" idx="12"/>
          </p:nvPr>
        </p:nvSpPr>
        <p:spPr/>
        <p:txBody>
          <a:bodyPr/>
          <a:lstStyle/>
          <a:p>
            <a:pPr>
              <a:defRPr/>
            </a:pPr>
            <a:fld id="{F5233D27-2D9C-4DC3-9B79-1AFA1652B1A5}" type="slidenum">
              <a:rPr lang="en-US" altLang="en-US" smtClean="0"/>
              <a:pPr>
                <a:defRPr/>
              </a:pPr>
              <a:t>18</a:t>
            </a:fld>
            <a:endParaRPr lang="en-US" altLang="en-US"/>
          </a:p>
        </p:txBody>
      </p:sp>
    </p:spTree>
    <p:extLst>
      <p:ext uri="{BB962C8B-B14F-4D97-AF65-F5344CB8AC3E}">
        <p14:creationId xmlns:p14="http://schemas.microsoft.com/office/powerpoint/2010/main" val="40671833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F45B54-02B9-2978-3DE8-01372868F4C9}"/>
              </a:ext>
            </a:extLst>
          </p:cNvPr>
          <p:cNvSpPr>
            <a:spLocks noGrp="1"/>
          </p:cNvSpPr>
          <p:nvPr>
            <p:ph idx="1"/>
          </p:nvPr>
        </p:nvSpPr>
        <p:spPr>
          <a:xfrm>
            <a:off x="457200" y="1371600"/>
            <a:ext cx="8229600" cy="3886200"/>
          </a:xfrm>
        </p:spPr>
        <p:txBody>
          <a:bodyPr/>
          <a:lstStyle/>
          <a:p>
            <a:pPr algn="just"/>
            <a:r>
              <a:rPr lang="en-IN" sz="2800" dirty="0">
                <a:effectLst/>
                <a:latin typeface="Times New Roman" panose="02020603050405020304" pitchFamily="18" charset="0"/>
                <a:ea typeface="Calibri" panose="020F0502020204030204" pitchFamily="34" charset="0"/>
                <a:cs typeface="Times New Roman" panose="02020603050405020304" pitchFamily="18" charset="0"/>
              </a:rPr>
              <a:t>The Audit Committee shall approve the KPIs disclosed in the offer document of the Issuer.</a:t>
            </a:r>
          </a:p>
          <a:p>
            <a:pPr algn="just"/>
            <a:r>
              <a:rPr lang="en-IN" sz="2800" dirty="0">
                <a:effectLst/>
                <a:latin typeface="Times New Roman" panose="02020603050405020304" pitchFamily="18" charset="0"/>
                <a:ea typeface="Calibri" panose="020F0502020204030204" pitchFamily="34" charset="0"/>
              </a:rPr>
              <a:t>The Issuer Company shall obtain confirmation from the audit committee that they have “verified and audited” the details for all the KPIs that have been disclosed by the Issuer Company to the investors during the 3 years before the filing of DRHP / RHP.</a:t>
            </a:r>
          </a:p>
          <a:p>
            <a:pPr algn="just"/>
            <a:r>
              <a:rPr lang="en-IN" sz="2800" dirty="0">
                <a:latin typeface="Times New Roman" panose="02020603050405020304" pitchFamily="18" charset="0"/>
                <a:ea typeface="Calibri" panose="020F0502020204030204" pitchFamily="34" charset="0"/>
              </a:rPr>
              <a:t>The offer document shall contain this confirmation.</a:t>
            </a:r>
            <a:r>
              <a:rPr lang="en-IN" sz="2800" dirty="0">
                <a:effectLst/>
                <a:latin typeface="Times New Roman" panose="02020603050405020304" pitchFamily="18" charset="0"/>
                <a:ea typeface="Calibri" panose="020F0502020204030204" pitchFamily="34" charset="0"/>
              </a:rPr>
              <a:t> </a:t>
            </a:r>
            <a:endParaRPr lang="en-IN" sz="2800" dirty="0">
              <a:effectLst/>
              <a:latin typeface="Calibri" panose="020F0502020204030204" pitchFamily="34" charset="0"/>
              <a:ea typeface="Calibri" panose="020F0502020204030204" pitchFamily="34" charset="0"/>
              <a:cs typeface="Times New Roman" panose="02020603050405020304" pitchFamily="18" charset="0"/>
            </a:endParaRPr>
          </a:p>
          <a:p>
            <a:pPr marL="109537" indent="0">
              <a:buNone/>
            </a:pPr>
            <a:endParaRPr lang="en-IN" dirty="0"/>
          </a:p>
        </p:txBody>
      </p:sp>
      <p:sp>
        <p:nvSpPr>
          <p:cNvPr id="3" name="Title 2">
            <a:extLst>
              <a:ext uri="{FF2B5EF4-FFF2-40B4-BE49-F238E27FC236}">
                <a16:creationId xmlns:a16="http://schemas.microsoft.com/office/drawing/2014/main" id="{0E13B851-A5AE-7080-B3A7-1836F805D3ED}"/>
              </a:ext>
            </a:extLst>
          </p:cNvPr>
          <p:cNvSpPr>
            <a:spLocks noGrp="1"/>
          </p:cNvSpPr>
          <p:nvPr>
            <p:ph type="title"/>
          </p:nvPr>
        </p:nvSpPr>
        <p:spPr>
          <a:xfrm>
            <a:off x="457200" y="274638"/>
            <a:ext cx="8229600" cy="944562"/>
          </a:xfrm>
        </p:spPr>
        <p:txBody>
          <a:bodyPr/>
          <a:lstStyle/>
          <a:p>
            <a:r>
              <a:rPr lang="en-IN" dirty="0"/>
              <a:t>Approval of Audit Committee</a:t>
            </a:r>
          </a:p>
        </p:txBody>
      </p:sp>
      <p:sp>
        <p:nvSpPr>
          <p:cNvPr id="4" name="Date Placeholder 3">
            <a:extLst>
              <a:ext uri="{FF2B5EF4-FFF2-40B4-BE49-F238E27FC236}">
                <a16:creationId xmlns:a16="http://schemas.microsoft.com/office/drawing/2014/main" id="{4854E919-BA01-08B7-6A32-2CED8108A98D}"/>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25220636-94F3-9156-351F-1377A3B9A042}"/>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EE10090C-2D46-DC19-2E9B-DCF0D371FDA5}"/>
              </a:ext>
            </a:extLst>
          </p:cNvPr>
          <p:cNvSpPr>
            <a:spLocks noGrp="1"/>
          </p:cNvSpPr>
          <p:nvPr>
            <p:ph type="sldNum" sz="quarter" idx="12"/>
          </p:nvPr>
        </p:nvSpPr>
        <p:spPr/>
        <p:txBody>
          <a:bodyPr/>
          <a:lstStyle/>
          <a:p>
            <a:pPr>
              <a:defRPr/>
            </a:pPr>
            <a:fld id="{F5233D27-2D9C-4DC3-9B79-1AFA1652B1A5}" type="slidenum">
              <a:rPr lang="en-US" altLang="en-US" smtClean="0"/>
              <a:pPr>
                <a:defRPr/>
              </a:pPr>
              <a:t>19</a:t>
            </a:fld>
            <a:endParaRPr lang="en-US" altLang="en-US"/>
          </a:p>
        </p:txBody>
      </p:sp>
    </p:spTree>
    <p:extLst>
      <p:ext uri="{BB962C8B-B14F-4D97-AF65-F5344CB8AC3E}">
        <p14:creationId xmlns:p14="http://schemas.microsoft.com/office/powerpoint/2010/main" val="1681409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1AFB1-3AFA-D716-A747-A43F54444052}"/>
              </a:ext>
            </a:extLst>
          </p:cNvPr>
          <p:cNvSpPr>
            <a:spLocks noGrp="1"/>
          </p:cNvSpPr>
          <p:nvPr>
            <p:ph type="ctrTitle"/>
          </p:nvPr>
        </p:nvSpPr>
        <p:spPr>
          <a:xfrm>
            <a:off x="685800" y="1066800"/>
            <a:ext cx="7772400" cy="3124200"/>
          </a:xfrm>
        </p:spPr>
        <p:txBody>
          <a:bodyPr>
            <a:normAutofit fontScale="90000"/>
          </a:bodyPr>
          <a:lstStyle/>
          <a:p>
            <a:pPr algn="ctr"/>
            <a:br>
              <a:rPr lang="en-IN" sz="3200" dirty="0"/>
            </a:br>
            <a:br>
              <a:rPr lang="en-IN" sz="3200" dirty="0"/>
            </a:br>
            <a:br>
              <a:rPr lang="en-IN" sz="3200" dirty="0"/>
            </a:br>
            <a:br>
              <a:rPr lang="en-IN" sz="3200" dirty="0"/>
            </a:br>
            <a:br>
              <a:rPr lang="en-IN" sz="3200" dirty="0"/>
            </a:br>
            <a:r>
              <a:rPr lang="en-IN" sz="3600" dirty="0"/>
              <a:t>STRUCTURE OF SECURITIES AND EXCHANGE BOARD OF INDIA (ISSUE OF CAPITAL AND DISCLOSURE REQUIREMENTS)REGULATIONS, 2018</a:t>
            </a:r>
            <a:br>
              <a:rPr lang="en-IN" sz="3600" dirty="0"/>
            </a:br>
            <a:r>
              <a:rPr lang="en-IN" sz="3600" dirty="0"/>
              <a:t>(SEBI ICDR 2018)</a:t>
            </a:r>
            <a:br>
              <a:rPr lang="en-IN" sz="3600" dirty="0"/>
            </a:br>
            <a:r>
              <a:rPr lang="en-IN" sz="3200" dirty="0"/>
              <a:t> </a:t>
            </a:r>
          </a:p>
        </p:txBody>
      </p:sp>
      <p:sp>
        <p:nvSpPr>
          <p:cNvPr id="3" name="Subtitle 2">
            <a:extLst>
              <a:ext uri="{FF2B5EF4-FFF2-40B4-BE49-F238E27FC236}">
                <a16:creationId xmlns:a16="http://schemas.microsoft.com/office/drawing/2014/main" id="{0C687B8A-F7CF-9D64-A1BA-84C63F90CCC1}"/>
              </a:ext>
            </a:extLst>
          </p:cNvPr>
          <p:cNvSpPr>
            <a:spLocks noGrp="1"/>
          </p:cNvSpPr>
          <p:nvPr>
            <p:ph type="subTitle" idx="1"/>
          </p:nvPr>
        </p:nvSpPr>
        <p:spPr>
          <a:xfrm>
            <a:off x="688848" y="4038600"/>
            <a:ext cx="7772400" cy="579393"/>
          </a:xfrm>
        </p:spPr>
        <p:txBody>
          <a:bodyPr/>
          <a:lstStyle/>
          <a:p>
            <a:endParaRPr lang="en-IN" dirty="0"/>
          </a:p>
        </p:txBody>
      </p:sp>
    </p:spTree>
    <p:extLst>
      <p:ext uri="{BB962C8B-B14F-4D97-AF65-F5344CB8AC3E}">
        <p14:creationId xmlns:p14="http://schemas.microsoft.com/office/powerpoint/2010/main" val="33758577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4E124B-939A-3FB3-8E4A-0196D38D9AE0}"/>
              </a:ext>
            </a:extLst>
          </p:cNvPr>
          <p:cNvSpPr>
            <a:spLocks noGrp="1"/>
          </p:cNvSpPr>
          <p:nvPr>
            <p:ph idx="1"/>
          </p:nvPr>
        </p:nvSpPr>
        <p:spPr>
          <a:xfrm>
            <a:off x="457200" y="1219200"/>
            <a:ext cx="8229600" cy="4572000"/>
          </a:xfrm>
        </p:spPr>
        <p:txBody>
          <a:bodyPr/>
          <a:lstStyle/>
          <a:p>
            <a:pPr indent="-365125">
              <a:buFont typeface="Wingdings" panose="05000000000000000000" pitchFamily="2" charset="2"/>
              <a:buChar char="q"/>
            </a:pP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Issuer shall obtain certification of the KPIs from one of the following professionals: -</a:t>
            </a:r>
          </a:p>
          <a:p>
            <a:pPr marL="598488" lvl="1" indent="-342900" algn="just">
              <a:lnSpc>
                <a:spcPct val="107000"/>
              </a:lnSpc>
              <a:spcAft>
                <a:spcPts val="800"/>
              </a:spcAft>
              <a:buFont typeface="Symbol" panose="05050102010706020507" pitchFamily="18" charset="2"/>
              <a:buChar char=""/>
            </a:pP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Statutory Auditors of the Company OR </a:t>
            </a:r>
          </a:p>
          <a:p>
            <a:pPr marL="598488" lvl="1" indent="-342900" algn="just">
              <a:lnSpc>
                <a:spcPct val="107000"/>
              </a:lnSpc>
              <a:spcAft>
                <a:spcPts val="800"/>
              </a:spcAft>
              <a:buFont typeface="Symbol" panose="05050102010706020507" pitchFamily="18" charset="2"/>
              <a:buChar char=""/>
            </a:pPr>
            <a:r>
              <a:rPr lang="en-IN" sz="2200" dirty="0">
                <a:latin typeface="Times New Roman" panose="02020603050405020304" pitchFamily="18" charset="0"/>
                <a:ea typeface="Calibri" panose="020F0502020204030204" pitchFamily="34" charset="0"/>
                <a:cs typeface="Times New Roman" panose="02020603050405020304" pitchFamily="18" charset="0"/>
              </a:rPr>
              <a:t>I</a:t>
            </a:r>
            <a:r>
              <a:rPr lang="en-IN" sz="2200" dirty="0">
                <a:effectLst/>
                <a:latin typeface="Times New Roman" panose="02020603050405020304" pitchFamily="18" charset="0"/>
                <a:ea typeface="Calibri" panose="020F0502020204030204" pitchFamily="34" charset="0"/>
                <a:cs typeface="Times New Roman" panose="02020603050405020304" pitchFamily="18" charset="0"/>
              </a:rPr>
              <a:t>ndividual CAs or a firm of CAs holding a valid peer review certificate OR</a:t>
            </a:r>
            <a:endParaRPr lang="en-IN" sz="2200" dirty="0">
              <a:latin typeface="Calibri" panose="020F0502020204030204" pitchFamily="34" charset="0"/>
              <a:ea typeface="Calibri" panose="020F0502020204030204" pitchFamily="34" charset="0"/>
              <a:cs typeface="Times New Roman" panose="02020603050405020304" pitchFamily="18" charset="0"/>
            </a:endParaRPr>
          </a:p>
          <a:p>
            <a:pPr marL="598488" lvl="1" indent="-342900" algn="just">
              <a:lnSpc>
                <a:spcPct val="107000"/>
              </a:lnSpc>
              <a:spcAft>
                <a:spcPts val="800"/>
              </a:spcAft>
              <a:buFont typeface="Symbol" panose="05050102010706020507" pitchFamily="18" charset="2"/>
              <a:buChar char=""/>
            </a:pPr>
            <a:r>
              <a:rPr lang="en-IN" sz="2200" dirty="0">
                <a:effectLst/>
                <a:latin typeface="Times New Roman" panose="02020603050405020304" pitchFamily="18" charset="0"/>
                <a:ea typeface="Calibri" panose="020F0502020204030204" pitchFamily="34" charset="0"/>
              </a:rPr>
              <a:t>CMAs holding a valid peer review certificate</a:t>
            </a:r>
          </a:p>
          <a:p>
            <a:pPr marL="457200" lvl="0" indent="-457200" algn="just">
              <a:lnSpc>
                <a:spcPct val="107000"/>
              </a:lnSpc>
              <a:spcAft>
                <a:spcPts val="800"/>
              </a:spcAft>
              <a:buFont typeface="Wingdings" panose="05000000000000000000" pitchFamily="2" charset="2"/>
              <a:buChar char="q"/>
            </a:pPr>
            <a:r>
              <a:rPr lang="en-IN" sz="2600" dirty="0">
                <a:effectLst/>
                <a:latin typeface="Times New Roman" panose="02020603050405020304" pitchFamily="18" charset="0"/>
                <a:ea typeface="Calibri" panose="020F0502020204030204" pitchFamily="34" charset="0"/>
              </a:rPr>
              <a:t>It is understood that ICAI - Cost is in the process of setting up the requisite peer review mechanism</a:t>
            </a:r>
          </a:p>
          <a:p>
            <a:pPr marL="457200" lvl="0" indent="-457200" algn="just">
              <a:lnSpc>
                <a:spcPct val="107000"/>
              </a:lnSpc>
              <a:spcAft>
                <a:spcPts val="800"/>
              </a:spcAft>
              <a:buFont typeface="Wingdings" panose="05000000000000000000" pitchFamily="2" charset="2"/>
              <a:buChar char="q"/>
            </a:pPr>
            <a:r>
              <a:rPr lang="en-IN" sz="2600" dirty="0">
                <a:latin typeface="Times New Roman" panose="02020603050405020304" pitchFamily="18" charset="0"/>
              </a:rPr>
              <a:t>The certificate shall form part of the material documents listed in the offer document</a:t>
            </a:r>
            <a:endParaRPr lang="en-IN" sz="2600" dirty="0"/>
          </a:p>
        </p:txBody>
      </p:sp>
      <p:sp>
        <p:nvSpPr>
          <p:cNvPr id="3" name="Title 2">
            <a:extLst>
              <a:ext uri="{FF2B5EF4-FFF2-40B4-BE49-F238E27FC236}">
                <a16:creationId xmlns:a16="http://schemas.microsoft.com/office/drawing/2014/main" id="{3BA520DD-49AE-D029-CC2A-B0B647915B18}"/>
              </a:ext>
            </a:extLst>
          </p:cNvPr>
          <p:cNvSpPr>
            <a:spLocks noGrp="1"/>
          </p:cNvSpPr>
          <p:nvPr>
            <p:ph type="title"/>
          </p:nvPr>
        </p:nvSpPr>
        <p:spPr>
          <a:xfrm>
            <a:off x="457200" y="274638"/>
            <a:ext cx="8229600" cy="868362"/>
          </a:xfrm>
        </p:spPr>
        <p:txBody>
          <a:bodyPr/>
          <a:lstStyle/>
          <a:p>
            <a:pPr algn="ctr"/>
            <a:r>
              <a:rPr lang="en-IN" dirty="0"/>
              <a:t>Certification of KPIs</a:t>
            </a:r>
          </a:p>
        </p:txBody>
      </p:sp>
      <p:sp>
        <p:nvSpPr>
          <p:cNvPr id="4" name="Date Placeholder 3">
            <a:extLst>
              <a:ext uri="{FF2B5EF4-FFF2-40B4-BE49-F238E27FC236}">
                <a16:creationId xmlns:a16="http://schemas.microsoft.com/office/drawing/2014/main" id="{2702965F-481B-7E9C-4CBD-240EADD917F6}"/>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8E19D50C-A34C-EE85-A2BB-BD78CF37AD0D}"/>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33E2F1EC-4679-398E-A118-AF3D18FE9752}"/>
              </a:ext>
            </a:extLst>
          </p:cNvPr>
          <p:cNvSpPr>
            <a:spLocks noGrp="1"/>
          </p:cNvSpPr>
          <p:nvPr>
            <p:ph type="sldNum" sz="quarter" idx="12"/>
          </p:nvPr>
        </p:nvSpPr>
        <p:spPr/>
        <p:txBody>
          <a:bodyPr/>
          <a:lstStyle/>
          <a:p>
            <a:pPr>
              <a:defRPr/>
            </a:pPr>
            <a:fld id="{F5233D27-2D9C-4DC3-9B79-1AFA1652B1A5}" type="slidenum">
              <a:rPr lang="en-US" altLang="en-US" smtClean="0"/>
              <a:pPr>
                <a:defRPr/>
              </a:pPr>
              <a:t>20</a:t>
            </a:fld>
            <a:endParaRPr lang="en-US" altLang="en-US"/>
          </a:p>
        </p:txBody>
      </p:sp>
    </p:spTree>
    <p:extLst>
      <p:ext uri="{BB962C8B-B14F-4D97-AF65-F5344CB8AC3E}">
        <p14:creationId xmlns:p14="http://schemas.microsoft.com/office/powerpoint/2010/main" val="4154506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A1B17A6-1F21-A7B2-BE20-481DF3F701AA}"/>
              </a:ext>
            </a:extLst>
          </p:cNvPr>
          <p:cNvSpPr>
            <a:spLocks noGrp="1"/>
          </p:cNvSpPr>
          <p:nvPr>
            <p:ph idx="1"/>
          </p:nvPr>
        </p:nvSpPr>
        <p:spPr>
          <a:xfrm>
            <a:off x="457200" y="1481138"/>
            <a:ext cx="8229600" cy="4081462"/>
          </a:xfrm>
        </p:spPr>
        <p:txBody>
          <a:bodyPr/>
          <a:lstStyle/>
          <a:p>
            <a:pPr algn="just"/>
            <a:r>
              <a:rPr lang="en-IN" dirty="0"/>
              <a:t>Period for which KPIs are disclosed should be co-terminus with the period for which historical financial statements are disclosed in the offer document</a:t>
            </a:r>
          </a:p>
          <a:p>
            <a:pPr algn="just"/>
            <a:r>
              <a:rPr lang="en-IN" dirty="0"/>
              <a:t>Issuers are required to include financial statements for three full years plus stub period</a:t>
            </a:r>
          </a:p>
          <a:p>
            <a:pPr algn="just"/>
            <a:r>
              <a:rPr lang="en-IN" dirty="0"/>
              <a:t>End of the stub period shall not be older by more than six months.</a:t>
            </a:r>
          </a:p>
        </p:txBody>
      </p:sp>
      <p:sp>
        <p:nvSpPr>
          <p:cNvPr id="3" name="Title 2">
            <a:extLst>
              <a:ext uri="{FF2B5EF4-FFF2-40B4-BE49-F238E27FC236}">
                <a16:creationId xmlns:a16="http://schemas.microsoft.com/office/drawing/2014/main" id="{726183E5-FBC6-0676-6638-083FC26E8B91}"/>
              </a:ext>
            </a:extLst>
          </p:cNvPr>
          <p:cNvSpPr>
            <a:spLocks noGrp="1"/>
          </p:cNvSpPr>
          <p:nvPr>
            <p:ph type="title"/>
          </p:nvPr>
        </p:nvSpPr>
        <p:spPr>
          <a:xfrm>
            <a:off x="457200" y="274638"/>
            <a:ext cx="8229600" cy="804862"/>
          </a:xfrm>
        </p:spPr>
        <p:txBody>
          <a:bodyPr/>
          <a:lstStyle/>
          <a:p>
            <a:r>
              <a:rPr lang="en-IN" dirty="0"/>
              <a:t>Period of disclosure of KPIs</a:t>
            </a:r>
          </a:p>
        </p:txBody>
      </p:sp>
      <p:sp>
        <p:nvSpPr>
          <p:cNvPr id="4" name="Date Placeholder 3">
            <a:extLst>
              <a:ext uri="{FF2B5EF4-FFF2-40B4-BE49-F238E27FC236}">
                <a16:creationId xmlns:a16="http://schemas.microsoft.com/office/drawing/2014/main" id="{8F8D910E-79ED-0BEA-EB63-55BADC7A762F}"/>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3A174540-E702-76F1-D5D6-DE241DB09EF4}"/>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F47C3221-3DAC-B149-88E2-9DCF4AFC2677}"/>
              </a:ext>
            </a:extLst>
          </p:cNvPr>
          <p:cNvSpPr>
            <a:spLocks noGrp="1"/>
          </p:cNvSpPr>
          <p:nvPr>
            <p:ph type="sldNum" sz="quarter" idx="12"/>
          </p:nvPr>
        </p:nvSpPr>
        <p:spPr/>
        <p:txBody>
          <a:bodyPr/>
          <a:lstStyle/>
          <a:p>
            <a:pPr>
              <a:defRPr/>
            </a:pPr>
            <a:fld id="{F5233D27-2D9C-4DC3-9B79-1AFA1652B1A5}" type="slidenum">
              <a:rPr lang="en-US" altLang="en-US" smtClean="0"/>
              <a:pPr>
                <a:defRPr/>
              </a:pPr>
              <a:t>21</a:t>
            </a:fld>
            <a:endParaRPr lang="en-US" altLang="en-US"/>
          </a:p>
        </p:txBody>
      </p:sp>
    </p:spTree>
    <p:extLst>
      <p:ext uri="{BB962C8B-B14F-4D97-AF65-F5344CB8AC3E}">
        <p14:creationId xmlns:p14="http://schemas.microsoft.com/office/powerpoint/2010/main" val="3163066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8676651-FE59-AE88-ECA7-7C4DED257E57}"/>
              </a:ext>
            </a:extLst>
          </p:cNvPr>
          <p:cNvSpPr>
            <a:spLocks noGrp="1"/>
          </p:cNvSpPr>
          <p:nvPr>
            <p:ph idx="1"/>
          </p:nvPr>
        </p:nvSpPr>
        <p:spPr>
          <a:xfrm>
            <a:off x="457200" y="1481138"/>
            <a:ext cx="8229600" cy="4233862"/>
          </a:xfrm>
        </p:spPr>
        <p:txBody>
          <a:bodyPr/>
          <a:lstStyle/>
          <a:p>
            <a:pPr algn="just"/>
            <a:r>
              <a:rPr lang="en-IN" sz="2600" dirty="0">
                <a:effectLst/>
                <a:latin typeface="Times New Roman" panose="02020603050405020304" pitchFamily="18" charset="0"/>
                <a:ea typeface="Calibri" panose="020F0502020204030204" pitchFamily="34" charset="0"/>
              </a:rPr>
              <a:t>KPIs that are disclosed in the offer document should be comprehensive.</a:t>
            </a:r>
          </a:p>
          <a:p>
            <a:pPr algn="just"/>
            <a:r>
              <a:rPr lang="en-IN" sz="2600" dirty="0">
                <a:effectLst/>
                <a:latin typeface="Times New Roman" panose="02020603050405020304" pitchFamily="18" charset="0"/>
                <a:ea typeface="Calibri" panose="020F0502020204030204" pitchFamily="34" charset="0"/>
                <a:cs typeface="Times New Roman" panose="02020603050405020304" pitchFamily="18" charset="0"/>
              </a:rPr>
              <a:t>There should be explanation regarding how the KPIs have been used by the management for historically analysing, tracking or monitoring both the operational and financial performance of the Issuer Company.</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n-IN" sz="2600" dirty="0">
                <a:effectLst/>
                <a:latin typeface="Times New Roman" panose="02020603050405020304" pitchFamily="18" charset="0"/>
                <a:ea typeface="Calibri" panose="020F0502020204030204" pitchFamily="34" charset="0"/>
              </a:rPr>
              <a:t>When KPIs are compared over a period of time, adjustments shall be made for additions or dispositions to the business and explained to facilitate better understanding on the part of the investors</a:t>
            </a:r>
          </a:p>
          <a:p>
            <a:endParaRPr lang="en-IN" sz="2600" dirty="0"/>
          </a:p>
        </p:txBody>
      </p:sp>
      <p:sp>
        <p:nvSpPr>
          <p:cNvPr id="3" name="Title 2">
            <a:extLst>
              <a:ext uri="{FF2B5EF4-FFF2-40B4-BE49-F238E27FC236}">
                <a16:creationId xmlns:a16="http://schemas.microsoft.com/office/drawing/2014/main" id="{B86A3E85-22D2-964C-54A1-879458E4A99E}"/>
              </a:ext>
            </a:extLst>
          </p:cNvPr>
          <p:cNvSpPr>
            <a:spLocks noGrp="1"/>
          </p:cNvSpPr>
          <p:nvPr>
            <p:ph type="title"/>
          </p:nvPr>
        </p:nvSpPr>
        <p:spPr>
          <a:xfrm>
            <a:off x="457200" y="274638"/>
            <a:ext cx="8229600" cy="804862"/>
          </a:xfrm>
        </p:spPr>
        <p:txBody>
          <a:bodyPr>
            <a:normAutofit/>
          </a:bodyPr>
          <a:lstStyle/>
          <a:p>
            <a:pPr algn="ctr"/>
            <a:r>
              <a:rPr lang="en-IN" sz="3500" dirty="0"/>
              <a:t>Comprehensive disclosures</a:t>
            </a:r>
          </a:p>
        </p:txBody>
      </p:sp>
      <p:sp>
        <p:nvSpPr>
          <p:cNvPr id="4" name="Date Placeholder 3">
            <a:extLst>
              <a:ext uri="{FF2B5EF4-FFF2-40B4-BE49-F238E27FC236}">
                <a16:creationId xmlns:a16="http://schemas.microsoft.com/office/drawing/2014/main" id="{2A34F796-5169-B294-0A49-03B2FF288188}"/>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6B40BA81-5384-B661-1FF3-14720D37B8D7}"/>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ED7A0C0B-0EDA-9B68-C3D6-47954F8FC494}"/>
              </a:ext>
            </a:extLst>
          </p:cNvPr>
          <p:cNvSpPr>
            <a:spLocks noGrp="1"/>
          </p:cNvSpPr>
          <p:nvPr>
            <p:ph type="sldNum" sz="quarter" idx="12"/>
          </p:nvPr>
        </p:nvSpPr>
        <p:spPr/>
        <p:txBody>
          <a:bodyPr/>
          <a:lstStyle/>
          <a:p>
            <a:pPr>
              <a:defRPr/>
            </a:pPr>
            <a:fld id="{F5233D27-2D9C-4DC3-9B79-1AFA1652B1A5}" type="slidenum">
              <a:rPr lang="en-US" altLang="en-US" smtClean="0"/>
              <a:pPr>
                <a:defRPr/>
              </a:pPr>
              <a:t>22</a:t>
            </a:fld>
            <a:endParaRPr lang="en-US" altLang="en-US"/>
          </a:p>
        </p:txBody>
      </p:sp>
    </p:spTree>
    <p:extLst>
      <p:ext uri="{BB962C8B-B14F-4D97-AF65-F5344CB8AC3E}">
        <p14:creationId xmlns:p14="http://schemas.microsoft.com/office/powerpoint/2010/main" val="7014667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9C9E643-DECC-4E47-0136-A2F68A6A14A7}"/>
              </a:ext>
            </a:extLst>
          </p:cNvPr>
          <p:cNvSpPr>
            <a:spLocks noGrp="1"/>
          </p:cNvSpPr>
          <p:nvPr>
            <p:ph idx="1"/>
          </p:nvPr>
        </p:nvSpPr>
        <p:spPr>
          <a:xfrm>
            <a:off x="457200" y="1481138"/>
            <a:ext cx="8229600" cy="4310062"/>
          </a:xfrm>
        </p:spPr>
        <p:txBody>
          <a:bodyPr/>
          <a:lstStyle/>
          <a:p>
            <a:pPr algn="just"/>
            <a:r>
              <a:rPr lang="en-IN" sz="3000" dirty="0">
                <a:effectLst/>
                <a:latin typeface="Times New Roman" panose="02020603050405020304" pitchFamily="18" charset="0"/>
                <a:ea typeface="Calibri" panose="020F0502020204030204" pitchFamily="34" charset="0"/>
                <a:cs typeface="Times New Roman" panose="02020603050405020304" pitchFamily="18" charset="0"/>
              </a:rPr>
              <a:t>Issuer Company in consultation with the Lead Merchant Banker to disclose other relevant and material KPIs of the business of the Issuer Company as may be reckoned to be apposite for the purpose of arriving at the basis for Issue Price.  </a:t>
            </a:r>
          </a:p>
          <a:p>
            <a:pPr algn="just"/>
            <a:r>
              <a:rPr lang="en-IN" sz="3000" dirty="0">
                <a:effectLst/>
                <a:latin typeface="Times New Roman" panose="02020603050405020304" pitchFamily="18" charset="0"/>
                <a:ea typeface="Calibri" panose="020F0502020204030204" pitchFamily="34" charset="0"/>
              </a:rPr>
              <a:t>In case the Issuer Company has disclosed KPIs in other sections of the Offer document, they may be cross referenced in the “Basis for Issue Price” section of the offer document.</a:t>
            </a:r>
            <a:endParaRPr lang="en-IN" sz="30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IN" sz="3200" dirty="0">
              <a:effectLst/>
              <a:latin typeface="Calibri" panose="020F0502020204030204" pitchFamily="34" charset="0"/>
              <a:ea typeface="Calibri" panose="020F0502020204030204" pitchFamily="34" charset="0"/>
              <a:cs typeface="Times New Roman" panose="02020603050405020304" pitchFamily="18" charset="0"/>
            </a:endParaRPr>
          </a:p>
          <a:p>
            <a:pPr marL="109537" indent="0">
              <a:buNone/>
            </a:pPr>
            <a:endParaRPr lang="en-IN" dirty="0"/>
          </a:p>
        </p:txBody>
      </p:sp>
      <p:sp>
        <p:nvSpPr>
          <p:cNvPr id="3" name="Title 2">
            <a:extLst>
              <a:ext uri="{FF2B5EF4-FFF2-40B4-BE49-F238E27FC236}">
                <a16:creationId xmlns:a16="http://schemas.microsoft.com/office/drawing/2014/main" id="{B0FDCC25-6D9C-0C51-0C3D-036A73A0F4A3}"/>
              </a:ext>
            </a:extLst>
          </p:cNvPr>
          <p:cNvSpPr>
            <a:spLocks noGrp="1"/>
          </p:cNvSpPr>
          <p:nvPr>
            <p:ph type="title"/>
          </p:nvPr>
        </p:nvSpPr>
        <p:spPr>
          <a:xfrm>
            <a:off x="457200" y="274638"/>
            <a:ext cx="8229600" cy="1020762"/>
          </a:xfrm>
        </p:spPr>
        <p:txBody>
          <a:bodyPr>
            <a:normAutofit fontScale="90000"/>
          </a:bodyPr>
          <a:lstStyle/>
          <a:p>
            <a:pPr algn="ctr"/>
            <a:r>
              <a:rPr lang="en-IN" dirty="0"/>
              <a:t>Other relevant KPIs &amp; cross referencing of KPIs</a:t>
            </a:r>
          </a:p>
        </p:txBody>
      </p:sp>
      <p:sp>
        <p:nvSpPr>
          <p:cNvPr id="4" name="Date Placeholder 3">
            <a:extLst>
              <a:ext uri="{FF2B5EF4-FFF2-40B4-BE49-F238E27FC236}">
                <a16:creationId xmlns:a16="http://schemas.microsoft.com/office/drawing/2014/main" id="{F7E30805-DFE7-7D75-F627-E846D5FD5479}"/>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06921F15-A144-CE42-9752-8530F70A6988}"/>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C7015B2A-A8E4-0D9C-048E-27A6DB37ACF1}"/>
              </a:ext>
            </a:extLst>
          </p:cNvPr>
          <p:cNvSpPr>
            <a:spLocks noGrp="1"/>
          </p:cNvSpPr>
          <p:nvPr>
            <p:ph type="sldNum" sz="quarter" idx="12"/>
          </p:nvPr>
        </p:nvSpPr>
        <p:spPr/>
        <p:txBody>
          <a:bodyPr/>
          <a:lstStyle/>
          <a:p>
            <a:pPr>
              <a:defRPr/>
            </a:pPr>
            <a:fld id="{F5233D27-2D9C-4DC3-9B79-1AFA1652B1A5}" type="slidenum">
              <a:rPr lang="en-US" altLang="en-US" smtClean="0"/>
              <a:pPr>
                <a:defRPr/>
              </a:pPr>
              <a:t>23</a:t>
            </a:fld>
            <a:endParaRPr lang="en-US" altLang="en-US"/>
          </a:p>
        </p:txBody>
      </p:sp>
    </p:spTree>
    <p:extLst>
      <p:ext uri="{BB962C8B-B14F-4D97-AF65-F5344CB8AC3E}">
        <p14:creationId xmlns:p14="http://schemas.microsoft.com/office/powerpoint/2010/main" val="2756975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D697B07-C88A-40C0-5277-B43DE4706B3B}"/>
              </a:ext>
            </a:extLst>
          </p:cNvPr>
          <p:cNvSpPr>
            <a:spLocks noGrp="1"/>
          </p:cNvSpPr>
          <p:nvPr>
            <p:ph idx="1"/>
          </p:nvPr>
        </p:nvSpPr>
        <p:spPr>
          <a:xfrm>
            <a:off x="457200" y="1295400"/>
            <a:ext cx="8229600" cy="4711700"/>
          </a:xfrm>
        </p:spPr>
        <p:txBody>
          <a:bodyPr/>
          <a:lstStyle/>
          <a:p>
            <a:pPr indent="-365125" algn="just"/>
            <a:r>
              <a:rPr lang="en-IN" sz="2600" dirty="0">
                <a:effectLst/>
                <a:latin typeface="Times New Roman" panose="02020603050405020304" pitchFamily="18" charset="0"/>
                <a:ea typeface="Calibri" panose="020F0502020204030204" pitchFamily="34" charset="0"/>
                <a:cs typeface="Times New Roman" panose="02020603050405020304" pitchFamily="18" charset="0"/>
              </a:rPr>
              <a:t>The Issuer Company shall disclose the comparative KPIs of the Listed Peer Companies (Indian or Global) as identified. </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pP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The identified peer companies shall be </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marL="712788" lvl="1" indent="-265113" algn="just">
              <a:lnSpc>
                <a:spcPct val="107000"/>
              </a:lnSpc>
              <a:buFont typeface="Symbol" panose="05050102010706020507" pitchFamily="18" charset="2"/>
              <a:buChar char=""/>
            </a:pP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comparable in terms of size and </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marL="712788" lvl="1" indent="-265113" algn="just">
              <a:lnSpc>
                <a:spcPct val="107000"/>
              </a:lnSpc>
              <a:spcAft>
                <a:spcPts val="800"/>
              </a:spcAft>
              <a:buFont typeface="Symbol" panose="05050102010706020507" pitchFamily="18" charset="2"/>
              <a:buChar char=""/>
            </a:pPr>
            <a:r>
              <a:rPr lang="en-IN" sz="2600" dirty="0">
                <a:effectLst/>
                <a:latin typeface="Times New Roman" panose="02020603050405020304" pitchFamily="18" charset="0"/>
                <a:ea typeface="Calibri" panose="020F0502020204030204" pitchFamily="34" charset="0"/>
                <a:cs typeface="Times New Roman" panose="02020603050405020304" pitchFamily="18" charset="0"/>
              </a:rPr>
              <a:t>belonging to the same industry and </a:t>
            </a:r>
          </a:p>
          <a:p>
            <a:pPr marL="712788" lvl="1" indent="-265113" algn="just">
              <a:lnSpc>
                <a:spcPct val="107000"/>
              </a:lnSpc>
              <a:spcAft>
                <a:spcPts val="800"/>
              </a:spcAft>
              <a:buFont typeface="Symbol" panose="05050102010706020507" pitchFamily="18" charset="2"/>
              <a:buChar char=""/>
            </a:pPr>
            <a:r>
              <a:rPr lang="en-IN" sz="2600" dirty="0">
                <a:effectLst/>
                <a:latin typeface="Times New Roman" panose="02020603050405020304" pitchFamily="18" charset="0"/>
                <a:ea typeface="Calibri" panose="020F0502020204030204" pitchFamily="34" charset="0"/>
              </a:rPr>
              <a:t>operating on a similar business model</a:t>
            </a:r>
          </a:p>
          <a:p>
            <a:pPr indent="-365125" algn="just"/>
            <a:r>
              <a:rPr lang="en-IN" sz="2600" dirty="0">
                <a:effectLst/>
                <a:latin typeface="Times New Roman" panose="02020603050405020304" pitchFamily="18" charset="0"/>
                <a:ea typeface="Calibri" panose="020F0502020204030204" pitchFamily="34" charset="0"/>
                <a:cs typeface="Times New Roman" panose="02020603050405020304" pitchFamily="18" charset="0"/>
              </a:rPr>
              <a:t>In case the identified peer companies are not strictly comparable, suitable notes may be added to explain the differences.</a:t>
            </a:r>
            <a:endParaRPr lang="en-IN" sz="2600" dirty="0">
              <a:effectLst/>
              <a:latin typeface="Calibri" panose="020F0502020204030204" pitchFamily="34" charset="0"/>
              <a:ea typeface="Calibri" panose="020F0502020204030204" pitchFamily="34" charset="0"/>
              <a:cs typeface="Times New Roman" panose="02020603050405020304" pitchFamily="18" charset="0"/>
            </a:endParaRPr>
          </a:p>
          <a:p>
            <a:pPr marL="109537" indent="0">
              <a:buNone/>
            </a:pPr>
            <a:endParaRPr lang="en-IN" dirty="0"/>
          </a:p>
        </p:txBody>
      </p:sp>
      <p:sp>
        <p:nvSpPr>
          <p:cNvPr id="3" name="Title 2">
            <a:extLst>
              <a:ext uri="{FF2B5EF4-FFF2-40B4-BE49-F238E27FC236}">
                <a16:creationId xmlns:a16="http://schemas.microsoft.com/office/drawing/2014/main" id="{4E889EEE-425C-11FF-6F96-E0E11F9DF8FF}"/>
              </a:ext>
            </a:extLst>
          </p:cNvPr>
          <p:cNvSpPr>
            <a:spLocks noGrp="1"/>
          </p:cNvSpPr>
          <p:nvPr>
            <p:ph type="title"/>
          </p:nvPr>
        </p:nvSpPr>
        <p:spPr>
          <a:xfrm>
            <a:off x="457200" y="274638"/>
            <a:ext cx="8229600" cy="715962"/>
          </a:xfrm>
        </p:spPr>
        <p:txBody>
          <a:bodyPr>
            <a:normAutofit/>
          </a:bodyPr>
          <a:lstStyle/>
          <a:p>
            <a:r>
              <a:rPr lang="en-IN" sz="3200" dirty="0"/>
              <a:t>Comparison with Listed Peer Companies</a:t>
            </a:r>
          </a:p>
        </p:txBody>
      </p:sp>
      <p:sp>
        <p:nvSpPr>
          <p:cNvPr id="4" name="Date Placeholder 3">
            <a:extLst>
              <a:ext uri="{FF2B5EF4-FFF2-40B4-BE49-F238E27FC236}">
                <a16:creationId xmlns:a16="http://schemas.microsoft.com/office/drawing/2014/main" id="{6BFEE152-2A9B-AFE4-6234-DC8C6D4AA870}"/>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14F73BD7-6CF9-1361-E612-EDBFE800F2C1}"/>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CCC7D0E5-FFB5-D099-D4FD-789614CFFB63}"/>
              </a:ext>
            </a:extLst>
          </p:cNvPr>
          <p:cNvSpPr>
            <a:spLocks noGrp="1"/>
          </p:cNvSpPr>
          <p:nvPr>
            <p:ph type="sldNum" sz="quarter" idx="12"/>
          </p:nvPr>
        </p:nvSpPr>
        <p:spPr/>
        <p:txBody>
          <a:bodyPr/>
          <a:lstStyle/>
          <a:p>
            <a:pPr>
              <a:defRPr/>
            </a:pPr>
            <a:fld id="{F5233D27-2D9C-4DC3-9B79-1AFA1652B1A5}" type="slidenum">
              <a:rPr lang="en-US" altLang="en-US" smtClean="0"/>
              <a:pPr>
                <a:defRPr/>
              </a:pPr>
              <a:t>24</a:t>
            </a:fld>
            <a:endParaRPr lang="en-US" altLang="en-US"/>
          </a:p>
        </p:txBody>
      </p:sp>
    </p:spTree>
    <p:extLst>
      <p:ext uri="{BB962C8B-B14F-4D97-AF65-F5344CB8AC3E}">
        <p14:creationId xmlns:p14="http://schemas.microsoft.com/office/powerpoint/2010/main" val="28998574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D4215F-D98F-5B66-FABA-E5AFCE2D2D9C}"/>
              </a:ext>
            </a:extLst>
          </p:cNvPr>
          <p:cNvSpPr>
            <a:spLocks noGrp="1"/>
          </p:cNvSpPr>
          <p:nvPr>
            <p:ph idx="1"/>
          </p:nvPr>
        </p:nvSpPr>
        <p:spPr>
          <a:xfrm>
            <a:off x="457200" y="1295400"/>
            <a:ext cx="8229600" cy="4495800"/>
          </a:xfrm>
        </p:spPr>
        <p:txBody>
          <a:bodyPr/>
          <a:lstStyle/>
          <a:p>
            <a:pPr indent="-365125">
              <a:buFont typeface="Wingdings" panose="05000000000000000000" pitchFamily="2" charset="2"/>
              <a:buChar char="Ø"/>
            </a:pPr>
            <a:r>
              <a:rPr lang="en-IN" sz="2000" dirty="0">
                <a:effectLst/>
                <a:latin typeface="Times New Roman" panose="02020603050405020304" pitchFamily="18" charset="0"/>
                <a:ea typeface="Calibri" panose="020F0502020204030204" pitchFamily="34" charset="0"/>
              </a:rPr>
              <a:t>Issuer Companies shall continue to disclose the KPIs forming part of the offer document on a periodic basis</a:t>
            </a:r>
          </a:p>
          <a:p>
            <a:pPr indent="-365125">
              <a:buFont typeface="Wingdings" panose="05000000000000000000" pitchFamily="2" charset="2"/>
              <a:buChar char="Ø"/>
            </a:pPr>
            <a:r>
              <a:rPr lang="en-IN" sz="2000" dirty="0">
                <a:latin typeface="Times New Roman" panose="02020603050405020304" pitchFamily="18" charset="0"/>
              </a:rPr>
              <a:t>Frequency of disclosure of KPIs shall be at least once in a year or a period of lesser frequency as may be decided by the Issuer Company</a:t>
            </a:r>
          </a:p>
          <a:p>
            <a:pPr indent="-365125">
              <a:buFont typeface="Wingdings" panose="05000000000000000000" pitchFamily="2" charset="2"/>
              <a:buChar char="Ø"/>
            </a:pPr>
            <a:r>
              <a:rPr lang="en-IN" sz="2000" dirty="0">
                <a:effectLst/>
                <a:latin typeface="Times New Roman" panose="02020603050405020304" pitchFamily="18" charset="0"/>
                <a:ea typeface="Calibri" panose="020F0502020204030204" pitchFamily="34" charset="0"/>
              </a:rPr>
              <a:t>The minimum duration during which the disclosures shall be continued to be made is :</a:t>
            </a:r>
          </a:p>
          <a:p>
            <a:pPr marL="598488" lvl="1" indent="-342900" algn="just">
              <a:lnSpc>
                <a:spcPct val="107000"/>
              </a:lnSpc>
              <a:buFont typeface="+mj-lt"/>
              <a:buAutoNum type="alphaLcParenR"/>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One year after the listing date or such a period as specified by SEBI or</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marL="598488" lvl="1" indent="-342900" algn="just">
              <a:lnSpc>
                <a:spcPct val="107000"/>
              </a:lnSpc>
              <a:spcAft>
                <a:spcPts val="800"/>
              </a:spcAft>
              <a:buFont typeface="+mj-lt"/>
              <a:buAutoNum type="alphaLcParenR"/>
            </a:pPr>
            <a:r>
              <a:rPr lang="en-IN" sz="2000" dirty="0">
                <a:effectLst/>
                <a:latin typeface="Times New Roman" panose="02020603050405020304" pitchFamily="18" charset="0"/>
                <a:ea typeface="Calibri" panose="020F0502020204030204" pitchFamily="34" charset="0"/>
                <a:cs typeface="Times New Roman" panose="02020603050405020304" pitchFamily="18" charset="0"/>
              </a:rPr>
              <a:t>Until the utilisation of the Issue proceeds for the objects of the Issue as disclosed in the Offer document</a:t>
            </a:r>
          </a:p>
          <a:p>
            <a:pPr marL="285750" indent="-285750" algn="just">
              <a:lnSpc>
                <a:spcPct val="107000"/>
              </a:lnSpc>
              <a:spcAft>
                <a:spcPts val="800"/>
              </a:spcAft>
              <a:buFont typeface="Wingdings" panose="05000000000000000000" pitchFamily="2" charset="2"/>
              <a:buChar char="Ø"/>
            </a:pPr>
            <a:r>
              <a:rPr lang="en-IN" sz="2000" dirty="0">
                <a:effectLst/>
                <a:latin typeface="Times New Roman" panose="02020603050405020304" pitchFamily="18" charset="0"/>
                <a:ea typeface="Calibri" panose="020F0502020204030204" pitchFamily="34" charset="0"/>
              </a:rPr>
              <a:t>If there are any changes in the KPIs during the continuing period, the Issuer Company shall provide explanation</a:t>
            </a:r>
          </a:p>
          <a:p>
            <a:pPr marL="285750" indent="-285750" algn="just">
              <a:lnSpc>
                <a:spcPct val="107000"/>
              </a:lnSpc>
              <a:spcAft>
                <a:spcPts val="800"/>
              </a:spcAft>
              <a:buFont typeface="Wingdings" panose="05000000000000000000" pitchFamily="2" charset="2"/>
              <a:buChar char="Ø"/>
            </a:pPr>
            <a:r>
              <a:rPr lang="en-IN" sz="2000" dirty="0">
                <a:latin typeface="Times New Roman" panose="02020603050405020304" pitchFamily="18" charset="0"/>
                <a:ea typeface="Calibri" panose="020F0502020204030204" pitchFamily="34" charset="0"/>
                <a:cs typeface="Times New Roman" panose="02020603050405020304" pitchFamily="18" charset="0"/>
              </a:rPr>
              <a:t>A CA or CMA shall certify the ongoing KPIs</a:t>
            </a:r>
            <a:endParaRPr lang="en-IN" sz="20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IN" dirty="0"/>
          </a:p>
        </p:txBody>
      </p:sp>
      <p:sp>
        <p:nvSpPr>
          <p:cNvPr id="3" name="Title 2">
            <a:extLst>
              <a:ext uri="{FF2B5EF4-FFF2-40B4-BE49-F238E27FC236}">
                <a16:creationId xmlns:a16="http://schemas.microsoft.com/office/drawing/2014/main" id="{0ADCFA26-AF76-896B-DA7E-DBEA4899E636}"/>
              </a:ext>
            </a:extLst>
          </p:cNvPr>
          <p:cNvSpPr>
            <a:spLocks noGrp="1"/>
          </p:cNvSpPr>
          <p:nvPr>
            <p:ph type="title"/>
          </p:nvPr>
        </p:nvSpPr>
        <p:spPr>
          <a:xfrm>
            <a:off x="457200" y="274638"/>
            <a:ext cx="8229600" cy="804862"/>
          </a:xfrm>
        </p:spPr>
        <p:txBody>
          <a:bodyPr/>
          <a:lstStyle/>
          <a:p>
            <a:pPr algn="ctr"/>
            <a:r>
              <a:rPr lang="en-IN" dirty="0"/>
              <a:t>Continual Disclosures</a:t>
            </a:r>
          </a:p>
        </p:txBody>
      </p:sp>
      <p:sp>
        <p:nvSpPr>
          <p:cNvPr id="4" name="Date Placeholder 3">
            <a:extLst>
              <a:ext uri="{FF2B5EF4-FFF2-40B4-BE49-F238E27FC236}">
                <a16:creationId xmlns:a16="http://schemas.microsoft.com/office/drawing/2014/main" id="{1BEAA7E0-4D9E-1113-9118-B96337D2F0B7}"/>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4DF17B61-10B2-507B-C6BB-2504C3F1A769}"/>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74A0D9F3-CE1E-D191-923F-5EFD95300DB5}"/>
              </a:ext>
            </a:extLst>
          </p:cNvPr>
          <p:cNvSpPr>
            <a:spLocks noGrp="1"/>
          </p:cNvSpPr>
          <p:nvPr>
            <p:ph type="sldNum" sz="quarter" idx="12"/>
          </p:nvPr>
        </p:nvSpPr>
        <p:spPr/>
        <p:txBody>
          <a:bodyPr/>
          <a:lstStyle/>
          <a:p>
            <a:pPr>
              <a:defRPr/>
            </a:pPr>
            <a:fld id="{F5233D27-2D9C-4DC3-9B79-1AFA1652B1A5}" type="slidenum">
              <a:rPr lang="en-US" altLang="en-US" smtClean="0"/>
              <a:pPr>
                <a:defRPr/>
              </a:pPr>
              <a:t>25</a:t>
            </a:fld>
            <a:endParaRPr lang="en-US" altLang="en-US"/>
          </a:p>
        </p:txBody>
      </p:sp>
    </p:spTree>
    <p:extLst>
      <p:ext uri="{BB962C8B-B14F-4D97-AF65-F5344CB8AC3E}">
        <p14:creationId xmlns:p14="http://schemas.microsoft.com/office/powerpoint/2010/main" val="31869038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105832-7735-4D1C-41C2-8F2FD3CCF09F}"/>
              </a:ext>
            </a:extLst>
          </p:cNvPr>
          <p:cNvSpPr>
            <a:spLocks noGrp="1"/>
          </p:cNvSpPr>
          <p:nvPr>
            <p:ph idx="1"/>
          </p:nvPr>
        </p:nvSpPr>
        <p:spPr>
          <a:xfrm>
            <a:off x="457200" y="1524000"/>
            <a:ext cx="8229600" cy="4483100"/>
          </a:xfrm>
        </p:spPr>
        <p:txBody>
          <a:bodyPr/>
          <a:lstStyle/>
          <a:p>
            <a:r>
              <a:rPr lang="en-IN" sz="2600" dirty="0">
                <a:effectLst/>
                <a:latin typeface="Times New Roman" panose="02020603050405020304" pitchFamily="18" charset="0"/>
                <a:ea typeface="Calibri" panose="020F0502020204030204" pitchFamily="34" charset="0"/>
              </a:rPr>
              <a:t>There shall be a recommendation of a Committee of Independent Directors of the Issuer Company with regard to the justification of the Price Band in the Price Band Advertisement</a:t>
            </a:r>
          </a:p>
          <a:p>
            <a:r>
              <a:rPr lang="en-IN" sz="2600" dirty="0">
                <a:latin typeface="Times New Roman" panose="02020603050405020304" pitchFamily="18" charset="0"/>
              </a:rPr>
              <a:t>The recommendation shall contain: </a:t>
            </a:r>
          </a:p>
          <a:p>
            <a:pPr lvl="1"/>
            <a:r>
              <a:rPr lang="en-IN" sz="2600" dirty="0">
                <a:latin typeface="Times New Roman" panose="02020603050405020304" pitchFamily="18" charset="0"/>
              </a:rPr>
              <a:t>a reference of the justification based on quantitative factors </a:t>
            </a:r>
          </a:p>
          <a:p>
            <a:pPr lvl="1"/>
            <a:r>
              <a:rPr lang="en-IN" sz="2600" dirty="0">
                <a:effectLst/>
                <a:latin typeface="Times New Roman" panose="02020603050405020304" pitchFamily="18" charset="0"/>
                <a:ea typeface="Calibri" panose="020F0502020204030204" pitchFamily="34" charset="0"/>
              </a:rPr>
              <a:t>KPIs disclosed in the Offer document in the “Basis for Issue Price” section vis-à-vis the Weighted Average Cost of Acquisition (WACA) of Primary Issue / Secondary transaction disclosed in the said section</a:t>
            </a:r>
            <a:endParaRPr lang="en-IN" sz="2600" dirty="0"/>
          </a:p>
        </p:txBody>
      </p:sp>
      <p:sp>
        <p:nvSpPr>
          <p:cNvPr id="3" name="Title 2">
            <a:extLst>
              <a:ext uri="{FF2B5EF4-FFF2-40B4-BE49-F238E27FC236}">
                <a16:creationId xmlns:a16="http://schemas.microsoft.com/office/drawing/2014/main" id="{FE679A8E-147F-9A62-34C4-B4B99FB588B8}"/>
              </a:ext>
            </a:extLst>
          </p:cNvPr>
          <p:cNvSpPr>
            <a:spLocks noGrp="1"/>
          </p:cNvSpPr>
          <p:nvPr>
            <p:ph type="title"/>
          </p:nvPr>
        </p:nvSpPr>
        <p:spPr/>
        <p:txBody>
          <a:bodyPr>
            <a:normAutofit fontScale="90000"/>
          </a:bodyPr>
          <a:lstStyle/>
          <a:p>
            <a:r>
              <a:rPr lang="en-IN" dirty="0"/>
              <a:t>Recommendation by committee of independent directors</a:t>
            </a:r>
          </a:p>
        </p:txBody>
      </p:sp>
      <p:sp>
        <p:nvSpPr>
          <p:cNvPr id="4" name="Date Placeholder 3">
            <a:extLst>
              <a:ext uri="{FF2B5EF4-FFF2-40B4-BE49-F238E27FC236}">
                <a16:creationId xmlns:a16="http://schemas.microsoft.com/office/drawing/2014/main" id="{BD887ACB-7156-BE92-29BE-55B7049D84F8}"/>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5AD92237-B6E9-7ACA-3AF5-7DA71A8A1565}"/>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495E3867-E39B-F201-9BCF-6529CE0AC06E}"/>
              </a:ext>
            </a:extLst>
          </p:cNvPr>
          <p:cNvSpPr>
            <a:spLocks noGrp="1"/>
          </p:cNvSpPr>
          <p:nvPr>
            <p:ph type="sldNum" sz="quarter" idx="12"/>
          </p:nvPr>
        </p:nvSpPr>
        <p:spPr/>
        <p:txBody>
          <a:bodyPr/>
          <a:lstStyle/>
          <a:p>
            <a:pPr>
              <a:defRPr/>
            </a:pPr>
            <a:fld id="{F5233D27-2D9C-4DC3-9B79-1AFA1652B1A5}" type="slidenum">
              <a:rPr lang="en-US" altLang="en-US" smtClean="0"/>
              <a:pPr>
                <a:defRPr/>
              </a:pPr>
              <a:t>26</a:t>
            </a:fld>
            <a:endParaRPr lang="en-US" altLang="en-US"/>
          </a:p>
        </p:txBody>
      </p:sp>
    </p:spTree>
    <p:extLst>
      <p:ext uri="{BB962C8B-B14F-4D97-AF65-F5344CB8AC3E}">
        <p14:creationId xmlns:p14="http://schemas.microsoft.com/office/powerpoint/2010/main" val="854780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B3BC4-F80F-5E80-7729-4330585A8237}"/>
              </a:ext>
            </a:extLst>
          </p:cNvPr>
          <p:cNvSpPr>
            <a:spLocks noGrp="1"/>
          </p:cNvSpPr>
          <p:nvPr>
            <p:ph type="ctrTitle"/>
          </p:nvPr>
        </p:nvSpPr>
        <p:spPr/>
        <p:txBody>
          <a:bodyPr>
            <a:normAutofit/>
          </a:bodyPr>
          <a:lstStyle/>
          <a:p>
            <a:pPr algn="ctr"/>
            <a:r>
              <a:rPr lang="en-IN" sz="5400" dirty="0"/>
              <a:t>CMA’S AND KPI DISCLOSURES</a:t>
            </a:r>
          </a:p>
        </p:txBody>
      </p:sp>
      <p:sp>
        <p:nvSpPr>
          <p:cNvPr id="3" name="Subtitle 2">
            <a:extLst>
              <a:ext uri="{FF2B5EF4-FFF2-40B4-BE49-F238E27FC236}">
                <a16:creationId xmlns:a16="http://schemas.microsoft.com/office/drawing/2014/main" id="{0D417B62-C650-89E0-B14F-076FA19AEFDC}"/>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674899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CAA600-5074-274A-AE89-20FE892767AF}"/>
              </a:ext>
            </a:extLst>
          </p:cNvPr>
          <p:cNvSpPr>
            <a:spLocks noGrp="1"/>
          </p:cNvSpPr>
          <p:nvPr>
            <p:ph idx="1"/>
          </p:nvPr>
        </p:nvSpPr>
        <p:spPr>
          <a:xfrm>
            <a:off x="457200" y="1219200"/>
            <a:ext cx="8229600" cy="4495800"/>
          </a:xfrm>
        </p:spPr>
        <p:txBody>
          <a:bodyPr/>
          <a:lstStyle/>
          <a:p>
            <a:pPr marL="109537" indent="0">
              <a:buNone/>
            </a:pPr>
            <a:r>
              <a:rPr lang="en-GB" sz="2400" b="0" i="0" u="none" strike="noStrike" baseline="0" dirty="0">
                <a:solidFill>
                  <a:srgbClr val="000000"/>
                </a:solidFill>
                <a:latin typeface="Cambria" panose="02040503050406030204" pitchFamily="18" charset="0"/>
              </a:rPr>
              <a:t>Relevant documents that may be relied upon include: -</a:t>
            </a:r>
          </a:p>
          <a:p>
            <a:r>
              <a:rPr lang="en-GB" sz="2400" b="0" i="0" u="none" strike="noStrike" baseline="0" dirty="0">
                <a:solidFill>
                  <a:srgbClr val="000000"/>
                </a:solidFill>
                <a:latin typeface="Cambria" panose="02040503050406030204" pitchFamily="18" charset="0"/>
              </a:rPr>
              <a:t>the restated financial information or accounting records and schedules; </a:t>
            </a:r>
          </a:p>
          <a:p>
            <a:r>
              <a:rPr lang="en-GB" sz="2400" b="0" i="0" u="none" strike="noStrike" baseline="0" dirty="0">
                <a:solidFill>
                  <a:srgbClr val="000000"/>
                </a:solidFill>
                <a:latin typeface="Cambria" panose="02040503050406030204" pitchFamily="18" charset="0"/>
              </a:rPr>
              <a:t>records and registers including invoices, management reports and relevant records of the issuer company and subsidiaries of the issuer company, as applicable; </a:t>
            </a:r>
          </a:p>
          <a:p>
            <a:r>
              <a:rPr lang="en-GB" sz="2400" b="0" i="0" u="none" strike="noStrike" baseline="0" dirty="0">
                <a:solidFill>
                  <a:srgbClr val="000000"/>
                </a:solidFill>
                <a:latin typeface="Cambria" panose="02040503050406030204" pitchFamily="18" charset="0"/>
              </a:rPr>
              <a:t>reports used for periodic MIS reporting, including from digital / computerized ERP and CRM systems as well as third party sources such as Google Analytics; and </a:t>
            </a:r>
          </a:p>
          <a:p>
            <a:r>
              <a:rPr lang="en-GB" sz="2400" b="0" i="0" u="none" strike="noStrike" baseline="0" dirty="0">
                <a:solidFill>
                  <a:srgbClr val="000000"/>
                </a:solidFill>
                <a:latin typeface="Cambria" panose="02040503050406030204" pitchFamily="18" charset="0"/>
              </a:rPr>
              <a:t>sales reports, company order management system reports and ad-sales data</a:t>
            </a:r>
            <a:r>
              <a:rPr lang="en-GB" sz="1800" b="0" i="0" u="none" strike="noStrike" baseline="0" dirty="0">
                <a:solidFill>
                  <a:srgbClr val="000000"/>
                </a:solidFill>
                <a:latin typeface="Cambria" panose="02040503050406030204" pitchFamily="18" charset="0"/>
              </a:rPr>
              <a:t>. </a:t>
            </a:r>
          </a:p>
          <a:p>
            <a:pPr marL="109537" indent="0">
              <a:buNone/>
            </a:pPr>
            <a:endParaRPr lang="en-IN" sz="2000" dirty="0"/>
          </a:p>
        </p:txBody>
      </p:sp>
      <p:sp>
        <p:nvSpPr>
          <p:cNvPr id="3" name="Title 2">
            <a:extLst>
              <a:ext uri="{FF2B5EF4-FFF2-40B4-BE49-F238E27FC236}">
                <a16:creationId xmlns:a16="http://schemas.microsoft.com/office/drawing/2014/main" id="{A6CF0A1D-70FF-08A1-0241-11AD5E4566CC}"/>
              </a:ext>
            </a:extLst>
          </p:cNvPr>
          <p:cNvSpPr>
            <a:spLocks noGrp="1"/>
          </p:cNvSpPr>
          <p:nvPr>
            <p:ph type="title"/>
          </p:nvPr>
        </p:nvSpPr>
        <p:spPr>
          <a:xfrm>
            <a:off x="457200" y="274638"/>
            <a:ext cx="8229600" cy="715962"/>
          </a:xfrm>
        </p:spPr>
        <p:txBody>
          <a:bodyPr>
            <a:normAutofit fontScale="90000"/>
          </a:bodyPr>
          <a:lstStyle/>
          <a:p>
            <a:r>
              <a:rPr lang="en-IN" dirty="0"/>
              <a:t>Diligence &amp; Verification of KPIs</a:t>
            </a:r>
          </a:p>
        </p:txBody>
      </p:sp>
      <p:sp>
        <p:nvSpPr>
          <p:cNvPr id="4" name="Date Placeholder 3">
            <a:extLst>
              <a:ext uri="{FF2B5EF4-FFF2-40B4-BE49-F238E27FC236}">
                <a16:creationId xmlns:a16="http://schemas.microsoft.com/office/drawing/2014/main" id="{DAE6C293-5DFB-29AF-39C7-34C2DB4A4DC9}"/>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3DE6B311-8CD5-0993-CB3C-1032CF6BAFE0}"/>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132CD9A1-E8DF-46DB-13D5-22D78EC9005F}"/>
              </a:ext>
            </a:extLst>
          </p:cNvPr>
          <p:cNvSpPr>
            <a:spLocks noGrp="1"/>
          </p:cNvSpPr>
          <p:nvPr>
            <p:ph type="sldNum" sz="quarter" idx="12"/>
          </p:nvPr>
        </p:nvSpPr>
        <p:spPr/>
        <p:txBody>
          <a:bodyPr/>
          <a:lstStyle/>
          <a:p>
            <a:pPr>
              <a:defRPr/>
            </a:pPr>
            <a:fld id="{F5233D27-2D9C-4DC3-9B79-1AFA1652B1A5}" type="slidenum">
              <a:rPr lang="en-US" altLang="en-US" smtClean="0"/>
              <a:pPr>
                <a:defRPr/>
              </a:pPr>
              <a:t>28</a:t>
            </a:fld>
            <a:endParaRPr lang="en-US" altLang="en-US"/>
          </a:p>
        </p:txBody>
      </p:sp>
    </p:spTree>
    <p:extLst>
      <p:ext uri="{BB962C8B-B14F-4D97-AF65-F5344CB8AC3E}">
        <p14:creationId xmlns:p14="http://schemas.microsoft.com/office/powerpoint/2010/main" val="34316268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0EED377-A220-C030-4E88-6630BE37D16A}"/>
              </a:ext>
            </a:extLst>
          </p:cNvPr>
          <p:cNvSpPr>
            <a:spLocks noGrp="1"/>
          </p:cNvSpPr>
          <p:nvPr>
            <p:ph idx="1"/>
          </p:nvPr>
        </p:nvSpPr>
        <p:spPr>
          <a:xfrm>
            <a:off x="457200" y="1143000"/>
            <a:ext cx="8229600" cy="4864100"/>
          </a:xfrm>
        </p:spPr>
        <p:txBody>
          <a:bodyPr/>
          <a:lstStyle/>
          <a:p>
            <a:r>
              <a:rPr lang="en-IN" sz="2200" dirty="0"/>
              <a:t>Ensure that a valid engagement letter is in place outlining objective and scope of certification/assurance</a:t>
            </a:r>
          </a:p>
          <a:p>
            <a:r>
              <a:rPr lang="en-IN" sz="2200" dirty="0"/>
              <a:t>Ensure compliance with SEBI ICDR</a:t>
            </a:r>
          </a:p>
          <a:p>
            <a:r>
              <a:rPr lang="en-IN" sz="2200" dirty="0"/>
              <a:t>Ensure up-to-date knowledge &amp; expertise in IND-AS &amp; Schedule III requirements</a:t>
            </a:r>
          </a:p>
          <a:p>
            <a:r>
              <a:rPr lang="en-IN" sz="2200" dirty="0"/>
              <a:t>Verify and certify only those KPIs for which they possess the requisite skills and expertise</a:t>
            </a:r>
          </a:p>
          <a:p>
            <a:r>
              <a:rPr lang="en-IN" sz="2200" dirty="0"/>
              <a:t>Do not certify KPIs based merely on management representation and for which appropriate evidence is not made available</a:t>
            </a:r>
          </a:p>
          <a:p>
            <a:r>
              <a:rPr lang="en-IN" sz="2200" dirty="0"/>
              <a:t>May rely on work done &amp; certifications provided by other CMAs / professionals/ experts in respect of subsidiaries / JVs and associate companies</a:t>
            </a:r>
          </a:p>
        </p:txBody>
      </p:sp>
      <p:sp>
        <p:nvSpPr>
          <p:cNvPr id="3" name="Title 2">
            <a:extLst>
              <a:ext uri="{FF2B5EF4-FFF2-40B4-BE49-F238E27FC236}">
                <a16:creationId xmlns:a16="http://schemas.microsoft.com/office/drawing/2014/main" id="{6DD18792-7F7B-EBE8-A910-CCC10AAE0A31}"/>
              </a:ext>
            </a:extLst>
          </p:cNvPr>
          <p:cNvSpPr>
            <a:spLocks noGrp="1"/>
          </p:cNvSpPr>
          <p:nvPr>
            <p:ph type="title"/>
          </p:nvPr>
        </p:nvSpPr>
        <p:spPr>
          <a:xfrm>
            <a:off x="457200" y="274638"/>
            <a:ext cx="8229600" cy="619124"/>
          </a:xfrm>
        </p:spPr>
        <p:txBody>
          <a:bodyPr>
            <a:normAutofit/>
          </a:bodyPr>
          <a:lstStyle/>
          <a:p>
            <a:r>
              <a:rPr lang="en-IN" sz="3200" dirty="0"/>
              <a:t>Role &amp; Responsibility of certifying CMA</a:t>
            </a:r>
          </a:p>
        </p:txBody>
      </p:sp>
      <p:sp>
        <p:nvSpPr>
          <p:cNvPr id="4" name="Date Placeholder 3">
            <a:extLst>
              <a:ext uri="{FF2B5EF4-FFF2-40B4-BE49-F238E27FC236}">
                <a16:creationId xmlns:a16="http://schemas.microsoft.com/office/drawing/2014/main" id="{74C36863-1BC5-28AD-07C2-8421EC8A874F}"/>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03BCAA0F-4D90-9487-C93D-56F9EE27EF37}"/>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631F3B47-271E-81CC-6798-C9AD6D4F1A20}"/>
              </a:ext>
            </a:extLst>
          </p:cNvPr>
          <p:cNvSpPr>
            <a:spLocks noGrp="1"/>
          </p:cNvSpPr>
          <p:nvPr>
            <p:ph type="sldNum" sz="quarter" idx="12"/>
          </p:nvPr>
        </p:nvSpPr>
        <p:spPr/>
        <p:txBody>
          <a:bodyPr/>
          <a:lstStyle/>
          <a:p>
            <a:pPr>
              <a:defRPr/>
            </a:pPr>
            <a:fld id="{F5233D27-2D9C-4DC3-9B79-1AFA1652B1A5}" type="slidenum">
              <a:rPr lang="en-US" altLang="en-US" smtClean="0"/>
              <a:pPr>
                <a:defRPr/>
              </a:pPr>
              <a:t>29</a:t>
            </a:fld>
            <a:endParaRPr lang="en-US" altLang="en-US"/>
          </a:p>
        </p:txBody>
      </p:sp>
    </p:spTree>
    <p:extLst>
      <p:ext uri="{BB962C8B-B14F-4D97-AF65-F5344CB8AC3E}">
        <p14:creationId xmlns:p14="http://schemas.microsoft.com/office/powerpoint/2010/main" val="571425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a:extLst>
              <a:ext uri="{FF2B5EF4-FFF2-40B4-BE49-F238E27FC236}">
                <a16:creationId xmlns:a16="http://schemas.microsoft.com/office/drawing/2014/main" id="{1243B84D-6A59-4A2C-8BAD-80C4624E571B}"/>
              </a:ext>
            </a:extLst>
          </p:cNvPr>
          <p:cNvGraphicFramePr>
            <a:graphicFrameLocks noGrp="1"/>
          </p:cNvGraphicFramePr>
          <p:nvPr>
            <p:ph idx="1"/>
            <p:extLst>
              <p:ext uri="{D42A27DB-BD31-4B8C-83A1-F6EECF244321}">
                <p14:modId xmlns:p14="http://schemas.microsoft.com/office/powerpoint/2010/main" val="3751220246"/>
              </p:ext>
            </p:extLst>
          </p:nvPr>
        </p:nvGraphicFramePr>
        <p:xfrm>
          <a:off x="647700" y="781617"/>
          <a:ext cx="7658100" cy="5086868"/>
        </p:xfrm>
        <a:graphic>
          <a:graphicData uri="http://schemas.openxmlformats.org/drawingml/2006/table">
            <a:tbl>
              <a:tblPr firstRow="1" bandRow="1">
                <a:tableStyleId>{5C22544A-7EE6-4342-B048-85BDC9FD1C3A}</a:tableStyleId>
              </a:tblPr>
              <a:tblGrid>
                <a:gridCol w="1485900">
                  <a:extLst>
                    <a:ext uri="{9D8B030D-6E8A-4147-A177-3AD203B41FA5}">
                      <a16:colId xmlns:a16="http://schemas.microsoft.com/office/drawing/2014/main" val="3350153068"/>
                    </a:ext>
                  </a:extLst>
                </a:gridCol>
                <a:gridCol w="4495800">
                  <a:extLst>
                    <a:ext uri="{9D8B030D-6E8A-4147-A177-3AD203B41FA5}">
                      <a16:colId xmlns:a16="http://schemas.microsoft.com/office/drawing/2014/main" val="1304034581"/>
                    </a:ext>
                  </a:extLst>
                </a:gridCol>
                <a:gridCol w="1676400">
                  <a:extLst>
                    <a:ext uri="{9D8B030D-6E8A-4147-A177-3AD203B41FA5}">
                      <a16:colId xmlns:a16="http://schemas.microsoft.com/office/drawing/2014/main" val="4215570260"/>
                    </a:ext>
                  </a:extLst>
                </a:gridCol>
              </a:tblGrid>
              <a:tr h="364114">
                <a:tc>
                  <a:txBody>
                    <a:bodyPr/>
                    <a:lstStyle/>
                    <a:p>
                      <a:r>
                        <a:rPr lang="en-IN" sz="1700" dirty="0"/>
                        <a:t>Chapter No.</a:t>
                      </a:r>
                    </a:p>
                  </a:txBody>
                  <a:tcPr/>
                </a:tc>
                <a:tc>
                  <a:txBody>
                    <a:bodyPr/>
                    <a:lstStyle/>
                    <a:p>
                      <a:r>
                        <a:rPr lang="en-IN" sz="1700" dirty="0"/>
                        <a:t>Subject</a:t>
                      </a:r>
                    </a:p>
                  </a:txBody>
                  <a:tcPr/>
                </a:tc>
                <a:tc>
                  <a:txBody>
                    <a:bodyPr/>
                    <a:lstStyle/>
                    <a:p>
                      <a:r>
                        <a:rPr lang="en-IN" sz="1700" dirty="0"/>
                        <a:t>Regulations</a:t>
                      </a:r>
                    </a:p>
                  </a:txBody>
                  <a:tcPr/>
                </a:tc>
                <a:extLst>
                  <a:ext uri="{0D108BD9-81ED-4DB2-BD59-A6C34878D82A}">
                    <a16:rowId xmlns:a16="http://schemas.microsoft.com/office/drawing/2014/main" val="2599318279"/>
                  </a:ext>
                </a:extLst>
              </a:tr>
              <a:tr h="269344">
                <a:tc>
                  <a:txBody>
                    <a:bodyPr/>
                    <a:lstStyle/>
                    <a:p>
                      <a:r>
                        <a:rPr lang="en-IN" sz="1600" dirty="0"/>
                        <a:t>Chapter I</a:t>
                      </a:r>
                    </a:p>
                  </a:txBody>
                  <a:tcPr/>
                </a:tc>
                <a:tc>
                  <a:txBody>
                    <a:bodyPr/>
                    <a:lstStyle/>
                    <a:p>
                      <a:r>
                        <a:rPr lang="en-IN" sz="1600" dirty="0"/>
                        <a:t>Preliminary – Applicability &amp; Definitions</a:t>
                      </a:r>
                    </a:p>
                  </a:txBody>
                  <a:tcPr/>
                </a:tc>
                <a:tc>
                  <a:txBody>
                    <a:bodyPr/>
                    <a:lstStyle/>
                    <a:p>
                      <a:r>
                        <a:rPr lang="en-IN" sz="1600" dirty="0"/>
                        <a:t>1 to 3</a:t>
                      </a:r>
                    </a:p>
                  </a:txBody>
                  <a:tcPr/>
                </a:tc>
                <a:extLst>
                  <a:ext uri="{0D108BD9-81ED-4DB2-BD59-A6C34878D82A}">
                    <a16:rowId xmlns:a16="http://schemas.microsoft.com/office/drawing/2014/main" val="1745004809"/>
                  </a:ext>
                </a:extLst>
              </a:tr>
              <a:tr h="269344">
                <a:tc>
                  <a:txBody>
                    <a:bodyPr/>
                    <a:lstStyle/>
                    <a:p>
                      <a:r>
                        <a:rPr lang="en-IN" sz="1600" dirty="0"/>
                        <a:t>Chapter II</a:t>
                      </a:r>
                    </a:p>
                  </a:txBody>
                  <a:tcPr/>
                </a:tc>
                <a:tc>
                  <a:txBody>
                    <a:bodyPr/>
                    <a:lstStyle/>
                    <a:p>
                      <a:r>
                        <a:rPr lang="en-IN" sz="1600" dirty="0"/>
                        <a:t>Initial Public Offer (IPO) on the Main Board</a:t>
                      </a:r>
                    </a:p>
                  </a:txBody>
                  <a:tcPr/>
                </a:tc>
                <a:tc>
                  <a:txBody>
                    <a:bodyPr/>
                    <a:lstStyle/>
                    <a:p>
                      <a:r>
                        <a:rPr lang="en-IN" sz="1600" dirty="0"/>
                        <a:t>4 to 59</a:t>
                      </a:r>
                    </a:p>
                  </a:txBody>
                  <a:tcPr/>
                </a:tc>
                <a:extLst>
                  <a:ext uri="{0D108BD9-81ED-4DB2-BD59-A6C34878D82A}">
                    <a16:rowId xmlns:a16="http://schemas.microsoft.com/office/drawing/2014/main" val="2063218143"/>
                  </a:ext>
                </a:extLst>
              </a:tr>
              <a:tr h="275023">
                <a:tc>
                  <a:txBody>
                    <a:bodyPr/>
                    <a:lstStyle/>
                    <a:p>
                      <a:r>
                        <a:rPr lang="en-IN" sz="1600" dirty="0"/>
                        <a:t>Chapter III</a:t>
                      </a:r>
                    </a:p>
                  </a:txBody>
                  <a:tcPr/>
                </a:tc>
                <a:tc>
                  <a:txBody>
                    <a:bodyPr/>
                    <a:lstStyle/>
                    <a:p>
                      <a:r>
                        <a:rPr lang="en-IN" sz="1600" dirty="0"/>
                        <a:t>Rights Issue</a:t>
                      </a:r>
                    </a:p>
                  </a:txBody>
                  <a:tcPr/>
                </a:tc>
                <a:tc>
                  <a:txBody>
                    <a:bodyPr/>
                    <a:lstStyle/>
                    <a:p>
                      <a:r>
                        <a:rPr lang="en-IN" sz="1600" dirty="0"/>
                        <a:t>60 to 100</a:t>
                      </a:r>
                    </a:p>
                  </a:txBody>
                  <a:tcPr/>
                </a:tc>
                <a:extLst>
                  <a:ext uri="{0D108BD9-81ED-4DB2-BD59-A6C34878D82A}">
                    <a16:rowId xmlns:a16="http://schemas.microsoft.com/office/drawing/2014/main" val="1735146159"/>
                  </a:ext>
                </a:extLst>
              </a:tr>
              <a:tr h="269344">
                <a:tc>
                  <a:txBody>
                    <a:bodyPr/>
                    <a:lstStyle/>
                    <a:p>
                      <a:r>
                        <a:rPr lang="en-IN" sz="1600" dirty="0"/>
                        <a:t>Chapter IV</a:t>
                      </a:r>
                    </a:p>
                  </a:txBody>
                  <a:tcPr/>
                </a:tc>
                <a:tc>
                  <a:txBody>
                    <a:bodyPr/>
                    <a:lstStyle/>
                    <a:p>
                      <a:r>
                        <a:rPr lang="en-IN" sz="1600" dirty="0"/>
                        <a:t>Further Public Offer (FPO)</a:t>
                      </a:r>
                    </a:p>
                  </a:txBody>
                  <a:tcPr/>
                </a:tc>
                <a:tc>
                  <a:txBody>
                    <a:bodyPr/>
                    <a:lstStyle/>
                    <a:p>
                      <a:r>
                        <a:rPr lang="en-IN" sz="1600" dirty="0"/>
                        <a:t>101 to 157</a:t>
                      </a:r>
                    </a:p>
                  </a:txBody>
                  <a:tcPr/>
                </a:tc>
                <a:extLst>
                  <a:ext uri="{0D108BD9-81ED-4DB2-BD59-A6C34878D82A}">
                    <a16:rowId xmlns:a16="http://schemas.microsoft.com/office/drawing/2014/main" val="1127914016"/>
                  </a:ext>
                </a:extLst>
              </a:tr>
              <a:tr h="269344">
                <a:tc>
                  <a:txBody>
                    <a:bodyPr/>
                    <a:lstStyle/>
                    <a:p>
                      <a:r>
                        <a:rPr lang="en-IN" sz="1600" dirty="0"/>
                        <a:t>Chapter V</a:t>
                      </a:r>
                    </a:p>
                  </a:txBody>
                  <a:tcPr/>
                </a:tc>
                <a:tc>
                  <a:txBody>
                    <a:bodyPr/>
                    <a:lstStyle/>
                    <a:p>
                      <a:r>
                        <a:rPr lang="en-IN" sz="1600" dirty="0"/>
                        <a:t>Preferential Issue</a:t>
                      </a:r>
                    </a:p>
                  </a:txBody>
                  <a:tcPr/>
                </a:tc>
                <a:tc>
                  <a:txBody>
                    <a:bodyPr/>
                    <a:lstStyle/>
                    <a:p>
                      <a:r>
                        <a:rPr lang="en-IN" sz="1600" dirty="0"/>
                        <a:t>158 to 170</a:t>
                      </a:r>
                    </a:p>
                  </a:txBody>
                  <a:tcPr/>
                </a:tc>
                <a:extLst>
                  <a:ext uri="{0D108BD9-81ED-4DB2-BD59-A6C34878D82A}">
                    <a16:rowId xmlns:a16="http://schemas.microsoft.com/office/drawing/2014/main" val="2306225199"/>
                  </a:ext>
                </a:extLst>
              </a:tr>
              <a:tr h="284308">
                <a:tc>
                  <a:txBody>
                    <a:bodyPr/>
                    <a:lstStyle/>
                    <a:p>
                      <a:r>
                        <a:rPr lang="en-IN" sz="1600" dirty="0"/>
                        <a:t>Chapter VI</a:t>
                      </a:r>
                    </a:p>
                  </a:txBody>
                  <a:tcPr/>
                </a:tc>
                <a:tc>
                  <a:txBody>
                    <a:bodyPr/>
                    <a:lstStyle/>
                    <a:p>
                      <a:r>
                        <a:rPr lang="en-IN" sz="1600" dirty="0"/>
                        <a:t>Qualified Institutions Placement (QIP)</a:t>
                      </a:r>
                    </a:p>
                  </a:txBody>
                  <a:tcPr/>
                </a:tc>
                <a:tc>
                  <a:txBody>
                    <a:bodyPr/>
                    <a:lstStyle/>
                    <a:p>
                      <a:r>
                        <a:rPr lang="en-IN" sz="1600" dirty="0"/>
                        <a:t>171 to 180</a:t>
                      </a:r>
                    </a:p>
                  </a:txBody>
                  <a:tcPr/>
                </a:tc>
                <a:extLst>
                  <a:ext uri="{0D108BD9-81ED-4DB2-BD59-A6C34878D82A}">
                    <a16:rowId xmlns:a16="http://schemas.microsoft.com/office/drawing/2014/main" val="455827542"/>
                  </a:ext>
                </a:extLst>
              </a:tr>
              <a:tr h="299272">
                <a:tc>
                  <a:txBody>
                    <a:bodyPr/>
                    <a:lstStyle/>
                    <a:p>
                      <a:r>
                        <a:rPr lang="en-IN" sz="1600" dirty="0"/>
                        <a:t>Chapter VII</a:t>
                      </a:r>
                    </a:p>
                  </a:txBody>
                  <a:tcPr/>
                </a:tc>
                <a:tc>
                  <a:txBody>
                    <a:bodyPr/>
                    <a:lstStyle/>
                    <a:p>
                      <a:r>
                        <a:rPr lang="en-IN" sz="1600" dirty="0"/>
                        <a:t>IPO of Indian Depository Receipts (IDR)</a:t>
                      </a:r>
                    </a:p>
                  </a:txBody>
                  <a:tcPr/>
                </a:tc>
                <a:tc>
                  <a:txBody>
                    <a:bodyPr/>
                    <a:lstStyle/>
                    <a:p>
                      <a:r>
                        <a:rPr lang="en-IN" sz="1600" dirty="0"/>
                        <a:t>181 to 211</a:t>
                      </a:r>
                    </a:p>
                  </a:txBody>
                  <a:tcPr/>
                </a:tc>
                <a:extLst>
                  <a:ext uri="{0D108BD9-81ED-4DB2-BD59-A6C34878D82A}">
                    <a16:rowId xmlns:a16="http://schemas.microsoft.com/office/drawing/2014/main" val="714572860"/>
                  </a:ext>
                </a:extLst>
              </a:tr>
              <a:tr h="299272">
                <a:tc>
                  <a:txBody>
                    <a:bodyPr/>
                    <a:lstStyle/>
                    <a:p>
                      <a:r>
                        <a:rPr lang="en-IN" sz="1600" dirty="0"/>
                        <a:t>Chapter VIII</a:t>
                      </a:r>
                    </a:p>
                  </a:txBody>
                  <a:tcPr/>
                </a:tc>
                <a:tc>
                  <a:txBody>
                    <a:bodyPr/>
                    <a:lstStyle/>
                    <a:p>
                      <a:r>
                        <a:rPr lang="en-IN" sz="1600" dirty="0"/>
                        <a:t>Rights Issue of IDR</a:t>
                      </a:r>
                    </a:p>
                  </a:txBody>
                  <a:tcPr/>
                </a:tc>
                <a:tc>
                  <a:txBody>
                    <a:bodyPr/>
                    <a:lstStyle/>
                    <a:p>
                      <a:r>
                        <a:rPr lang="en-IN" sz="1600" dirty="0"/>
                        <a:t>212 to 226</a:t>
                      </a:r>
                    </a:p>
                  </a:txBody>
                  <a:tcPr/>
                </a:tc>
                <a:extLst>
                  <a:ext uri="{0D108BD9-81ED-4DB2-BD59-A6C34878D82A}">
                    <a16:rowId xmlns:a16="http://schemas.microsoft.com/office/drawing/2014/main" val="3336501198"/>
                  </a:ext>
                </a:extLst>
              </a:tr>
              <a:tr h="299272">
                <a:tc>
                  <a:txBody>
                    <a:bodyPr/>
                    <a:lstStyle/>
                    <a:p>
                      <a:r>
                        <a:rPr lang="en-IN" sz="1600" dirty="0"/>
                        <a:t>Chapter IX</a:t>
                      </a:r>
                    </a:p>
                  </a:txBody>
                  <a:tcPr/>
                </a:tc>
                <a:tc>
                  <a:txBody>
                    <a:bodyPr/>
                    <a:lstStyle/>
                    <a:p>
                      <a:r>
                        <a:rPr lang="en-IN" sz="1600" dirty="0"/>
                        <a:t>IPO by Small and Medium Enterprise (SME)</a:t>
                      </a:r>
                    </a:p>
                  </a:txBody>
                  <a:tcPr/>
                </a:tc>
                <a:tc>
                  <a:txBody>
                    <a:bodyPr/>
                    <a:lstStyle/>
                    <a:p>
                      <a:r>
                        <a:rPr lang="en-IN" sz="1600" dirty="0"/>
                        <a:t>227 to 281</a:t>
                      </a:r>
                    </a:p>
                  </a:txBody>
                  <a:tcPr/>
                </a:tc>
                <a:extLst>
                  <a:ext uri="{0D108BD9-81ED-4DB2-BD59-A6C34878D82A}">
                    <a16:rowId xmlns:a16="http://schemas.microsoft.com/office/drawing/2014/main" val="2410700991"/>
                  </a:ext>
                </a:extLst>
              </a:tr>
              <a:tr h="299272">
                <a:tc>
                  <a:txBody>
                    <a:bodyPr/>
                    <a:lstStyle/>
                    <a:p>
                      <a:r>
                        <a:rPr lang="en-IN" sz="1600" dirty="0"/>
                        <a:t>Chapter X</a:t>
                      </a:r>
                    </a:p>
                  </a:txBody>
                  <a:tcPr/>
                </a:tc>
                <a:tc>
                  <a:txBody>
                    <a:bodyPr/>
                    <a:lstStyle/>
                    <a:p>
                      <a:r>
                        <a:rPr lang="en-IN" sz="1600" dirty="0"/>
                        <a:t>Innovators’ Growth Platform</a:t>
                      </a:r>
                    </a:p>
                  </a:txBody>
                  <a:tcPr/>
                </a:tc>
                <a:tc>
                  <a:txBody>
                    <a:bodyPr/>
                    <a:lstStyle/>
                    <a:p>
                      <a:r>
                        <a:rPr lang="en-IN" sz="1600" dirty="0"/>
                        <a:t>282 to 292</a:t>
                      </a:r>
                    </a:p>
                  </a:txBody>
                  <a:tcPr/>
                </a:tc>
                <a:extLst>
                  <a:ext uri="{0D108BD9-81ED-4DB2-BD59-A6C34878D82A}">
                    <a16:rowId xmlns:a16="http://schemas.microsoft.com/office/drawing/2014/main" val="2118674504"/>
                  </a:ext>
                </a:extLst>
              </a:tr>
              <a:tr h="299272">
                <a:tc>
                  <a:txBody>
                    <a:bodyPr/>
                    <a:lstStyle/>
                    <a:p>
                      <a:r>
                        <a:rPr lang="en-IN" sz="1600" dirty="0"/>
                        <a:t>Chapter X-A</a:t>
                      </a:r>
                    </a:p>
                  </a:txBody>
                  <a:tcPr/>
                </a:tc>
                <a:tc>
                  <a:txBody>
                    <a:bodyPr/>
                    <a:lstStyle/>
                    <a:p>
                      <a:r>
                        <a:rPr lang="en-IN" sz="1600" dirty="0"/>
                        <a:t>Social Stock Exchange</a:t>
                      </a:r>
                    </a:p>
                  </a:txBody>
                  <a:tcPr/>
                </a:tc>
                <a:tc>
                  <a:txBody>
                    <a:bodyPr/>
                    <a:lstStyle/>
                    <a:p>
                      <a:r>
                        <a:rPr lang="en-IN" sz="1600" dirty="0"/>
                        <a:t>292A to 292P</a:t>
                      </a:r>
                    </a:p>
                  </a:txBody>
                  <a:tcPr/>
                </a:tc>
                <a:extLst>
                  <a:ext uri="{0D108BD9-81ED-4DB2-BD59-A6C34878D82A}">
                    <a16:rowId xmlns:a16="http://schemas.microsoft.com/office/drawing/2014/main" val="4237932922"/>
                  </a:ext>
                </a:extLst>
              </a:tr>
              <a:tr h="269344">
                <a:tc>
                  <a:txBody>
                    <a:bodyPr/>
                    <a:lstStyle/>
                    <a:p>
                      <a:r>
                        <a:rPr lang="en-IN" sz="1600" dirty="0"/>
                        <a:t>Chapter XI</a:t>
                      </a:r>
                    </a:p>
                  </a:txBody>
                  <a:tcPr/>
                </a:tc>
                <a:tc>
                  <a:txBody>
                    <a:bodyPr/>
                    <a:lstStyle/>
                    <a:p>
                      <a:r>
                        <a:rPr lang="en-IN" sz="1600" dirty="0"/>
                        <a:t>Bonus Issue</a:t>
                      </a:r>
                    </a:p>
                  </a:txBody>
                  <a:tcPr/>
                </a:tc>
                <a:tc>
                  <a:txBody>
                    <a:bodyPr/>
                    <a:lstStyle/>
                    <a:p>
                      <a:r>
                        <a:rPr lang="en-IN" sz="1600" dirty="0"/>
                        <a:t>293 to 295</a:t>
                      </a:r>
                    </a:p>
                  </a:txBody>
                  <a:tcPr/>
                </a:tc>
                <a:extLst>
                  <a:ext uri="{0D108BD9-81ED-4DB2-BD59-A6C34878D82A}">
                    <a16:rowId xmlns:a16="http://schemas.microsoft.com/office/drawing/2014/main" val="2462846546"/>
                  </a:ext>
                </a:extLst>
              </a:tr>
              <a:tr h="269344">
                <a:tc>
                  <a:txBody>
                    <a:bodyPr/>
                    <a:lstStyle/>
                    <a:p>
                      <a:r>
                        <a:rPr lang="en-IN" sz="1600" dirty="0"/>
                        <a:t>Chapter XI-A</a:t>
                      </a:r>
                    </a:p>
                  </a:txBody>
                  <a:tcPr/>
                </a:tc>
                <a:tc>
                  <a:txBody>
                    <a:bodyPr/>
                    <a:lstStyle/>
                    <a:p>
                      <a:r>
                        <a:rPr lang="en-IN" sz="1600" dirty="0"/>
                        <a:t>Power to relax strict enforcement</a:t>
                      </a:r>
                    </a:p>
                  </a:txBody>
                  <a:tcPr/>
                </a:tc>
                <a:tc>
                  <a:txBody>
                    <a:bodyPr/>
                    <a:lstStyle/>
                    <a:p>
                      <a:r>
                        <a:rPr lang="en-IN" sz="1600" dirty="0"/>
                        <a:t>295A</a:t>
                      </a:r>
                    </a:p>
                  </a:txBody>
                  <a:tcPr/>
                </a:tc>
                <a:extLst>
                  <a:ext uri="{0D108BD9-81ED-4DB2-BD59-A6C34878D82A}">
                    <a16:rowId xmlns:a16="http://schemas.microsoft.com/office/drawing/2014/main" val="3645227810"/>
                  </a:ext>
                </a:extLst>
              </a:tr>
              <a:tr h="364114">
                <a:tc>
                  <a:txBody>
                    <a:bodyPr/>
                    <a:lstStyle/>
                    <a:p>
                      <a:r>
                        <a:rPr lang="en-IN" sz="1600" dirty="0"/>
                        <a:t>Chapter XII</a:t>
                      </a:r>
                    </a:p>
                  </a:txBody>
                  <a:tcPr/>
                </a:tc>
                <a:tc>
                  <a:txBody>
                    <a:bodyPr/>
                    <a:lstStyle/>
                    <a:p>
                      <a:r>
                        <a:rPr lang="en-IN" sz="1600" dirty="0"/>
                        <a:t>Miscellaneous</a:t>
                      </a:r>
                    </a:p>
                  </a:txBody>
                  <a:tcPr/>
                </a:tc>
                <a:tc>
                  <a:txBody>
                    <a:bodyPr/>
                    <a:lstStyle/>
                    <a:p>
                      <a:r>
                        <a:rPr lang="en-IN" sz="1600" dirty="0"/>
                        <a:t>296 to 301</a:t>
                      </a:r>
                    </a:p>
                  </a:txBody>
                  <a:tcPr/>
                </a:tc>
                <a:extLst>
                  <a:ext uri="{0D108BD9-81ED-4DB2-BD59-A6C34878D82A}">
                    <a16:rowId xmlns:a16="http://schemas.microsoft.com/office/drawing/2014/main" val="845591054"/>
                  </a:ext>
                </a:extLst>
              </a:tr>
            </a:tbl>
          </a:graphicData>
        </a:graphic>
      </p:graphicFrame>
      <p:sp>
        <p:nvSpPr>
          <p:cNvPr id="12291" name="Slide Number Placeholder 3">
            <a:extLst>
              <a:ext uri="{FF2B5EF4-FFF2-40B4-BE49-F238E27FC236}">
                <a16:creationId xmlns:a16="http://schemas.microsoft.com/office/drawing/2014/main" id="{9D8D0563-A4A5-4A8B-9DB0-A735359217B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spcBef>
                <a:spcPct val="0"/>
              </a:spcBef>
              <a:buClrTx/>
              <a:buSzTx/>
              <a:buFontTx/>
              <a:buNone/>
            </a:pPr>
            <a:fld id="{A7375ED5-9D26-4CE7-84A3-5B062AEA1413}" type="slidenum">
              <a:rPr lang="en-US" altLang="en-US" sz="1000" smtClean="0">
                <a:latin typeface="Arial" panose="020B0604020202020204" pitchFamily="34" charset="0"/>
              </a:rPr>
              <a:pPr>
                <a:spcBef>
                  <a:spcPct val="0"/>
                </a:spcBef>
                <a:buClrTx/>
                <a:buSzTx/>
                <a:buFontTx/>
                <a:buNone/>
              </a:pPr>
              <a:t>3</a:t>
            </a:fld>
            <a:endParaRPr lang="en-US" altLang="en-US" sz="1000">
              <a:latin typeface="Arial" panose="020B0604020202020204" pitchFamily="34" charset="0"/>
            </a:endParaRPr>
          </a:p>
        </p:txBody>
      </p:sp>
      <p:sp>
        <p:nvSpPr>
          <p:cNvPr id="2" name="Title 1">
            <a:extLst>
              <a:ext uri="{FF2B5EF4-FFF2-40B4-BE49-F238E27FC236}">
                <a16:creationId xmlns:a16="http://schemas.microsoft.com/office/drawing/2014/main" id="{0065051D-00AE-4E2E-B693-DE916BB25347}"/>
              </a:ext>
            </a:extLst>
          </p:cNvPr>
          <p:cNvSpPr>
            <a:spLocks noGrp="1"/>
          </p:cNvSpPr>
          <p:nvPr>
            <p:ph type="title"/>
          </p:nvPr>
        </p:nvSpPr>
        <p:spPr>
          <a:xfrm>
            <a:off x="533400" y="152400"/>
            <a:ext cx="8229600" cy="563562"/>
          </a:xfrm>
        </p:spPr>
        <p:txBody>
          <a:bodyPr>
            <a:normAutofit fontScale="90000"/>
          </a:bodyPr>
          <a:lstStyle/>
          <a:p>
            <a:pPr eaLnBrk="1" fontAlgn="auto" hangingPunct="1">
              <a:spcAft>
                <a:spcPts val="0"/>
              </a:spcAft>
              <a:defRPr/>
            </a:pPr>
            <a:r>
              <a:rPr lang="en-US" dirty="0"/>
              <a:t>STRUCTURE OF THE REGULATIONS</a:t>
            </a:r>
          </a:p>
        </p:txBody>
      </p:sp>
      <p:sp>
        <p:nvSpPr>
          <p:cNvPr id="4" name="Rectangle 3">
            <a:extLst>
              <a:ext uri="{FF2B5EF4-FFF2-40B4-BE49-F238E27FC236}">
                <a16:creationId xmlns:a16="http://schemas.microsoft.com/office/drawing/2014/main" id="{D4009B53-E579-4EFE-B37F-FC6B76D55805}"/>
              </a:ext>
            </a:extLst>
          </p:cNvPr>
          <p:cNvSpPr/>
          <p:nvPr/>
        </p:nvSpPr>
        <p:spPr>
          <a:xfrm>
            <a:off x="4267200" y="6058989"/>
            <a:ext cx="3962400" cy="3127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dirty="0"/>
              <a:t>Followed by 20 schedules</a:t>
            </a:r>
          </a:p>
        </p:txBody>
      </p:sp>
      <p:sp>
        <p:nvSpPr>
          <p:cNvPr id="5" name="Date Placeholder 4">
            <a:extLst>
              <a:ext uri="{FF2B5EF4-FFF2-40B4-BE49-F238E27FC236}">
                <a16:creationId xmlns:a16="http://schemas.microsoft.com/office/drawing/2014/main" id="{DE076589-51C8-4301-8C0F-2B5E530CD33F}"/>
              </a:ext>
            </a:extLst>
          </p:cNvPr>
          <p:cNvSpPr>
            <a:spLocks noGrp="1"/>
          </p:cNvSpPr>
          <p:nvPr>
            <p:ph type="dt" sz="half" idx="10"/>
          </p:nvPr>
        </p:nvSpPr>
        <p:spPr/>
        <p:txBody>
          <a:bodyPr/>
          <a:lstStyle/>
          <a:p>
            <a:pPr>
              <a:defRPr/>
            </a:pPr>
            <a:fld id="{3ED7FAAA-0AF7-474A-88E4-A8EE763B5330}" type="datetime1">
              <a:rPr lang="en-GB" smtClean="0"/>
              <a:t>13/02/2023</a:t>
            </a:fld>
            <a:endParaRPr lang="en-US"/>
          </a:p>
        </p:txBody>
      </p:sp>
      <p:sp>
        <p:nvSpPr>
          <p:cNvPr id="6" name="Footer Placeholder 5">
            <a:extLst>
              <a:ext uri="{FF2B5EF4-FFF2-40B4-BE49-F238E27FC236}">
                <a16:creationId xmlns:a16="http://schemas.microsoft.com/office/drawing/2014/main" id="{B7BE9062-4A51-48D2-9839-66442ABFD9D7}"/>
              </a:ext>
            </a:extLst>
          </p:cNvPr>
          <p:cNvSpPr>
            <a:spLocks noGrp="1"/>
          </p:cNvSpPr>
          <p:nvPr>
            <p:ph type="ftr" sz="quarter" idx="11"/>
          </p:nvPr>
        </p:nvSpPr>
        <p:spPr/>
        <p:txBody>
          <a:bodyPr/>
          <a:lstStyle/>
          <a:p>
            <a:pPr>
              <a:defRPr/>
            </a:pPr>
            <a:r>
              <a:rPr lang="en-US"/>
              <a:t>CS A Sekar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29871BD-24EE-3BC2-D64E-C2FA21EEDFCA}"/>
              </a:ext>
            </a:extLst>
          </p:cNvPr>
          <p:cNvSpPr>
            <a:spLocks noGrp="1"/>
          </p:cNvSpPr>
          <p:nvPr>
            <p:ph idx="1"/>
          </p:nvPr>
        </p:nvSpPr>
        <p:spPr>
          <a:xfrm>
            <a:off x="457200" y="1295400"/>
            <a:ext cx="8229600" cy="4495800"/>
          </a:xfrm>
        </p:spPr>
        <p:txBody>
          <a:bodyPr/>
          <a:lstStyle/>
          <a:p>
            <a:r>
              <a:rPr lang="en-IN" sz="2200" dirty="0"/>
              <a:t>Certify only such financial KPIs depicting GAAP &amp; non-GAAP financial measures that are based on audited financial statements</a:t>
            </a:r>
          </a:p>
          <a:p>
            <a:r>
              <a:rPr lang="en-IN" sz="2200" dirty="0"/>
              <a:t>Responsibility to verify and certify that all KPIs included in the offer document are mathematically accurate and for this purpose obtain appropriate evidence.</a:t>
            </a:r>
          </a:p>
          <a:p>
            <a:r>
              <a:rPr lang="en-IN" sz="2200" dirty="0"/>
              <a:t>Not to certify any such financial, non-financial or operational KPI that has already been certified by any other professional or expert engaged by the Issuer.</a:t>
            </a:r>
          </a:p>
          <a:p>
            <a:r>
              <a:rPr lang="en-IN" sz="2200" dirty="0"/>
              <a:t>Not to certify those KPIs that require such expert knowledge that is outside their domain or require help of an external expert / specialist.</a:t>
            </a:r>
          </a:p>
        </p:txBody>
      </p:sp>
      <p:sp>
        <p:nvSpPr>
          <p:cNvPr id="3" name="Title 2">
            <a:extLst>
              <a:ext uri="{FF2B5EF4-FFF2-40B4-BE49-F238E27FC236}">
                <a16:creationId xmlns:a16="http://schemas.microsoft.com/office/drawing/2014/main" id="{830E99A0-A794-5C8A-185C-EF3C83802700}"/>
              </a:ext>
            </a:extLst>
          </p:cNvPr>
          <p:cNvSpPr>
            <a:spLocks noGrp="1"/>
          </p:cNvSpPr>
          <p:nvPr>
            <p:ph type="title"/>
          </p:nvPr>
        </p:nvSpPr>
        <p:spPr>
          <a:xfrm>
            <a:off x="457200" y="274638"/>
            <a:ext cx="8229600" cy="804862"/>
          </a:xfrm>
        </p:spPr>
        <p:txBody>
          <a:bodyPr/>
          <a:lstStyle/>
          <a:p>
            <a:r>
              <a:rPr lang="en-IN" sz="4400" dirty="0"/>
              <a:t>Role &amp; Responsibility (</a:t>
            </a:r>
            <a:r>
              <a:rPr lang="en-IN" sz="4400" dirty="0" err="1"/>
              <a:t>contd</a:t>
            </a:r>
            <a:r>
              <a:rPr lang="en-IN" sz="4400" dirty="0"/>
              <a:t>)</a:t>
            </a:r>
            <a:endParaRPr lang="en-IN" dirty="0"/>
          </a:p>
        </p:txBody>
      </p:sp>
      <p:sp>
        <p:nvSpPr>
          <p:cNvPr id="4" name="Date Placeholder 3">
            <a:extLst>
              <a:ext uri="{FF2B5EF4-FFF2-40B4-BE49-F238E27FC236}">
                <a16:creationId xmlns:a16="http://schemas.microsoft.com/office/drawing/2014/main" id="{46439AEF-8BB2-41F1-E516-C92C34A678DE}"/>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C2753C98-0C49-E384-5A10-2A7376FE60E7}"/>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B270FB81-6701-C43B-682B-E69368AD122E}"/>
              </a:ext>
            </a:extLst>
          </p:cNvPr>
          <p:cNvSpPr>
            <a:spLocks noGrp="1"/>
          </p:cNvSpPr>
          <p:nvPr>
            <p:ph type="sldNum" sz="quarter" idx="12"/>
          </p:nvPr>
        </p:nvSpPr>
        <p:spPr/>
        <p:txBody>
          <a:bodyPr/>
          <a:lstStyle/>
          <a:p>
            <a:pPr>
              <a:defRPr/>
            </a:pPr>
            <a:fld id="{F5233D27-2D9C-4DC3-9B79-1AFA1652B1A5}" type="slidenum">
              <a:rPr lang="en-US" altLang="en-US" smtClean="0"/>
              <a:pPr>
                <a:defRPr/>
              </a:pPr>
              <a:t>30</a:t>
            </a:fld>
            <a:endParaRPr lang="en-US" altLang="en-US"/>
          </a:p>
        </p:txBody>
      </p:sp>
    </p:spTree>
    <p:extLst>
      <p:ext uri="{BB962C8B-B14F-4D97-AF65-F5344CB8AC3E}">
        <p14:creationId xmlns:p14="http://schemas.microsoft.com/office/powerpoint/2010/main" val="15017717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4093D1-E69D-AAB0-549F-AA26EE77A599}"/>
              </a:ext>
            </a:extLst>
          </p:cNvPr>
          <p:cNvSpPr>
            <a:spLocks noGrp="1"/>
          </p:cNvSpPr>
          <p:nvPr>
            <p:ph idx="1"/>
          </p:nvPr>
        </p:nvSpPr>
        <p:spPr>
          <a:xfrm>
            <a:off x="457200" y="2133600"/>
            <a:ext cx="8229600" cy="2819400"/>
          </a:xfrm>
        </p:spPr>
        <p:txBody>
          <a:bodyPr/>
          <a:lstStyle/>
          <a:p>
            <a:pPr algn="just"/>
            <a:r>
              <a:rPr lang="en-IN" dirty="0"/>
              <a:t>Securities and Exchange Board of India (Issue of Capital and Disclosure Requirements) Rules, 2018</a:t>
            </a:r>
          </a:p>
          <a:p>
            <a:pPr algn="just"/>
            <a:r>
              <a:rPr lang="en-IN" dirty="0"/>
              <a:t>Technical Guide on Disclosure of Key Performance Indicators (KPIs) in Offer Documents</a:t>
            </a:r>
          </a:p>
        </p:txBody>
      </p:sp>
      <p:sp>
        <p:nvSpPr>
          <p:cNvPr id="3" name="Title 2">
            <a:extLst>
              <a:ext uri="{FF2B5EF4-FFF2-40B4-BE49-F238E27FC236}">
                <a16:creationId xmlns:a16="http://schemas.microsoft.com/office/drawing/2014/main" id="{6825A15B-3D31-79B9-400F-973649D02B41}"/>
              </a:ext>
            </a:extLst>
          </p:cNvPr>
          <p:cNvSpPr>
            <a:spLocks noGrp="1"/>
          </p:cNvSpPr>
          <p:nvPr>
            <p:ph type="title"/>
          </p:nvPr>
        </p:nvSpPr>
        <p:spPr/>
        <p:txBody>
          <a:bodyPr/>
          <a:lstStyle/>
          <a:p>
            <a:pPr algn="ctr"/>
            <a:r>
              <a:rPr lang="en-IN" dirty="0"/>
              <a:t>ACKNOWLEDGEMENTS</a:t>
            </a:r>
          </a:p>
        </p:txBody>
      </p:sp>
      <p:sp>
        <p:nvSpPr>
          <p:cNvPr id="4" name="Date Placeholder 3">
            <a:extLst>
              <a:ext uri="{FF2B5EF4-FFF2-40B4-BE49-F238E27FC236}">
                <a16:creationId xmlns:a16="http://schemas.microsoft.com/office/drawing/2014/main" id="{2024B1BA-15B6-3AA1-4813-B56445620C44}"/>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90EBCC3E-5F73-20FC-2B1C-F8059CFB549A}"/>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CA4E04D5-6C57-9CDA-CCB5-731E90B1A749}"/>
              </a:ext>
            </a:extLst>
          </p:cNvPr>
          <p:cNvSpPr>
            <a:spLocks noGrp="1"/>
          </p:cNvSpPr>
          <p:nvPr>
            <p:ph type="sldNum" sz="quarter" idx="12"/>
          </p:nvPr>
        </p:nvSpPr>
        <p:spPr/>
        <p:txBody>
          <a:bodyPr/>
          <a:lstStyle/>
          <a:p>
            <a:pPr>
              <a:defRPr/>
            </a:pPr>
            <a:fld id="{F5233D27-2D9C-4DC3-9B79-1AFA1652B1A5}" type="slidenum">
              <a:rPr lang="en-US" altLang="en-US" smtClean="0"/>
              <a:pPr>
                <a:defRPr/>
              </a:pPr>
              <a:t>31</a:t>
            </a:fld>
            <a:endParaRPr lang="en-US" altLang="en-US"/>
          </a:p>
        </p:txBody>
      </p:sp>
    </p:spTree>
    <p:extLst>
      <p:ext uri="{BB962C8B-B14F-4D97-AF65-F5344CB8AC3E}">
        <p14:creationId xmlns:p14="http://schemas.microsoft.com/office/powerpoint/2010/main" val="292535637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Content Placeholder 2">
            <a:extLst>
              <a:ext uri="{FF2B5EF4-FFF2-40B4-BE49-F238E27FC236}">
                <a16:creationId xmlns:a16="http://schemas.microsoft.com/office/drawing/2014/main" id="{683CDF7A-3C05-43BE-8048-77AE05A31DA6}"/>
              </a:ext>
            </a:extLst>
          </p:cNvPr>
          <p:cNvSpPr>
            <a:spLocks noGrp="1"/>
          </p:cNvSpPr>
          <p:nvPr>
            <p:ph idx="1"/>
          </p:nvPr>
        </p:nvSpPr>
        <p:spPr/>
        <p:txBody>
          <a:bodyPr/>
          <a:lstStyle/>
          <a:p>
            <a:pPr algn="ctr" eaLnBrk="1" hangingPunct="1">
              <a:buFont typeface="Arial" panose="020B0604020202020204" pitchFamily="34" charset="0"/>
              <a:buNone/>
            </a:pPr>
            <a:endParaRPr lang="en-US" altLang="en-US" sz="5400"/>
          </a:p>
          <a:p>
            <a:pPr algn="ctr" eaLnBrk="1" hangingPunct="1">
              <a:buFont typeface="Arial" panose="020B0604020202020204" pitchFamily="34" charset="0"/>
              <a:buNone/>
            </a:pPr>
            <a:r>
              <a:rPr lang="en-US" altLang="en-US" sz="5400"/>
              <a:t>THANK  YOU</a:t>
            </a:r>
          </a:p>
        </p:txBody>
      </p:sp>
      <p:sp>
        <p:nvSpPr>
          <p:cNvPr id="103427" name="Slide Number Placeholder 3">
            <a:extLst>
              <a:ext uri="{FF2B5EF4-FFF2-40B4-BE49-F238E27FC236}">
                <a16:creationId xmlns:a16="http://schemas.microsoft.com/office/drawing/2014/main" id="{EB75690C-C6FC-4565-AEE7-A7348F622E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sz="2000">
                <a:solidFill>
                  <a:schemeClr val="tx1"/>
                </a:solidFill>
                <a:latin typeface="Lucida Sans Unicode" panose="020B0602030504020204" pitchFamily="34" charset="0"/>
              </a:defRPr>
            </a:lvl9pPr>
          </a:lstStyle>
          <a:p>
            <a:pPr>
              <a:spcBef>
                <a:spcPct val="0"/>
              </a:spcBef>
              <a:buClrTx/>
              <a:buSzTx/>
              <a:buFontTx/>
              <a:buNone/>
            </a:pPr>
            <a:fld id="{C7FD235A-D1EC-4195-AACE-FEAA20A3CF13}" type="slidenum">
              <a:rPr lang="en-US" altLang="en-US" sz="1000" smtClean="0">
                <a:latin typeface="Arial" panose="020B0604020202020204" pitchFamily="34" charset="0"/>
              </a:rPr>
              <a:pPr>
                <a:spcBef>
                  <a:spcPct val="0"/>
                </a:spcBef>
                <a:buClrTx/>
                <a:buSzTx/>
                <a:buFontTx/>
                <a:buNone/>
              </a:pPr>
              <a:t>32</a:t>
            </a:fld>
            <a:endParaRPr lang="en-US" altLang="en-US" sz="1000">
              <a:latin typeface="Arial" panose="020B0604020202020204" pitchFamily="34" charset="0"/>
            </a:endParaRPr>
          </a:p>
        </p:txBody>
      </p:sp>
      <p:sp>
        <p:nvSpPr>
          <p:cNvPr id="2" name="Date Placeholder 1">
            <a:extLst>
              <a:ext uri="{FF2B5EF4-FFF2-40B4-BE49-F238E27FC236}">
                <a16:creationId xmlns:a16="http://schemas.microsoft.com/office/drawing/2014/main" id="{7903D44A-C09E-42AC-AD2C-CA4F5A448AED}"/>
              </a:ext>
            </a:extLst>
          </p:cNvPr>
          <p:cNvSpPr>
            <a:spLocks noGrp="1"/>
          </p:cNvSpPr>
          <p:nvPr>
            <p:ph type="dt" sz="half" idx="10"/>
          </p:nvPr>
        </p:nvSpPr>
        <p:spPr/>
        <p:txBody>
          <a:bodyPr/>
          <a:lstStyle/>
          <a:p>
            <a:pPr>
              <a:defRPr/>
            </a:pPr>
            <a:fld id="{81A682E3-7587-4429-9EFA-29D88FEA7741}" type="datetime1">
              <a:rPr lang="en-GB" smtClean="0"/>
              <a:t>13/02/2023</a:t>
            </a:fld>
            <a:endParaRPr lang="en-US"/>
          </a:p>
        </p:txBody>
      </p:sp>
      <p:sp>
        <p:nvSpPr>
          <p:cNvPr id="3" name="Footer Placeholder 2">
            <a:extLst>
              <a:ext uri="{FF2B5EF4-FFF2-40B4-BE49-F238E27FC236}">
                <a16:creationId xmlns:a16="http://schemas.microsoft.com/office/drawing/2014/main" id="{48D0B7F0-9417-4EB2-92A2-64B21B97702B}"/>
              </a:ext>
            </a:extLst>
          </p:cNvPr>
          <p:cNvSpPr>
            <a:spLocks noGrp="1"/>
          </p:cNvSpPr>
          <p:nvPr>
            <p:ph type="ftr" sz="quarter" idx="11"/>
          </p:nvPr>
        </p:nvSpPr>
        <p:spPr/>
        <p:txBody>
          <a:bodyPr/>
          <a:lstStyle/>
          <a:p>
            <a:pPr>
              <a:defRPr/>
            </a:pPr>
            <a:r>
              <a:rPr lang="en-US"/>
              <a:t>CS A Sekar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4BEFB2-73EA-4D09-A6EA-C8F432E00DB2}"/>
              </a:ext>
            </a:extLst>
          </p:cNvPr>
          <p:cNvSpPr>
            <a:spLocks noGrp="1"/>
          </p:cNvSpPr>
          <p:nvPr>
            <p:ph type="ctrTitle"/>
          </p:nvPr>
        </p:nvSpPr>
        <p:spPr>
          <a:xfrm>
            <a:off x="685800" y="2057400"/>
            <a:ext cx="7772400" cy="1524000"/>
          </a:xfrm>
        </p:spPr>
        <p:txBody>
          <a:bodyPr>
            <a:noAutofit/>
          </a:bodyPr>
          <a:lstStyle/>
          <a:p>
            <a:pPr algn="ctr"/>
            <a:r>
              <a:rPr lang="en-IN" sz="3800" dirty="0"/>
              <a:t>THE 20 SCHEDULES </a:t>
            </a:r>
            <a:br>
              <a:rPr lang="en-IN" sz="3800" dirty="0"/>
            </a:br>
            <a:r>
              <a:rPr lang="en-IN" sz="3800" dirty="0"/>
              <a:t>TO SEBI ICDR 2018</a:t>
            </a:r>
          </a:p>
        </p:txBody>
      </p:sp>
      <p:sp>
        <p:nvSpPr>
          <p:cNvPr id="3" name="Subtitle 2">
            <a:extLst>
              <a:ext uri="{FF2B5EF4-FFF2-40B4-BE49-F238E27FC236}">
                <a16:creationId xmlns:a16="http://schemas.microsoft.com/office/drawing/2014/main" id="{493CFB47-B60A-4C62-8CB2-6C0CA9D946E0}"/>
              </a:ext>
            </a:extLst>
          </p:cNvPr>
          <p:cNvSpPr>
            <a:spLocks noGrp="1"/>
          </p:cNvSpPr>
          <p:nvPr>
            <p:ph type="subTitle" idx="1"/>
          </p:nvPr>
        </p:nvSpPr>
        <p:spPr>
          <a:xfrm>
            <a:off x="838200" y="4114800"/>
            <a:ext cx="7772400" cy="666304"/>
          </a:xfrm>
        </p:spPr>
        <p:txBody>
          <a:bodyPr/>
          <a:lstStyle/>
          <a:p>
            <a:endParaRPr lang="en-IN"/>
          </a:p>
        </p:txBody>
      </p:sp>
    </p:spTree>
    <p:extLst>
      <p:ext uri="{BB962C8B-B14F-4D97-AF65-F5344CB8AC3E}">
        <p14:creationId xmlns:p14="http://schemas.microsoft.com/office/powerpoint/2010/main" val="33448341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78C1042F-997F-4B69-875A-1635CB4FCD03}"/>
              </a:ext>
            </a:extLst>
          </p:cNvPr>
          <p:cNvGraphicFramePr>
            <a:graphicFrameLocks noGrp="1"/>
          </p:cNvGraphicFramePr>
          <p:nvPr>
            <p:ph idx="1"/>
            <p:extLst>
              <p:ext uri="{D42A27DB-BD31-4B8C-83A1-F6EECF244321}">
                <p14:modId xmlns:p14="http://schemas.microsoft.com/office/powerpoint/2010/main" val="3337959684"/>
              </p:ext>
            </p:extLst>
          </p:nvPr>
        </p:nvGraphicFramePr>
        <p:xfrm>
          <a:off x="457200" y="1046480"/>
          <a:ext cx="8229600" cy="476504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958536850"/>
                    </a:ext>
                  </a:extLst>
                </a:gridCol>
                <a:gridCol w="6858000">
                  <a:extLst>
                    <a:ext uri="{9D8B030D-6E8A-4147-A177-3AD203B41FA5}">
                      <a16:colId xmlns:a16="http://schemas.microsoft.com/office/drawing/2014/main" val="1994479636"/>
                    </a:ext>
                  </a:extLst>
                </a:gridCol>
              </a:tblGrid>
              <a:tr h="370840">
                <a:tc>
                  <a:txBody>
                    <a:bodyPr/>
                    <a:lstStyle/>
                    <a:p>
                      <a:r>
                        <a:rPr lang="en-IN" dirty="0"/>
                        <a:t>SCHEDULE NO.</a:t>
                      </a:r>
                    </a:p>
                  </a:txBody>
                  <a:tcPr/>
                </a:tc>
                <a:tc>
                  <a:txBody>
                    <a:bodyPr/>
                    <a:lstStyle/>
                    <a:p>
                      <a:pPr algn="ctr"/>
                      <a:r>
                        <a:rPr lang="en-IN" dirty="0"/>
                        <a:t>PARTICULARS</a:t>
                      </a:r>
                    </a:p>
                  </a:txBody>
                  <a:tcPr/>
                </a:tc>
                <a:extLst>
                  <a:ext uri="{0D108BD9-81ED-4DB2-BD59-A6C34878D82A}">
                    <a16:rowId xmlns:a16="http://schemas.microsoft.com/office/drawing/2014/main" val="1849059480"/>
                  </a:ext>
                </a:extLst>
              </a:tr>
              <a:tr h="370840">
                <a:tc>
                  <a:txBody>
                    <a:bodyPr/>
                    <a:lstStyle/>
                    <a:p>
                      <a:r>
                        <a:rPr lang="en-IN" dirty="0"/>
                        <a:t>I</a:t>
                      </a:r>
                    </a:p>
                  </a:txBody>
                  <a:tcPr/>
                </a:tc>
                <a:tc>
                  <a:txBody>
                    <a:bodyPr/>
                    <a:lstStyle/>
                    <a:p>
                      <a:r>
                        <a:rPr kumimoji="0" lang="en-IN" sz="1600" kern="1200" dirty="0">
                          <a:solidFill>
                            <a:schemeClr val="dk1"/>
                          </a:solidFill>
                          <a:effectLst/>
                          <a:latin typeface="+mn-lt"/>
                          <a:ea typeface="+mn-ea"/>
                          <a:cs typeface="+mn-cs"/>
                        </a:rPr>
                        <a:t>MERCHANT BANKERS’ INTER SE ALLOCATION OF RESPONSIBILITIES</a:t>
                      </a:r>
                      <a:endParaRPr lang="en-IN" sz="1600" dirty="0"/>
                    </a:p>
                  </a:txBody>
                  <a:tcPr/>
                </a:tc>
                <a:extLst>
                  <a:ext uri="{0D108BD9-81ED-4DB2-BD59-A6C34878D82A}">
                    <a16:rowId xmlns:a16="http://schemas.microsoft.com/office/drawing/2014/main" val="2405175022"/>
                  </a:ext>
                </a:extLst>
              </a:tr>
              <a:tr h="370840">
                <a:tc>
                  <a:txBody>
                    <a:bodyPr/>
                    <a:lstStyle/>
                    <a:p>
                      <a:r>
                        <a:rPr lang="en-IN" dirty="0"/>
                        <a:t>II</a:t>
                      </a:r>
                    </a:p>
                  </a:txBody>
                  <a:tcPr/>
                </a:tc>
                <a:tc>
                  <a:txBody>
                    <a:bodyPr/>
                    <a:lstStyle/>
                    <a:p>
                      <a:r>
                        <a:rPr kumimoji="0" lang="en-IN" sz="1600" kern="1200" dirty="0">
                          <a:solidFill>
                            <a:schemeClr val="dk1"/>
                          </a:solidFill>
                          <a:effectLst/>
                          <a:latin typeface="+mn-lt"/>
                          <a:ea typeface="+mn-ea"/>
                          <a:cs typeface="+mn-cs"/>
                        </a:rPr>
                        <a:t>CONTENTS OF  AGREEMENT BETWEEN LEAD MANAGER AND ISSUER</a:t>
                      </a:r>
                      <a:endParaRPr lang="en-IN" sz="1600" dirty="0"/>
                    </a:p>
                  </a:txBody>
                  <a:tcPr/>
                </a:tc>
                <a:extLst>
                  <a:ext uri="{0D108BD9-81ED-4DB2-BD59-A6C34878D82A}">
                    <a16:rowId xmlns:a16="http://schemas.microsoft.com/office/drawing/2014/main" val="1176730701"/>
                  </a:ext>
                </a:extLst>
              </a:tr>
              <a:tr h="370840">
                <a:tc>
                  <a:txBody>
                    <a:bodyPr/>
                    <a:lstStyle/>
                    <a:p>
                      <a:r>
                        <a:rPr lang="en-IN" dirty="0"/>
                        <a:t>III</a:t>
                      </a:r>
                    </a:p>
                  </a:txBody>
                  <a:tcPr/>
                </a:tc>
                <a:tc>
                  <a:txBody>
                    <a:bodyPr/>
                    <a:lstStyle/>
                    <a:p>
                      <a:r>
                        <a:rPr lang="en-IN" sz="1600" dirty="0"/>
                        <a:t>FEES TO BE PAID</a:t>
                      </a:r>
                    </a:p>
                  </a:txBody>
                  <a:tcPr/>
                </a:tc>
                <a:extLst>
                  <a:ext uri="{0D108BD9-81ED-4DB2-BD59-A6C34878D82A}">
                    <a16:rowId xmlns:a16="http://schemas.microsoft.com/office/drawing/2014/main" val="2294192686"/>
                  </a:ext>
                </a:extLst>
              </a:tr>
              <a:tr h="370840">
                <a:tc>
                  <a:txBody>
                    <a:bodyPr/>
                    <a:lstStyle/>
                    <a:p>
                      <a:r>
                        <a:rPr lang="en-IN" dirty="0"/>
                        <a:t>IV</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a:solidFill>
                            <a:schemeClr val="dk1"/>
                          </a:solidFill>
                          <a:effectLst/>
                          <a:latin typeface="+mn-lt"/>
                          <a:ea typeface="+mn-ea"/>
                          <a:cs typeface="+mn-cs"/>
                        </a:rPr>
                        <a:t>FILING OF OFFER DOCUMENTS WITH THE BOARD</a:t>
                      </a:r>
                      <a:endParaRPr lang="en-IN" sz="1600" dirty="0"/>
                    </a:p>
                  </a:txBody>
                  <a:tcPr/>
                </a:tc>
                <a:extLst>
                  <a:ext uri="{0D108BD9-81ED-4DB2-BD59-A6C34878D82A}">
                    <a16:rowId xmlns:a16="http://schemas.microsoft.com/office/drawing/2014/main" val="2538395513"/>
                  </a:ext>
                </a:extLst>
              </a:tr>
              <a:tr h="370840">
                <a:tc>
                  <a:txBody>
                    <a:bodyPr/>
                    <a:lstStyle/>
                    <a:p>
                      <a:r>
                        <a:rPr lang="en-IN" dirty="0"/>
                        <a:t>V</a:t>
                      </a:r>
                    </a:p>
                  </a:txBody>
                  <a:tcPr/>
                </a:tc>
                <a:tc>
                  <a:txBody>
                    <a:bodyPr/>
                    <a:lstStyle/>
                    <a:p>
                      <a:r>
                        <a:rPr kumimoji="0" lang="en-IN" sz="1600" kern="1200" dirty="0">
                          <a:solidFill>
                            <a:schemeClr val="dk1"/>
                          </a:solidFill>
                          <a:effectLst/>
                          <a:latin typeface="+mn-lt"/>
                          <a:ea typeface="+mn-ea"/>
                          <a:cs typeface="+mn-cs"/>
                        </a:rPr>
                        <a:t>FORMATS OF  DUE DILIGENCE CERTIFICATES</a:t>
                      </a:r>
                      <a:endParaRPr lang="en-IN" sz="1600" dirty="0"/>
                    </a:p>
                  </a:txBody>
                  <a:tcPr/>
                </a:tc>
                <a:extLst>
                  <a:ext uri="{0D108BD9-81ED-4DB2-BD59-A6C34878D82A}">
                    <a16:rowId xmlns:a16="http://schemas.microsoft.com/office/drawing/2014/main" val="4009444499"/>
                  </a:ext>
                </a:extLst>
              </a:tr>
              <a:tr h="370840">
                <a:tc>
                  <a:txBody>
                    <a:bodyPr/>
                    <a:lstStyle/>
                    <a:p>
                      <a:r>
                        <a:rPr lang="en-IN" b="1" dirty="0">
                          <a:solidFill>
                            <a:srgbClr val="002060"/>
                          </a:solidFill>
                        </a:rPr>
                        <a:t>VI</a:t>
                      </a:r>
                    </a:p>
                  </a:txBody>
                  <a:tcPr/>
                </a:tc>
                <a:tc>
                  <a:txBody>
                    <a:bodyPr/>
                    <a:lstStyle/>
                    <a:p>
                      <a:r>
                        <a:rPr kumimoji="0" lang="en-IN" sz="1600" b="1" kern="1200" dirty="0">
                          <a:solidFill>
                            <a:srgbClr val="002060"/>
                          </a:solidFill>
                          <a:effectLst/>
                          <a:latin typeface="+mn-lt"/>
                          <a:ea typeface="+mn-ea"/>
                          <a:cs typeface="+mn-cs"/>
                        </a:rPr>
                        <a:t>DISCLOSURES IN THE OFFER DOCUMENTS, ABRIDGED PROSPECTUS AND ABRIDGED LETTER OF  OFFER</a:t>
                      </a:r>
                      <a:endParaRPr lang="en-IN" sz="1600" b="1" dirty="0">
                        <a:solidFill>
                          <a:srgbClr val="002060"/>
                        </a:solidFill>
                      </a:endParaRPr>
                    </a:p>
                  </a:txBody>
                  <a:tcPr/>
                </a:tc>
                <a:extLst>
                  <a:ext uri="{0D108BD9-81ED-4DB2-BD59-A6C34878D82A}">
                    <a16:rowId xmlns:a16="http://schemas.microsoft.com/office/drawing/2014/main" val="3490446373"/>
                  </a:ext>
                </a:extLst>
              </a:tr>
              <a:tr h="370840">
                <a:tc>
                  <a:txBody>
                    <a:bodyPr/>
                    <a:lstStyle/>
                    <a:p>
                      <a:r>
                        <a:rPr lang="en-IN" dirty="0"/>
                        <a:t>VII</a:t>
                      </a:r>
                    </a:p>
                  </a:txBody>
                  <a:tcPr/>
                </a:tc>
                <a:tc>
                  <a:txBody>
                    <a:bodyPr/>
                    <a:lstStyle/>
                    <a:p>
                      <a:r>
                        <a:rPr kumimoji="0" lang="en-IN" sz="1600" kern="1200" dirty="0">
                          <a:solidFill>
                            <a:schemeClr val="dk1"/>
                          </a:solidFill>
                          <a:effectLst/>
                          <a:latin typeface="+mn-lt"/>
                          <a:ea typeface="+mn-ea"/>
                          <a:cs typeface="+mn-cs"/>
                        </a:rPr>
                        <a:t>DISCLOSURES IN THE PLACEMENT DOCUMENT</a:t>
                      </a:r>
                      <a:endParaRPr lang="en-IN" sz="1600" dirty="0"/>
                    </a:p>
                  </a:txBody>
                  <a:tcPr/>
                </a:tc>
                <a:extLst>
                  <a:ext uri="{0D108BD9-81ED-4DB2-BD59-A6C34878D82A}">
                    <a16:rowId xmlns:a16="http://schemas.microsoft.com/office/drawing/2014/main" val="2242381117"/>
                  </a:ext>
                </a:extLst>
              </a:tr>
              <a:tr h="370840">
                <a:tc>
                  <a:txBody>
                    <a:bodyPr/>
                    <a:lstStyle/>
                    <a:p>
                      <a:r>
                        <a:rPr lang="en-IN" dirty="0"/>
                        <a:t>VIII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a:solidFill>
                            <a:schemeClr val="dk1"/>
                          </a:solidFill>
                          <a:effectLst/>
                          <a:latin typeface="+mn-lt"/>
                          <a:ea typeface="+mn-ea"/>
                          <a:cs typeface="+mn-cs"/>
                        </a:rPr>
                        <a:t>DISCLOSURES  IN OFFER DOCUMENT, ABRIDGED PROSPECTUS AND  LETTER OF OFFER IN CASE OF ISSUE OF IDR</a:t>
                      </a:r>
                      <a:endParaRPr lang="en-IN" sz="1600" dirty="0"/>
                    </a:p>
                  </a:txBody>
                  <a:tcPr/>
                </a:tc>
                <a:extLst>
                  <a:ext uri="{0D108BD9-81ED-4DB2-BD59-A6C34878D82A}">
                    <a16:rowId xmlns:a16="http://schemas.microsoft.com/office/drawing/2014/main" val="4052389733"/>
                  </a:ext>
                </a:extLst>
              </a:tr>
              <a:tr h="370840">
                <a:tc>
                  <a:txBody>
                    <a:bodyPr/>
                    <a:lstStyle/>
                    <a:p>
                      <a:r>
                        <a:rPr lang="en-IN" dirty="0"/>
                        <a:t>IX</a:t>
                      </a:r>
                    </a:p>
                  </a:txBody>
                  <a:tcPr/>
                </a:tc>
                <a:tc>
                  <a:txBody>
                    <a:bodyPr/>
                    <a:lstStyle/>
                    <a:p>
                      <a:r>
                        <a:rPr kumimoji="0" lang="en-IN" sz="1600" kern="1200" dirty="0">
                          <a:solidFill>
                            <a:schemeClr val="dk1"/>
                          </a:solidFill>
                          <a:effectLst/>
                          <a:latin typeface="+mn-lt"/>
                          <a:ea typeface="+mn-ea"/>
                          <a:cs typeface="+mn-cs"/>
                        </a:rPr>
                        <a:t>PUBLIC COMMUNICATION AND PUBLICITY MATERIALS</a:t>
                      </a:r>
                      <a:endParaRPr lang="en-IN" sz="1600" dirty="0"/>
                    </a:p>
                  </a:txBody>
                  <a:tcPr/>
                </a:tc>
                <a:extLst>
                  <a:ext uri="{0D108BD9-81ED-4DB2-BD59-A6C34878D82A}">
                    <a16:rowId xmlns:a16="http://schemas.microsoft.com/office/drawing/2014/main" val="2599151719"/>
                  </a:ext>
                </a:extLst>
              </a:tr>
              <a:tr h="370840">
                <a:tc>
                  <a:txBody>
                    <a:bodyPr/>
                    <a:lstStyle/>
                    <a:p>
                      <a:r>
                        <a:rPr lang="en-IN" dirty="0"/>
                        <a:t>X</a:t>
                      </a:r>
                    </a:p>
                  </a:txBody>
                  <a:tcPr/>
                </a:tc>
                <a:tc>
                  <a:txBody>
                    <a:bodyPr/>
                    <a:lstStyle/>
                    <a:p>
                      <a:r>
                        <a:rPr kumimoji="0" lang="en-IN" sz="1600" kern="1200" dirty="0">
                          <a:solidFill>
                            <a:schemeClr val="dk1"/>
                          </a:solidFill>
                          <a:effectLst/>
                          <a:latin typeface="+mn-lt"/>
                          <a:ea typeface="+mn-ea"/>
                          <a:cs typeface="+mn-cs"/>
                        </a:rPr>
                        <a:t>FORMATS OF ADVERTISEMENTS FOR A PUBLIC ISSUE</a:t>
                      </a:r>
                      <a:endParaRPr lang="en-IN" sz="1600" dirty="0"/>
                    </a:p>
                  </a:txBody>
                  <a:tcPr/>
                </a:tc>
                <a:extLst>
                  <a:ext uri="{0D108BD9-81ED-4DB2-BD59-A6C34878D82A}">
                    <a16:rowId xmlns:a16="http://schemas.microsoft.com/office/drawing/2014/main" val="4005437106"/>
                  </a:ext>
                </a:extLst>
              </a:tr>
            </a:tbl>
          </a:graphicData>
        </a:graphic>
      </p:graphicFrame>
      <p:sp>
        <p:nvSpPr>
          <p:cNvPr id="3" name="Title 2">
            <a:extLst>
              <a:ext uri="{FF2B5EF4-FFF2-40B4-BE49-F238E27FC236}">
                <a16:creationId xmlns:a16="http://schemas.microsoft.com/office/drawing/2014/main" id="{028A6AC6-99CE-4A89-ABDB-A2CD8EEDDE74}"/>
              </a:ext>
            </a:extLst>
          </p:cNvPr>
          <p:cNvSpPr>
            <a:spLocks noGrp="1"/>
          </p:cNvSpPr>
          <p:nvPr>
            <p:ph type="title"/>
          </p:nvPr>
        </p:nvSpPr>
        <p:spPr>
          <a:xfrm>
            <a:off x="457200" y="100648"/>
            <a:ext cx="8229600" cy="639762"/>
          </a:xfrm>
        </p:spPr>
        <p:txBody>
          <a:bodyPr>
            <a:normAutofit/>
          </a:bodyPr>
          <a:lstStyle/>
          <a:p>
            <a:r>
              <a:rPr lang="en-IN" sz="3200" dirty="0"/>
              <a:t>THE 20 SCHEDULES TO ICDR – I TO X</a:t>
            </a:r>
          </a:p>
        </p:txBody>
      </p:sp>
      <p:sp>
        <p:nvSpPr>
          <p:cNvPr id="4" name="Date Placeholder 3">
            <a:extLst>
              <a:ext uri="{FF2B5EF4-FFF2-40B4-BE49-F238E27FC236}">
                <a16:creationId xmlns:a16="http://schemas.microsoft.com/office/drawing/2014/main" id="{882F55FA-16B6-4D1C-A049-FCFC121FD004}"/>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AFD98238-138F-4ED0-8F97-56452848F1DC}"/>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716CDF74-64CD-42B9-B299-4101F99FE677}"/>
              </a:ext>
            </a:extLst>
          </p:cNvPr>
          <p:cNvSpPr>
            <a:spLocks noGrp="1"/>
          </p:cNvSpPr>
          <p:nvPr>
            <p:ph type="sldNum" sz="quarter" idx="12"/>
          </p:nvPr>
        </p:nvSpPr>
        <p:spPr/>
        <p:txBody>
          <a:bodyPr/>
          <a:lstStyle/>
          <a:p>
            <a:pPr>
              <a:defRPr/>
            </a:pPr>
            <a:fld id="{F5233D27-2D9C-4DC3-9B79-1AFA1652B1A5}" type="slidenum">
              <a:rPr lang="en-US" altLang="en-US" smtClean="0"/>
              <a:pPr>
                <a:defRPr/>
              </a:pPr>
              <a:t>5</a:t>
            </a:fld>
            <a:endParaRPr lang="en-US" altLang="en-US"/>
          </a:p>
        </p:txBody>
      </p:sp>
    </p:spTree>
    <p:extLst>
      <p:ext uri="{BB962C8B-B14F-4D97-AF65-F5344CB8AC3E}">
        <p14:creationId xmlns:p14="http://schemas.microsoft.com/office/powerpoint/2010/main" val="3990492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78C1042F-997F-4B69-875A-1635CB4FCD03}"/>
              </a:ext>
            </a:extLst>
          </p:cNvPr>
          <p:cNvGraphicFramePr>
            <a:graphicFrameLocks noGrp="1"/>
          </p:cNvGraphicFramePr>
          <p:nvPr>
            <p:ph idx="1"/>
            <p:extLst>
              <p:ext uri="{D42A27DB-BD31-4B8C-83A1-F6EECF244321}">
                <p14:modId xmlns:p14="http://schemas.microsoft.com/office/powerpoint/2010/main" val="2018127896"/>
              </p:ext>
            </p:extLst>
          </p:nvPr>
        </p:nvGraphicFramePr>
        <p:xfrm>
          <a:off x="457200" y="1046480"/>
          <a:ext cx="8229600" cy="476504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958536850"/>
                    </a:ext>
                  </a:extLst>
                </a:gridCol>
                <a:gridCol w="6858000">
                  <a:extLst>
                    <a:ext uri="{9D8B030D-6E8A-4147-A177-3AD203B41FA5}">
                      <a16:colId xmlns:a16="http://schemas.microsoft.com/office/drawing/2014/main" val="1994479636"/>
                    </a:ext>
                  </a:extLst>
                </a:gridCol>
              </a:tblGrid>
              <a:tr h="370840">
                <a:tc>
                  <a:txBody>
                    <a:bodyPr/>
                    <a:lstStyle/>
                    <a:p>
                      <a:r>
                        <a:rPr lang="en-IN" dirty="0"/>
                        <a:t>SCHEDULE NO.</a:t>
                      </a:r>
                    </a:p>
                  </a:txBody>
                  <a:tcPr/>
                </a:tc>
                <a:tc>
                  <a:txBody>
                    <a:bodyPr/>
                    <a:lstStyle/>
                    <a:p>
                      <a:pPr algn="ctr"/>
                      <a:r>
                        <a:rPr lang="en-IN"/>
                        <a:t>PARTICULARS</a:t>
                      </a:r>
                      <a:endParaRPr lang="en-IN" dirty="0"/>
                    </a:p>
                  </a:txBody>
                  <a:tcPr/>
                </a:tc>
                <a:extLst>
                  <a:ext uri="{0D108BD9-81ED-4DB2-BD59-A6C34878D82A}">
                    <a16:rowId xmlns:a16="http://schemas.microsoft.com/office/drawing/2014/main" val="1849059480"/>
                  </a:ext>
                </a:extLst>
              </a:tr>
              <a:tr h="370840">
                <a:tc>
                  <a:txBody>
                    <a:bodyPr/>
                    <a:lstStyle/>
                    <a:p>
                      <a:r>
                        <a:rPr lang="en-IN" dirty="0"/>
                        <a:t>XI</a:t>
                      </a:r>
                    </a:p>
                  </a:txBody>
                  <a:tcPr/>
                </a:tc>
                <a:tc>
                  <a:txBody>
                    <a:bodyPr/>
                    <a:lstStyle/>
                    <a:p>
                      <a:r>
                        <a:rPr kumimoji="0" lang="en-IN" sz="1550" kern="1200" dirty="0">
                          <a:solidFill>
                            <a:schemeClr val="dk1"/>
                          </a:solidFill>
                          <a:effectLst/>
                          <a:latin typeface="+mn-lt"/>
                          <a:ea typeface="+mn-ea"/>
                          <a:cs typeface="+mn-cs"/>
                        </a:rPr>
                        <a:t>FORMAT OF  REPORTS TO  BE SUBMITTED BY  A MONITORING AGENCY</a:t>
                      </a:r>
                    </a:p>
                  </a:txBody>
                  <a:tcPr/>
                </a:tc>
                <a:extLst>
                  <a:ext uri="{0D108BD9-81ED-4DB2-BD59-A6C34878D82A}">
                    <a16:rowId xmlns:a16="http://schemas.microsoft.com/office/drawing/2014/main" val="2405175022"/>
                  </a:ext>
                </a:extLst>
              </a:tr>
              <a:tr h="370840">
                <a:tc>
                  <a:txBody>
                    <a:bodyPr/>
                    <a:lstStyle/>
                    <a:p>
                      <a:r>
                        <a:rPr lang="en-IN" dirty="0"/>
                        <a:t>XII</a:t>
                      </a:r>
                    </a:p>
                  </a:txBody>
                  <a:tcPr/>
                </a:tc>
                <a:tc>
                  <a:txBody>
                    <a:bodyPr/>
                    <a:lstStyle/>
                    <a:p>
                      <a:r>
                        <a:rPr kumimoji="0" lang="en-IN" sz="1600" kern="1200" dirty="0">
                          <a:solidFill>
                            <a:schemeClr val="dk1"/>
                          </a:solidFill>
                          <a:effectLst/>
                          <a:latin typeface="+mn-lt"/>
                          <a:ea typeface="+mn-ea"/>
                          <a:cs typeface="+mn-cs"/>
                        </a:rPr>
                        <a:t>MANDATORY COLLECTION CENTRES</a:t>
                      </a:r>
                      <a:endParaRPr lang="en-IN" sz="1600" dirty="0"/>
                    </a:p>
                  </a:txBody>
                  <a:tcPr/>
                </a:tc>
                <a:extLst>
                  <a:ext uri="{0D108BD9-81ED-4DB2-BD59-A6C34878D82A}">
                    <a16:rowId xmlns:a16="http://schemas.microsoft.com/office/drawing/2014/main" val="1176730701"/>
                  </a:ext>
                </a:extLst>
              </a:tr>
              <a:tr h="370840">
                <a:tc>
                  <a:txBody>
                    <a:bodyPr/>
                    <a:lstStyle/>
                    <a:p>
                      <a:r>
                        <a:rPr lang="en-IN" dirty="0"/>
                        <a:t>XIII</a:t>
                      </a:r>
                    </a:p>
                  </a:txBody>
                  <a:tcPr/>
                </a:tc>
                <a:tc>
                  <a:txBody>
                    <a:bodyPr/>
                    <a:lstStyle/>
                    <a:p>
                      <a:r>
                        <a:rPr lang="en-IN" sz="1600" dirty="0"/>
                        <a:t>BOOK BUILDING PROCESS</a:t>
                      </a:r>
                    </a:p>
                  </a:txBody>
                  <a:tcPr/>
                </a:tc>
                <a:extLst>
                  <a:ext uri="{0D108BD9-81ED-4DB2-BD59-A6C34878D82A}">
                    <a16:rowId xmlns:a16="http://schemas.microsoft.com/office/drawing/2014/main" val="2294192686"/>
                  </a:ext>
                </a:extLst>
              </a:tr>
              <a:tr h="370840">
                <a:tc>
                  <a:txBody>
                    <a:bodyPr/>
                    <a:lstStyle/>
                    <a:p>
                      <a:r>
                        <a:rPr lang="en-IN" dirty="0"/>
                        <a:t>XIV</a:t>
                      </a:r>
                    </a:p>
                  </a:txBody>
                  <a:tcPr/>
                </a:tc>
                <a:tc>
                  <a:txBody>
                    <a:bodyPr/>
                    <a:lstStyle/>
                    <a:p>
                      <a:r>
                        <a:rPr kumimoji="0" lang="en-IN" sz="1600" kern="1200" dirty="0">
                          <a:solidFill>
                            <a:schemeClr val="dk1"/>
                          </a:solidFill>
                          <a:effectLst/>
                          <a:latin typeface="+mn-lt"/>
                          <a:ea typeface="+mn-ea"/>
                          <a:cs typeface="+mn-cs"/>
                        </a:rPr>
                        <a:t>ILLUSTRATION EXPLAINING PROCEDURE OF  ALLOTMENT</a:t>
                      </a:r>
                    </a:p>
                  </a:txBody>
                  <a:tcPr/>
                </a:tc>
                <a:extLst>
                  <a:ext uri="{0D108BD9-81ED-4DB2-BD59-A6C34878D82A}">
                    <a16:rowId xmlns:a16="http://schemas.microsoft.com/office/drawing/2014/main" val="2538395513"/>
                  </a:ext>
                </a:extLst>
              </a:tr>
              <a:tr h="370840">
                <a:tc>
                  <a:txBody>
                    <a:bodyPr/>
                    <a:lstStyle/>
                    <a:p>
                      <a:r>
                        <a:rPr lang="en-IN" dirty="0"/>
                        <a:t>XV</a:t>
                      </a:r>
                    </a:p>
                  </a:txBody>
                  <a:tcPr/>
                </a:tc>
                <a:tc>
                  <a:txBody>
                    <a:bodyPr/>
                    <a:lstStyle/>
                    <a:p>
                      <a:r>
                        <a:rPr kumimoji="0" lang="en-IN" sz="1600" kern="1200" dirty="0">
                          <a:solidFill>
                            <a:schemeClr val="dk1"/>
                          </a:solidFill>
                          <a:effectLst/>
                          <a:latin typeface="+mn-lt"/>
                          <a:ea typeface="+mn-ea"/>
                          <a:cs typeface="+mn-cs"/>
                        </a:rPr>
                        <a:t>FORMAT OF REPORT FOR GREENSHOE OPTION</a:t>
                      </a:r>
                      <a:endParaRPr lang="en-IN" sz="1600" dirty="0"/>
                    </a:p>
                  </a:txBody>
                  <a:tcPr/>
                </a:tc>
                <a:extLst>
                  <a:ext uri="{0D108BD9-81ED-4DB2-BD59-A6C34878D82A}">
                    <a16:rowId xmlns:a16="http://schemas.microsoft.com/office/drawing/2014/main" val="4009444499"/>
                  </a:ext>
                </a:extLst>
              </a:tr>
              <a:tr h="370840">
                <a:tc>
                  <a:txBody>
                    <a:bodyPr/>
                    <a:lstStyle/>
                    <a:p>
                      <a:r>
                        <a:rPr lang="en-IN" dirty="0"/>
                        <a:t>XVI</a:t>
                      </a:r>
                    </a:p>
                  </a:txBody>
                  <a:tcPr/>
                </a:tc>
                <a:tc>
                  <a:txBody>
                    <a:bodyPr/>
                    <a:lstStyle/>
                    <a:p>
                      <a:r>
                        <a:rPr kumimoji="0" lang="en-IN" sz="1600" kern="1200" dirty="0">
                          <a:solidFill>
                            <a:schemeClr val="dk1"/>
                          </a:solidFill>
                          <a:effectLst/>
                          <a:latin typeface="+mn-lt"/>
                          <a:ea typeface="+mn-ea"/>
                          <a:cs typeface="+mn-cs"/>
                        </a:rPr>
                        <a:t>NATURE OF CHANGES IN  THE  OFFER DOCUMENT REQUIRING UPDATION OF  OFFER  DOCUMENT</a:t>
                      </a:r>
                      <a:endParaRPr lang="en-IN" sz="1600" dirty="0"/>
                    </a:p>
                  </a:txBody>
                  <a:tcPr/>
                </a:tc>
                <a:extLst>
                  <a:ext uri="{0D108BD9-81ED-4DB2-BD59-A6C34878D82A}">
                    <a16:rowId xmlns:a16="http://schemas.microsoft.com/office/drawing/2014/main" val="3490446373"/>
                  </a:ext>
                </a:extLst>
              </a:tr>
              <a:tr h="370840">
                <a:tc>
                  <a:txBody>
                    <a:bodyPr/>
                    <a:lstStyle/>
                    <a:p>
                      <a:r>
                        <a:rPr lang="en-IN" dirty="0"/>
                        <a:t>XVII</a:t>
                      </a:r>
                    </a:p>
                  </a:txBody>
                  <a:tcPr/>
                </a:tc>
                <a:tc>
                  <a:txBody>
                    <a:bodyPr/>
                    <a:lstStyle/>
                    <a:p>
                      <a:r>
                        <a:rPr kumimoji="0" lang="en-IN" sz="1600" kern="1200" dirty="0">
                          <a:solidFill>
                            <a:schemeClr val="dk1"/>
                          </a:solidFill>
                          <a:effectLst/>
                          <a:latin typeface="+mn-lt"/>
                          <a:ea typeface="+mn-ea"/>
                          <a:cs typeface="+mn-cs"/>
                        </a:rPr>
                        <a:t>FORMAT OF POST ISSUE REPORTS</a:t>
                      </a:r>
                      <a:endParaRPr lang="en-IN" sz="1600" dirty="0"/>
                    </a:p>
                  </a:txBody>
                  <a:tcPr/>
                </a:tc>
                <a:extLst>
                  <a:ext uri="{0D108BD9-81ED-4DB2-BD59-A6C34878D82A}">
                    <a16:rowId xmlns:a16="http://schemas.microsoft.com/office/drawing/2014/main" val="2242381117"/>
                  </a:ext>
                </a:extLst>
              </a:tr>
              <a:tr h="370840">
                <a:tc>
                  <a:txBody>
                    <a:bodyPr/>
                    <a:lstStyle/>
                    <a:p>
                      <a:r>
                        <a:rPr lang="en-IN" dirty="0"/>
                        <a:t>XVIII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N" sz="1600" kern="1200" dirty="0">
                          <a:solidFill>
                            <a:schemeClr val="dk1"/>
                          </a:solidFill>
                          <a:effectLst/>
                          <a:latin typeface="+mn-lt"/>
                          <a:ea typeface="+mn-ea"/>
                          <a:cs typeface="+mn-cs"/>
                        </a:rPr>
                        <a:t>FORMAT OF UNDERWRITING DEVOLVEMENT STATEMENT</a:t>
                      </a:r>
                      <a:endParaRPr lang="en-IN" sz="1600" dirty="0"/>
                    </a:p>
                  </a:txBody>
                  <a:tcPr/>
                </a:tc>
                <a:extLst>
                  <a:ext uri="{0D108BD9-81ED-4DB2-BD59-A6C34878D82A}">
                    <a16:rowId xmlns:a16="http://schemas.microsoft.com/office/drawing/2014/main" val="4052389733"/>
                  </a:ext>
                </a:extLst>
              </a:tr>
              <a:tr h="370840">
                <a:tc>
                  <a:txBody>
                    <a:bodyPr/>
                    <a:lstStyle/>
                    <a:p>
                      <a:r>
                        <a:rPr lang="en-IN" dirty="0"/>
                        <a:t>XIX</a:t>
                      </a:r>
                    </a:p>
                  </a:txBody>
                  <a:tcPr/>
                </a:tc>
                <a:tc>
                  <a:txBody>
                    <a:bodyPr/>
                    <a:lstStyle/>
                    <a:p>
                      <a:r>
                        <a:rPr kumimoji="0" lang="en-IN" sz="1600" kern="1200" dirty="0">
                          <a:solidFill>
                            <a:schemeClr val="dk1"/>
                          </a:solidFill>
                          <a:effectLst/>
                          <a:latin typeface="+mn-lt"/>
                          <a:ea typeface="+mn-ea"/>
                          <a:cs typeface="+mn-cs"/>
                        </a:rPr>
                        <a:t>LISTING OF SECURITIES ON STOCK EXCHANGES</a:t>
                      </a:r>
                      <a:endParaRPr lang="en-IN" sz="1600" dirty="0"/>
                    </a:p>
                  </a:txBody>
                  <a:tcPr/>
                </a:tc>
                <a:extLst>
                  <a:ext uri="{0D108BD9-81ED-4DB2-BD59-A6C34878D82A}">
                    <a16:rowId xmlns:a16="http://schemas.microsoft.com/office/drawing/2014/main" val="2599151719"/>
                  </a:ext>
                </a:extLst>
              </a:tr>
              <a:tr h="370840">
                <a:tc>
                  <a:txBody>
                    <a:bodyPr/>
                    <a:lstStyle/>
                    <a:p>
                      <a:r>
                        <a:rPr lang="en-IN" dirty="0"/>
                        <a:t>XX</a:t>
                      </a:r>
                    </a:p>
                  </a:txBody>
                  <a:tcPr/>
                </a:tc>
                <a:tc>
                  <a:txBody>
                    <a:bodyPr/>
                    <a:lstStyle/>
                    <a:p>
                      <a:r>
                        <a:rPr kumimoji="0" lang="en-IN" sz="1600" kern="1200" dirty="0">
                          <a:solidFill>
                            <a:schemeClr val="dk1"/>
                          </a:solidFill>
                          <a:effectLst/>
                          <a:latin typeface="+mn-lt"/>
                          <a:ea typeface="+mn-ea"/>
                          <a:cs typeface="+mn-cs"/>
                        </a:rPr>
                        <a:t>CONDITIONS/MANNER OF PROVIDING EXIT OPPORTUNITY TO DISSENTING SHAREHOLDERS</a:t>
                      </a:r>
                    </a:p>
                  </a:txBody>
                  <a:tcPr/>
                </a:tc>
                <a:extLst>
                  <a:ext uri="{0D108BD9-81ED-4DB2-BD59-A6C34878D82A}">
                    <a16:rowId xmlns:a16="http://schemas.microsoft.com/office/drawing/2014/main" val="4005437106"/>
                  </a:ext>
                </a:extLst>
              </a:tr>
            </a:tbl>
          </a:graphicData>
        </a:graphic>
      </p:graphicFrame>
      <p:sp>
        <p:nvSpPr>
          <p:cNvPr id="3" name="Title 2">
            <a:extLst>
              <a:ext uri="{FF2B5EF4-FFF2-40B4-BE49-F238E27FC236}">
                <a16:creationId xmlns:a16="http://schemas.microsoft.com/office/drawing/2014/main" id="{028A6AC6-99CE-4A89-ABDB-A2CD8EEDDE74}"/>
              </a:ext>
            </a:extLst>
          </p:cNvPr>
          <p:cNvSpPr>
            <a:spLocks noGrp="1"/>
          </p:cNvSpPr>
          <p:nvPr>
            <p:ph type="title"/>
          </p:nvPr>
        </p:nvSpPr>
        <p:spPr>
          <a:xfrm>
            <a:off x="457200" y="100648"/>
            <a:ext cx="8229600" cy="639762"/>
          </a:xfrm>
        </p:spPr>
        <p:txBody>
          <a:bodyPr>
            <a:normAutofit/>
          </a:bodyPr>
          <a:lstStyle/>
          <a:p>
            <a:r>
              <a:rPr lang="en-IN" sz="3200" dirty="0"/>
              <a:t>THE 20 SCHEDULES TO ICDR – XI TO XX</a:t>
            </a:r>
          </a:p>
        </p:txBody>
      </p:sp>
      <p:sp>
        <p:nvSpPr>
          <p:cNvPr id="4" name="Date Placeholder 3">
            <a:extLst>
              <a:ext uri="{FF2B5EF4-FFF2-40B4-BE49-F238E27FC236}">
                <a16:creationId xmlns:a16="http://schemas.microsoft.com/office/drawing/2014/main" id="{882F55FA-16B6-4D1C-A049-FCFC121FD004}"/>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AFD98238-138F-4ED0-8F97-56452848F1DC}"/>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716CDF74-64CD-42B9-B299-4101F99FE677}"/>
              </a:ext>
            </a:extLst>
          </p:cNvPr>
          <p:cNvSpPr>
            <a:spLocks noGrp="1"/>
          </p:cNvSpPr>
          <p:nvPr>
            <p:ph type="sldNum" sz="quarter" idx="12"/>
          </p:nvPr>
        </p:nvSpPr>
        <p:spPr/>
        <p:txBody>
          <a:bodyPr/>
          <a:lstStyle/>
          <a:p>
            <a:pPr>
              <a:defRPr/>
            </a:pPr>
            <a:fld id="{F5233D27-2D9C-4DC3-9B79-1AFA1652B1A5}" type="slidenum">
              <a:rPr lang="en-US" altLang="en-US" smtClean="0"/>
              <a:pPr>
                <a:defRPr/>
              </a:pPr>
              <a:t>6</a:t>
            </a:fld>
            <a:endParaRPr lang="en-US" altLang="en-US"/>
          </a:p>
        </p:txBody>
      </p:sp>
    </p:spTree>
    <p:extLst>
      <p:ext uri="{BB962C8B-B14F-4D97-AF65-F5344CB8AC3E}">
        <p14:creationId xmlns:p14="http://schemas.microsoft.com/office/powerpoint/2010/main" val="3403130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7A4D8-9574-0CE9-780F-C908A1221ABF}"/>
              </a:ext>
            </a:extLst>
          </p:cNvPr>
          <p:cNvSpPr>
            <a:spLocks noGrp="1"/>
          </p:cNvSpPr>
          <p:nvPr>
            <p:ph type="ctrTitle"/>
          </p:nvPr>
        </p:nvSpPr>
        <p:spPr>
          <a:xfrm>
            <a:off x="685800" y="2057400"/>
            <a:ext cx="7772400" cy="1524962"/>
          </a:xfrm>
        </p:spPr>
        <p:txBody>
          <a:bodyPr/>
          <a:lstStyle/>
          <a:p>
            <a:r>
              <a:rPr lang="en-IN" dirty="0"/>
              <a:t>INTRODUCTION TO KPIs</a:t>
            </a:r>
          </a:p>
        </p:txBody>
      </p:sp>
      <p:sp>
        <p:nvSpPr>
          <p:cNvPr id="3" name="Subtitle 2">
            <a:extLst>
              <a:ext uri="{FF2B5EF4-FFF2-40B4-BE49-F238E27FC236}">
                <a16:creationId xmlns:a16="http://schemas.microsoft.com/office/drawing/2014/main" id="{F9BBAD05-7A9A-1AD2-7CB7-509E2120CD94}"/>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2881334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B2B0AB5-7F3B-FCD7-E0B7-72D9084D795B}"/>
              </a:ext>
            </a:extLst>
          </p:cNvPr>
          <p:cNvSpPr>
            <a:spLocks noGrp="1"/>
          </p:cNvSpPr>
          <p:nvPr>
            <p:ph idx="1"/>
          </p:nvPr>
        </p:nvSpPr>
        <p:spPr>
          <a:xfrm>
            <a:off x="457200" y="1143000"/>
            <a:ext cx="8229600" cy="4724400"/>
          </a:xfrm>
        </p:spPr>
        <p:txBody>
          <a:bodyPr/>
          <a:lstStyle/>
          <a:p>
            <a:pPr marL="109537" indent="0">
              <a:buNone/>
            </a:pPr>
            <a:r>
              <a:rPr lang="en-IN" sz="2400" b="1" i="1" dirty="0">
                <a:effectLst/>
                <a:latin typeface="Times New Roman" panose="02020603050405020304" pitchFamily="18" charset="0"/>
                <a:ea typeface="Calibri" panose="020F0502020204030204" pitchFamily="34" charset="0"/>
                <a:cs typeface="Times New Roman" panose="02020603050405020304" pitchFamily="18" charset="0"/>
              </a:rPr>
              <a:t>"If you can't measure it, you can't improve it"-</a:t>
            </a:r>
            <a:r>
              <a:rPr lang="en-IN" sz="2400" b="1" dirty="0">
                <a:effectLst/>
                <a:latin typeface="Times New Roman" panose="02020603050405020304" pitchFamily="18" charset="0"/>
                <a:ea typeface="Calibri" panose="020F0502020204030204" pitchFamily="34" charset="0"/>
                <a:cs typeface="Times New Roman" panose="02020603050405020304" pitchFamily="18" charset="0"/>
              </a:rPr>
              <a:t> Peter Drucker</a:t>
            </a:r>
            <a:endParaRPr lang="en-IN" sz="2400" b="1" dirty="0">
              <a:effectLst/>
              <a:latin typeface="Calibri" panose="020F0502020204030204" pitchFamily="34" charset="0"/>
              <a:ea typeface="Calibri" panose="020F0502020204030204" pitchFamily="34" charset="0"/>
              <a:cs typeface="Times New Roman" panose="02020603050405020304" pitchFamily="18" charset="0"/>
            </a:endParaRPr>
          </a:p>
          <a:p>
            <a:pPr marL="109537" indent="0">
              <a:spcBef>
                <a:spcPts val="350"/>
              </a:spcBef>
              <a:buNone/>
            </a:pPr>
            <a:endParaRPr lang="en-IN" sz="2400" b="1" dirty="0"/>
          </a:p>
          <a:p>
            <a:pPr marL="109537" indent="0">
              <a:buNone/>
            </a:pPr>
            <a:r>
              <a:rPr lang="en-IN" sz="2400" b="1" dirty="0">
                <a:effectLst/>
                <a:latin typeface="Times New Roman" panose="02020603050405020304" pitchFamily="18" charset="0"/>
                <a:ea typeface="Calibri" panose="020F0502020204030204" pitchFamily="34" charset="0"/>
              </a:rPr>
              <a:t>“What is measured gets done” – Peter Drucker</a:t>
            </a:r>
          </a:p>
          <a:p>
            <a:pPr marL="109537" indent="0">
              <a:buNone/>
            </a:pPr>
            <a:endParaRPr lang="en-IN" sz="2400" b="1" dirty="0">
              <a:latin typeface="Times New Roman" panose="02020603050405020304" pitchFamily="18" charset="0"/>
            </a:endParaRPr>
          </a:p>
          <a:p>
            <a:pPr marL="109537" indent="0">
              <a:buNone/>
            </a:pPr>
            <a:r>
              <a:rPr lang="en-IN" sz="2400" b="1" i="1" dirty="0">
                <a:effectLst/>
                <a:latin typeface="Times New Roman" panose="02020603050405020304" pitchFamily="18" charset="0"/>
                <a:ea typeface="Calibri" panose="020F0502020204030204" pitchFamily="34" charset="0"/>
              </a:rPr>
              <a:t>“Not everything that can be counted counts, and not everything that counts can be counted”</a:t>
            </a:r>
            <a:r>
              <a:rPr lang="en-IN" sz="2400" b="1" dirty="0">
                <a:effectLst/>
                <a:latin typeface="Times New Roman" panose="02020603050405020304" pitchFamily="18" charset="0"/>
                <a:ea typeface="Calibri" panose="020F0502020204030204" pitchFamily="34" charset="0"/>
              </a:rPr>
              <a:t>  - Albert Einstein</a:t>
            </a:r>
            <a:endParaRPr lang="en-IN" sz="2400" b="1" dirty="0"/>
          </a:p>
          <a:p>
            <a:pPr marL="109537" indent="0">
              <a:buNone/>
            </a:pPr>
            <a:endParaRPr lang="en-GB" b="1" i="1" dirty="0">
              <a:effectLst/>
              <a:latin typeface="Times New Roman" panose="02020603050405020304" pitchFamily="18" charset="0"/>
              <a:cs typeface="Times New Roman" panose="02020603050405020304" pitchFamily="18" charset="0"/>
            </a:endParaRPr>
          </a:p>
          <a:p>
            <a:pPr marL="109537" indent="0">
              <a:buNone/>
            </a:pPr>
            <a:r>
              <a:rPr lang="en-GB" b="1" i="1" dirty="0">
                <a:effectLst/>
                <a:latin typeface="Times New Roman" panose="02020603050405020304" pitchFamily="18" charset="0"/>
                <a:cs typeface="Times New Roman" panose="02020603050405020304" pitchFamily="18" charset="0"/>
              </a:rPr>
              <a:t>“The goal is to turn data into information, and information into insight” [Carly </a:t>
            </a:r>
            <a:r>
              <a:rPr lang="en-GB" b="1" i="1" dirty="0" err="1">
                <a:effectLst/>
                <a:latin typeface="Times New Roman" panose="02020603050405020304" pitchFamily="18" charset="0"/>
                <a:cs typeface="Times New Roman" panose="02020603050405020304" pitchFamily="18" charset="0"/>
              </a:rPr>
              <a:t>Fiorini</a:t>
            </a:r>
            <a:r>
              <a:rPr lang="en-GB" b="1" i="1" dirty="0">
                <a:effectLst/>
                <a:latin typeface="Times New Roman" panose="02020603050405020304" pitchFamily="18" charset="0"/>
                <a:cs typeface="Times New Roman" panose="02020603050405020304" pitchFamily="18" charset="0"/>
              </a:rPr>
              <a:t>]</a:t>
            </a:r>
            <a:endParaRPr lang="en-IN" b="1" i="1" dirty="0">
              <a:effectLst/>
              <a:latin typeface="Times New Roman" panose="02020603050405020304" pitchFamily="18" charset="0"/>
              <a:cs typeface="Times New Roman" panose="02020603050405020304" pitchFamily="18" charset="0"/>
            </a:endParaRPr>
          </a:p>
          <a:p>
            <a:pPr marL="109537" indent="0">
              <a:buNone/>
            </a:pPr>
            <a:endParaRPr lang="en-IN" dirty="0">
              <a:latin typeface="Times New Roman" panose="02020603050405020304" pitchFamily="18" charset="0"/>
              <a:cs typeface="Times New Roman" panose="02020603050405020304" pitchFamily="18" charset="0"/>
            </a:endParaRPr>
          </a:p>
          <a:p>
            <a:pPr marL="109537" indent="0">
              <a:buNone/>
            </a:pPr>
            <a:r>
              <a:rPr lang="en-IN" b="1" i="1" dirty="0">
                <a:latin typeface="Times New Roman" panose="02020603050405020304" pitchFamily="18" charset="0"/>
                <a:cs typeface="Times New Roman" panose="02020603050405020304" pitchFamily="18" charset="0"/>
              </a:rPr>
              <a:t>“Take care not to suffer from DRIP syndrome”</a:t>
            </a:r>
          </a:p>
        </p:txBody>
      </p:sp>
      <p:sp>
        <p:nvSpPr>
          <p:cNvPr id="3" name="Title 2">
            <a:extLst>
              <a:ext uri="{FF2B5EF4-FFF2-40B4-BE49-F238E27FC236}">
                <a16:creationId xmlns:a16="http://schemas.microsoft.com/office/drawing/2014/main" id="{CCD1A38F-60E6-3E4E-382C-250A2276FA29}"/>
              </a:ext>
            </a:extLst>
          </p:cNvPr>
          <p:cNvSpPr>
            <a:spLocks noGrp="1"/>
          </p:cNvSpPr>
          <p:nvPr>
            <p:ph type="title"/>
          </p:nvPr>
        </p:nvSpPr>
        <p:spPr>
          <a:xfrm>
            <a:off x="457200" y="274638"/>
            <a:ext cx="8229600" cy="639762"/>
          </a:xfrm>
        </p:spPr>
        <p:txBody>
          <a:bodyPr>
            <a:normAutofit fontScale="90000"/>
          </a:bodyPr>
          <a:lstStyle/>
          <a:p>
            <a:pPr algn="ctr"/>
            <a:r>
              <a:rPr lang="en-IN" dirty="0"/>
              <a:t>Quotes on KPIs</a:t>
            </a:r>
          </a:p>
        </p:txBody>
      </p:sp>
      <p:sp>
        <p:nvSpPr>
          <p:cNvPr id="4" name="Date Placeholder 3">
            <a:extLst>
              <a:ext uri="{FF2B5EF4-FFF2-40B4-BE49-F238E27FC236}">
                <a16:creationId xmlns:a16="http://schemas.microsoft.com/office/drawing/2014/main" id="{24035B76-2E5F-75AC-0891-67023669D03F}"/>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A1506F20-6069-ECD2-586B-E5A7D7CC852F}"/>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7E3ECD86-68E5-C1F0-51DD-E930AFD9295C}"/>
              </a:ext>
            </a:extLst>
          </p:cNvPr>
          <p:cNvSpPr>
            <a:spLocks noGrp="1"/>
          </p:cNvSpPr>
          <p:nvPr>
            <p:ph type="sldNum" sz="quarter" idx="12"/>
          </p:nvPr>
        </p:nvSpPr>
        <p:spPr/>
        <p:txBody>
          <a:bodyPr/>
          <a:lstStyle/>
          <a:p>
            <a:pPr>
              <a:defRPr/>
            </a:pPr>
            <a:fld id="{F5233D27-2D9C-4DC3-9B79-1AFA1652B1A5}" type="slidenum">
              <a:rPr lang="en-US" altLang="en-US" smtClean="0"/>
              <a:pPr>
                <a:defRPr/>
              </a:pPr>
              <a:t>8</a:t>
            </a:fld>
            <a:endParaRPr lang="en-US" altLang="en-US"/>
          </a:p>
        </p:txBody>
      </p:sp>
    </p:spTree>
    <p:extLst>
      <p:ext uri="{BB962C8B-B14F-4D97-AF65-F5344CB8AC3E}">
        <p14:creationId xmlns:p14="http://schemas.microsoft.com/office/powerpoint/2010/main" val="2811480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910621-88DC-5021-06B5-7C2608C6D7FD}"/>
              </a:ext>
            </a:extLst>
          </p:cNvPr>
          <p:cNvSpPr>
            <a:spLocks noGrp="1"/>
          </p:cNvSpPr>
          <p:nvPr>
            <p:ph idx="1"/>
          </p:nvPr>
        </p:nvSpPr>
        <p:spPr>
          <a:xfrm>
            <a:off x="457200" y="1371600"/>
            <a:ext cx="8229600" cy="4419600"/>
          </a:xfrm>
        </p:spPr>
        <p:txBody>
          <a:bodyPr/>
          <a:lstStyle/>
          <a:p>
            <a:pPr marL="109537" indent="0">
              <a:lnSpc>
                <a:spcPct val="150000"/>
              </a:lnSpc>
              <a:spcBef>
                <a:spcPts val="300"/>
              </a:spcBef>
              <a:buNone/>
              <a:tabLst>
                <a:tab pos="182563" algn="l"/>
              </a:tabLst>
            </a:pPr>
            <a:r>
              <a:rPr lang="en-IN" sz="2600" b="1" dirty="0"/>
              <a:t>REMEMBER </a:t>
            </a:r>
            <a:r>
              <a:rPr lang="en-IN" sz="3000" b="1" dirty="0"/>
              <a:t>RAMA</a:t>
            </a:r>
          </a:p>
          <a:p>
            <a:pPr>
              <a:lnSpc>
                <a:spcPct val="150000"/>
              </a:lnSpc>
              <a:spcBef>
                <a:spcPts val="300"/>
              </a:spcBef>
              <a:tabLst>
                <a:tab pos="182563" algn="l"/>
              </a:tabLst>
            </a:pPr>
            <a:r>
              <a:rPr lang="en-IN" sz="3600" b="1" dirty="0">
                <a:solidFill>
                  <a:schemeClr val="accent1">
                    <a:lumMod val="50000"/>
                  </a:schemeClr>
                </a:solidFill>
              </a:rPr>
              <a:t>R</a:t>
            </a:r>
            <a:r>
              <a:rPr lang="en-IN" sz="2600" b="1" dirty="0"/>
              <a:t>EALISTIC</a:t>
            </a:r>
          </a:p>
          <a:p>
            <a:pPr>
              <a:lnSpc>
                <a:spcPct val="150000"/>
              </a:lnSpc>
              <a:spcBef>
                <a:spcPts val="300"/>
              </a:spcBef>
              <a:tabLst>
                <a:tab pos="182563" algn="l"/>
              </a:tabLst>
            </a:pPr>
            <a:r>
              <a:rPr lang="en-IN" sz="3600" b="1" dirty="0">
                <a:solidFill>
                  <a:schemeClr val="accent1">
                    <a:lumMod val="50000"/>
                  </a:schemeClr>
                </a:solidFill>
              </a:rPr>
              <a:t>A</a:t>
            </a:r>
            <a:r>
              <a:rPr lang="en-IN" sz="2600" b="1" dirty="0"/>
              <a:t>LIGNED TO OBJECTIVE</a:t>
            </a:r>
          </a:p>
          <a:p>
            <a:pPr>
              <a:lnSpc>
                <a:spcPct val="150000"/>
              </a:lnSpc>
              <a:spcBef>
                <a:spcPts val="300"/>
              </a:spcBef>
              <a:tabLst>
                <a:tab pos="182563" algn="l"/>
              </a:tabLst>
            </a:pPr>
            <a:r>
              <a:rPr lang="en-IN" sz="3600" b="1" dirty="0"/>
              <a:t>M</a:t>
            </a:r>
            <a:r>
              <a:rPr lang="en-IN" sz="2600" b="1" dirty="0"/>
              <a:t>EASURABLE</a:t>
            </a:r>
          </a:p>
          <a:p>
            <a:pPr>
              <a:lnSpc>
                <a:spcPct val="150000"/>
              </a:lnSpc>
              <a:spcBef>
                <a:spcPts val="300"/>
              </a:spcBef>
              <a:tabLst>
                <a:tab pos="182563" algn="l"/>
              </a:tabLst>
            </a:pPr>
            <a:r>
              <a:rPr lang="en-IN" sz="3600" b="1" dirty="0"/>
              <a:t>A</a:t>
            </a:r>
            <a:r>
              <a:rPr lang="en-IN" sz="2600" b="1" dirty="0"/>
              <a:t>CTIONABLE</a:t>
            </a:r>
          </a:p>
          <a:p>
            <a:endParaRPr lang="en-IN" dirty="0"/>
          </a:p>
        </p:txBody>
      </p:sp>
      <p:sp>
        <p:nvSpPr>
          <p:cNvPr id="3" name="Title 2">
            <a:extLst>
              <a:ext uri="{FF2B5EF4-FFF2-40B4-BE49-F238E27FC236}">
                <a16:creationId xmlns:a16="http://schemas.microsoft.com/office/drawing/2014/main" id="{C27D3FBF-5D7A-469F-6B7C-9A4DED503CF6}"/>
              </a:ext>
            </a:extLst>
          </p:cNvPr>
          <p:cNvSpPr>
            <a:spLocks noGrp="1"/>
          </p:cNvSpPr>
          <p:nvPr>
            <p:ph type="title"/>
          </p:nvPr>
        </p:nvSpPr>
        <p:spPr>
          <a:xfrm>
            <a:off x="457200" y="274638"/>
            <a:ext cx="8229600" cy="804862"/>
          </a:xfrm>
        </p:spPr>
        <p:txBody>
          <a:bodyPr>
            <a:normAutofit fontScale="90000"/>
          </a:bodyPr>
          <a:lstStyle/>
          <a:p>
            <a:r>
              <a:rPr lang="en-IN" dirty="0"/>
              <a:t>Qualities of good and effective KPI</a:t>
            </a:r>
          </a:p>
        </p:txBody>
      </p:sp>
      <p:sp>
        <p:nvSpPr>
          <p:cNvPr id="4" name="Date Placeholder 3">
            <a:extLst>
              <a:ext uri="{FF2B5EF4-FFF2-40B4-BE49-F238E27FC236}">
                <a16:creationId xmlns:a16="http://schemas.microsoft.com/office/drawing/2014/main" id="{24F63191-41DA-1EB2-61E8-5FDCDD2B86A3}"/>
              </a:ext>
            </a:extLst>
          </p:cNvPr>
          <p:cNvSpPr>
            <a:spLocks noGrp="1"/>
          </p:cNvSpPr>
          <p:nvPr>
            <p:ph type="dt" sz="half" idx="10"/>
          </p:nvPr>
        </p:nvSpPr>
        <p:spPr/>
        <p:txBody>
          <a:bodyPr/>
          <a:lstStyle/>
          <a:p>
            <a:pPr>
              <a:defRPr/>
            </a:pPr>
            <a:fld id="{2BF31FEF-B307-4CA9-AC38-140F16435CED}" type="datetime1">
              <a:rPr lang="en-GB" smtClean="0"/>
              <a:t>13/02/2023</a:t>
            </a:fld>
            <a:endParaRPr lang="en-US"/>
          </a:p>
        </p:txBody>
      </p:sp>
      <p:sp>
        <p:nvSpPr>
          <p:cNvPr id="5" name="Footer Placeholder 4">
            <a:extLst>
              <a:ext uri="{FF2B5EF4-FFF2-40B4-BE49-F238E27FC236}">
                <a16:creationId xmlns:a16="http://schemas.microsoft.com/office/drawing/2014/main" id="{F560803D-72ED-C1A4-FBE0-53861B85ECB3}"/>
              </a:ext>
            </a:extLst>
          </p:cNvPr>
          <p:cNvSpPr>
            <a:spLocks noGrp="1"/>
          </p:cNvSpPr>
          <p:nvPr>
            <p:ph type="ftr" sz="quarter" idx="11"/>
          </p:nvPr>
        </p:nvSpPr>
        <p:spPr/>
        <p:txBody>
          <a:bodyPr/>
          <a:lstStyle/>
          <a:p>
            <a:pPr>
              <a:defRPr/>
            </a:pPr>
            <a:r>
              <a:rPr lang="en-US"/>
              <a:t>CS A Sekar</a:t>
            </a:r>
          </a:p>
        </p:txBody>
      </p:sp>
      <p:sp>
        <p:nvSpPr>
          <p:cNvPr id="6" name="Slide Number Placeholder 5">
            <a:extLst>
              <a:ext uri="{FF2B5EF4-FFF2-40B4-BE49-F238E27FC236}">
                <a16:creationId xmlns:a16="http://schemas.microsoft.com/office/drawing/2014/main" id="{712B3619-1FB8-CAF3-0144-DB5CE560FE60}"/>
              </a:ext>
            </a:extLst>
          </p:cNvPr>
          <p:cNvSpPr>
            <a:spLocks noGrp="1"/>
          </p:cNvSpPr>
          <p:nvPr>
            <p:ph type="sldNum" sz="quarter" idx="12"/>
          </p:nvPr>
        </p:nvSpPr>
        <p:spPr/>
        <p:txBody>
          <a:bodyPr/>
          <a:lstStyle/>
          <a:p>
            <a:pPr>
              <a:defRPr/>
            </a:pPr>
            <a:fld id="{F5233D27-2D9C-4DC3-9B79-1AFA1652B1A5}" type="slidenum">
              <a:rPr lang="en-US" altLang="en-US" smtClean="0"/>
              <a:pPr>
                <a:defRPr/>
              </a:pPr>
              <a:t>9</a:t>
            </a:fld>
            <a:endParaRPr lang="en-US" altLang="en-US"/>
          </a:p>
        </p:txBody>
      </p:sp>
    </p:spTree>
    <p:extLst>
      <p:ext uri="{BB962C8B-B14F-4D97-AF65-F5344CB8AC3E}">
        <p14:creationId xmlns:p14="http://schemas.microsoft.com/office/powerpoint/2010/main" val="18004403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3982</TotalTime>
  <Words>2292</Words>
  <Application>Microsoft Office PowerPoint</Application>
  <PresentationFormat>On-screen Show (4:3)</PresentationFormat>
  <Paragraphs>335</Paragraphs>
  <Slides>32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32</vt:i4>
      </vt:variant>
    </vt:vector>
  </HeadingPairs>
  <TitlesOfParts>
    <vt:vector size="43" baseType="lpstr">
      <vt:lpstr>Arial</vt:lpstr>
      <vt:lpstr>Calibri</vt:lpstr>
      <vt:lpstr>Cambria</vt:lpstr>
      <vt:lpstr>Lucida Sans Unicode</vt:lpstr>
      <vt:lpstr>Symbol</vt:lpstr>
      <vt:lpstr>Times New Roman</vt:lpstr>
      <vt:lpstr>Verdana</vt:lpstr>
      <vt:lpstr>Wingdings</vt:lpstr>
      <vt:lpstr>Wingdings 2</vt:lpstr>
      <vt:lpstr>Wingdings 3</vt:lpstr>
      <vt:lpstr>Concourse</vt:lpstr>
      <vt:lpstr>KEY PERFORMANCE INDICATORS – OVERVIEW OF REGULATORY PROVISIONS</vt:lpstr>
      <vt:lpstr>     STRUCTURE OF SECURITIES AND EXCHANGE BOARD OF INDIA (ISSUE OF CAPITAL AND DISCLOSURE REQUIREMENTS)REGULATIONS, 2018 (SEBI ICDR 2018)  </vt:lpstr>
      <vt:lpstr>STRUCTURE OF THE REGULATIONS</vt:lpstr>
      <vt:lpstr>THE 20 SCHEDULES  TO SEBI ICDR 2018</vt:lpstr>
      <vt:lpstr>THE 20 SCHEDULES TO ICDR – I TO X</vt:lpstr>
      <vt:lpstr>THE 20 SCHEDULES TO ICDR – XI TO XX</vt:lpstr>
      <vt:lpstr>INTRODUCTION TO KPIs</vt:lpstr>
      <vt:lpstr>Quotes on KPIs</vt:lpstr>
      <vt:lpstr>Qualities of good and effective KPI</vt:lpstr>
      <vt:lpstr>Classification of KPIs</vt:lpstr>
      <vt:lpstr>RATIONALE FOR THE SEBI AMENDMENTS  TO INTRODUCE DISCLOSURE OF KPIs  IN OFFER DOCUMENT</vt:lpstr>
      <vt:lpstr>Need for regulating Non-financial KPIs in offer document and their disclosures</vt:lpstr>
      <vt:lpstr>Response received to SEBI Consultation Paper dated February 18, 2022</vt:lpstr>
      <vt:lpstr>Purpose of disclosure of KPIs</vt:lpstr>
      <vt:lpstr>Response of ICAI-Cost (ICMAI) to SEBI Consultation Paper</vt:lpstr>
      <vt:lpstr>OVERVIEW OF DISCLOSURE REQUIREMENTS FOR KPIs IN OFFER DOCUMENTS / LETTER OF OFFER</vt:lpstr>
      <vt:lpstr>Amendment to ICDR and Applicability</vt:lpstr>
      <vt:lpstr>Consistent and precise definition</vt:lpstr>
      <vt:lpstr>Approval of Audit Committee</vt:lpstr>
      <vt:lpstr>Certification of KPIs</vt:lpstr>
      <vt:lpstr>Period of disclosure of KPIs</vt:lpstr>
      <vt:lpstr>Comprehensive disclosures</vt:lpstr>
      <vt:lpstr>Other relevant KPIs &amp; cross referencing of KPIs</vt:lpstr>
      <vt:lpstr>Comparison with Listed Peer Companies</vt:lpstr>
      <vt:lpstr>Continual Disclosures</vt:lpstr>
      <vt:lpstr>Recommendation by committee of independent directors</vt:lpstr>
      <vt:lpstr>CMA’S AND KPI DISCLOSURES</vt:lpstr>
      <vt:lpstr>Diligence &amp; Verification of KPIs</vt:lpstr>
      <vt:lpstr>Role &amp; Responsibility of certifying CMA</vt:lpstr>
      <vt:lpstr>Role &amp; Responsibility (contd)</vt:lpstr>
      <vt:lpstr>ACKNOWLEDGEMENTS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ESOP   WIRC OF ICWAI</dc:title>
  <dc:creator>ADMIN</dc:creator>
  <cp:lastModifiedBy>Sekar Ananthanarayan</cp:lastModifiedBy>
  <cp:revision>375</cp:revision>
  <dcterms:created xsi:type="dcterms:W3CDTF">2006-08-16T00:00:00Z</dcterms:created>
  <dcterms:modified xsi:type="dcterms:W3CDTF">2023-02-13T15:25:12Z</dcterms:modified>
</cp:coreProperties>
</file>