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62" r:id="rId4"/>
    <p:sldId id="263" r:id="rId5"/>
    <p:sldId id="271" r:id="rId6"/>
    <p:sldId id="272" r:id="rId7"/>
    <p:sldId id="274" r:id="rId8"/>
    <p:sldId id="264" r:id="rId9"/>
    <p:sldId id="265" r:id="rId10"/>
    <p:sldId id="259" r:id="rId11"/>
    <p:sldId id="261" r:id="rId12"/>
    <p:sldId id="260" r:id="rId13"/>
    <p:sldId id="276" r:id="rId14"/>
    <p:sldId id="277" r:id="rId15"/>
    <p:sldId id="268" r:id="rId16"/>
    <p:sldId id="270" r:id="rId17"/>
    <p:sldId id="26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00" autoAdjust="0"/>
    <p:restoredTop sz="87261" autoAdjust="0"/>
  </p:normalViewPr>
  <p:slideViewPr>
    <p:cSldViewPr>
      <p:cViewPr varScale="1">
        <p:scale>
          <a:sx n="62" d="100"/>
          <a:sy n="62" d="100"/>
        </p:scale>
        <p:origin x="10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6CE9B-70D3-4514-B2E5-78E9232DA1AC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F4C1E-4938-4AB1-9267-6053902E3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4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F4C1E-4938-4AB1-9267-6053902E3A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0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F4C1E-4938-4AB1-9267-6053902E3A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76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F4C1E-4938-4AB1-9267-6053902E3A6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3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F4C1E-4938-4AB1-9267-6053902E3A6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8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F4C1E-4938-4AB1-9267-6053902E3A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F4C1E-4938-4AB1-9267-6053902E3A6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7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5E05DF-64A3-4280-993D-2C26C521EE77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450FC9-A7D7-4DA4-9C5A-8B2949CCB0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800"/>
          </a:xfrm>
        </p:spPr>
        <p:txBody>
          <a:bodyPr>
            <a:normAutofit fontScale="90000"/>
          </a:bodyPr>
          <a:lstStyle/>
          <a:p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NEW ABCD IN BUSINESS LANGUAGE </a:t>
            </a:r>
            <a:br>
              <a:rPr lang="en-US" sz="3200" b="1" dirty="0"/>
            </a:br>
            <a:r>
              <a:rPr lang="en-US" sz="3200" b="1" dirty="0"/>
              <a:t>IN </a:t>
            </a:r>
            <a:br>
              <a:rPr lang="en-US" sz="3200" b="1" dirty="0"/>
            </a:br>
            <a:r>
              <a:rPr lang="en-US" sz="3200" b="1" dirty="0"/>
              <a:t>RISK MANAGEMENT &amp; CYBER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905000"/>
          </a:xfrm>
        </p:spPr>
        <p:txBody>
          <a:bodyPr>
            <a:normAutofit fontScale="85000" lnSpcReduction="20000"/>
          </a:bodyPr>
          <a:lstStyle/>
          <a:p>
            <a:endParaRPr lang="en-US" b="1" dirty="0"/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PRESENTATION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BY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FCMA SRINIVASARAGHAVAN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9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24713B-007B-417B-9479-B71092FD8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Risk Management includes</a:t>
            </a:r>
          </a:p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Identifying</a:t>
            </a:r>
          </a:p>
          <a:p>
            <a:pPr lvl="2"/>
            <a:r>
              <a:rPr lang="en-US" dirty="0"/>
              <a:t>Assessing</a:t>
            </a:r>
          </a:p>
          <a:p>
            <a:pPr lvl="2"/>
            <a:r>
              <a:rPr lang="en-US" dirty="0"/>
              <a:t>Controlling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Financial, legal, Strategic ,Operational &amp; Security aspects of an organization.</a:t>
            </a:r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68DBF0-74F0-4BC4-B928-C5E07906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89765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AD259B-7033-4E6F-B761-F2AF19FF5E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2057400"/>
            <a:ext cx="7239000" cy="41148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65993F1-ACA8-4825-A302-58D60F44F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 Management..</a:t>
            </a:r>
          </a:p>
        </p:txBody>
      </p:sp>
    </p:spTree>
    <p:extLst>
      <p:ext uri="{BB962C8B-B14F-4D97-AF65-F5344CB8AC3E}">
        <p14:creationId xmlns:p14="http://schemas.microsoft.com/office/powerpoint/2010/main" val="218671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DA4FD2-A098-49E9-99E2-C412A42E5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 successful Risk Management system / Risk Mitigation  includes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Identify and Consider all types of risk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Take steps either to accept , reduce, avoid ,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Hedge or  Transfer Risk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Have effective controls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Implement &amp; Monitor the Controls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29BD82-A10D-4F33-8806-8F63469F0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8962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E11E4F-E7A7-4B28-9DF3-AB8EA991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3" y="1606296"/>
            <a:ext cx="7408333" cy="453510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b="1" dirty="0"/>
              <a:t>Data Breach </a:t>
            </a:r>
          </a:p>
          <a:p>
            <a:pPr marL="0" indent="0">
              <a:buNone/>
            </a:pPr>
            <a:r>
              <a:rPr lang="en-US" sz="1800" dirty="0"/>
              <a:t>information is stolen or taken from a system without the knowledge or authorization of the system's owner.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b="1" dirty="0"/>
              <a:t>DDoS Attack</a:t>
            </a:r>
          </a:p>
          <a:p>
            <a:pPr marL="0" indent="0">
              <a:buNone/>
            </a:pPr>
            <a:r>
              <a:rPr lang="en-US" sz="1800" dirty="0"/>
              <a:t>Distributed Denial of Service attack – Owners or denied access to network/Server for some time and perpetrators does fraud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000" b="1" dirty="0"/>
              <a:t>Phishing Attack</a:t>
            </a:r>
          </a:p>
          <a:p>
            <a:pPr marL="0" indent="0">
              <a:buNone/>
            </a:pPr>
            <a:r>
              <a:rPr lang="en-US" sz="1800" b="1" dirty="0"/>
              <a:t>The </a:t>
            </a:r>
            <a:r>
              <a:rPr lang="en-US" sz="1800" dirty="0"/>
              <a:t>practice of sending fraudulent communications that appear to come from a reputable source. It is usually done through email.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 Malware Attack</a:t>
            </a:r>
          </a:p>
          <a:p>
            <a:pPr marL="0" indent="0">
              <a:buNone/>
            </a:pPr>
            <a:r>
              <a:rPr lang="en-US" sz="1800" b="1" dirty="0"/>
              <a:t>Malicious software executes unauthorized action in the system </a:t>
            </a:r>
            <a:endParaRPr lang="en-IN" sz="18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9EC0D2-901F-49D6-AC41-0A4F9C217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CYBER THREATS </a:t>
            </a:r>
            <a:br>
              <a:rPr lang="en-US" dirty="0"/>
            </a:br>
            <a:r>
              <a:rPr lang="en-US" dirty="0"/>
              <a:t>IN BANKS /FINTECHS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8031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367C95-6B87-4522-AB22-B4D52A682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fontScale="92500" lnSpcReduction="20000"/>
          </a:bodyPr>
          <a:lstStyle/>
          <a:p>
            <a:endParaRPr lang="en-US" b="1" dirty="0"/>
          </a:p>
          <a:p>
            <a:r>
              <a:rPr lang="en-US" b="1" dirty="0"/>
              <a:t>Ransomware.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000" b="1" dirty="0"/>
              <a:t>It is a malware designed to deny a user or organization access to files on their computer. By encrypting these files and demanding a ransom payment .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b="1" dirty="0"/>
              <a:t>Spoofing</a:t>
            </a:r>
            <a:r>
              <a:rPr lang="en-US" dirty="0"/>
              <a:t> 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/>
              <a:t>Involves scammers pretending to be someone else to steal data or money or to spread malware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b="1" dirty="0"/>
              <a:t>Insider Threats.</a:t>
            </a:r>
          </a:p>
          <a:p>
            <a:pPr marL="0" indent="0" algn="just">
              <a:buNone/>
            </a:pPr>
            <a:r>
              <a:rPr lang="en-US" sz="2000" b="1" dirty="0"/>
              <a:t>Malicious attack perpetrated on a network or computer system by a person with authorized system access</a:t>
            </a:r>
            <a:r>
              <a:rPr lang="en-US" sz="2000" dirty="0"/>
              <a:t>.</a:t>
            </a:r>
            <a:endParaRPr lang="en-IN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E7AFB4-7D08-4F2B-8797-8EE1CF842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CYBER THREATS IN </a:t>
            </a:r>
            <a:br>
              <a:rPr lang="en-US" dirty="0"/>
            </a:br>
            <a:r>
              <a:rPr lang="en-US" dirty="0"/>
              <a:t>BANKS /FINTECHS ..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717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AECDAA-868B-45D5-A811-6713A540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Cyber Threats </a:t>
            </a:r>
          </a:p>
        </p:txBody>
      </p:sp>
      <p:pic>
        <p:nvPicPr>
          <p:cNvPr id="2050" name="Picture 2" descr="Threats for Cybersecurity in Digital Banking">
            <a:extLst>
              <a:ext uri="{FF2B5EF4-FFF2-40B4-BE49-F238E27FC236}">
                <a16:creationId xmlns:a16="http://schemas.microsoft.com/office/drawing/2014/main" id="{3DEFA62E-F124-447B-992F-E955E87975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7010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8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E9100C-DF68-4BD8-AF89-9181B1625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Creating data backups and encrypting sensitive information.</a:t>
            </a:r>
          </a:p>
          <a:p>
            <a:r>
              <a:rPr lang="en-US" dirty="0"/>
              <a:t>Updating all security systems and software.</a:t>
            </a:r>
          </a:p>
          <a:p>
            <a:r>
              <a:rPr lang="en-US" dirty="0"/>
              <a:t>Conducting IS audit and take appropriate measures</a:t>
            </a:r>
          </a:p>
          <a:p>
            <a:r>
              <a:rPr lang="en-US" dirty="0"/>
              <a:t>Continuous Monitoring and checking audit trails </a:t>
            </a:r>
          </a:p>
          <a:p>
            <a:r>
              <a:rPr lang="en-US" dirty="0"/>
              <a:t>Conducting regular employee cybersecurity training.</a:t>
            </a:r>
          </a:p>
          <a:p>
            <a:r>
              <a:rPr lang="en-US" dirty="0"/>
              <a:t>Using strong passwords and changing it periodically</a:t>
            </a:r>
          </a:p>
          <a:p>
            <a:r>
              <a:rPr lang="en-US" dirty="0"/>
              <a:t>Installing firewalls.</a:t>
            </a:r>
          </a:p>
          <a:p>
            <a:r>
              <a:rPr lang="en-US" dirty="0"/>
              <a:t>Reducing attack surfaces –(ENTRY POINTS)</a:t>
            </a:r>
          </a:p>
          <a:p>
            <a:r>
              <a:rPr lang="en-US" dirty="0"/>
              <a:t>Assessing your vendors</a:t>
            </a:r>
          </a:p>
          <a:p>
            <a:r>
              <a:rPr lang="en-US" dirty="0"/>
              <a:t>Creating solid cyber risk policies and strategies.</a:t>
            </a:r>
          </a:p>
          <a:p>
            <a:r>
              <a:rPr lang="en-US" dirty="0"/>
              <a:t>Protecting your physical premises.</a:t>
            </a:r>
          </a:p>
          <a:p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DDCC89-FBC2-4059-8D66-C5C5C04C9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Cyber Security Mitigation Measures</a:t>
            </a:r>
          </a:p>
        </p:txBody>
      </p:sp>
    </p:spTree>
    <p:extLst>
      <p:ext uri="{BB962C8B-B14F-4D97-AF65-F5344CB8AC3E}">
        <p14:creationId xmlns:p14="http://schemas.microsoft.com/office/powerpoint/2010/main" val="762824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iness impact of technology obsolescence.">
            <a:extLst>
              <a:ext uri="{FF2B5EF4-FFF2-40B4-BE49-F238E27FC236}">
                <a16:creationId xmlns:a16="http://schemas.microsoft.com/office/drawing/2014/main" id="{FC61F467-9F70-13DE-61B9-7553FDABFB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1664" y="1600200"/>
            <a:ext cx="726067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2566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E9100C-DF68-4BD8-AF89-9181B1625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975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Thank you</a:t>
            </a:r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DDCC89-FBC2-4059-8D66-C5C5C04C9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8"/>
            <a:ext cx="8229600" cy="762002"/>
          </a:xfrm>
        </p:spPr>
        <p:txBody>
          <a:bodyPr>
            <a:normAutofit/>
          </a:bodyPr>
          <a:lstStyle/>
          <a:p>
            <a:r>
              <a:rPr lang="en-US" dirty="0"/>
              <a:t>Risk Management..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334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A1B6ED5-6559-4366-947E-F1254369A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ABCD ANALYSIS FOR  BUSINESS MODELS</a:t>
            </a:r>
            <a:endParaRPr lang="en-IN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AEC766-F9FE-4AA8-B4B7-7F018DEB4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05000"/>
            <a:ext cx="6958696" cy="461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4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CFEB59-DD6E-45E8-8328-C6770FABA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43860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b="1" dirty="0"/>
              <a:t>	ABCD Model. Is also a Time Critical Risk Management (TCRM) Model.. which consists of..	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b="1" dirty="0"/>
              <a:t>		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b="1" dirty="0"/>
              <a:t>		A</a:t>
            </a:r>
            <a:r>
              <a:rPr lang="en-US" altLang="en-US" dirty="0"/>
              <a:t> – Assessing the situation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b="1" dirty="0"/>
              <a:t>	   	B</a:t>
            </a:r>
            <a:r>
              <a:rPr lang="en-US" altLang="en-US" dirty="0"/>
              <a:t> – Balancing the Resources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b="1" dirty="0"/>
              <a:t>		C</a:t>
            </a:r>
            <a:r>
              <a:rPr lang="en-US" altLang="en-US" dirty="0"/>
              <a:t> – Communicating to Others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b="1" i="1" dirty="0"/>
              <a:t>	          D</a:t>
            </a:r>
            <a:r>
              <a:rPr lang="en-US" altLang="en-US" dirty="0"/>
              <a:t> – </a:t>
            </a:r>
            <a:r>
              <a:rPr lang="en-US" altLang="en-US" i="1" dirty="0"/>
              <a:t>D</a:t>
            </a:r>
            <a:r>
              <a:rPr lang="en-US" altLang="en-US" dirty="0"/>
              <a:t>o and </a:t>
            </a:r>
            <a:r>
              <a:rPr lang="en-US" altLang="en-US" i="1" dirty="0"/>
              <a:t>D</a:t>
            </a:r>
            <a:r>
              <a:rPr lang="en-US" altLang="en-US" dirty="0"/>
              <a:t>ebrief the Events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r>
              <a:rPr lang="en-IN" dirty="0"/>
              <a:t>Though mainly used in ORM ,now many started using TCRM –ABCD Model in Business Risk Management as well..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BF0858-0E2D-4F9E-AB20-70352CD8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New ABCD Model…</a:t>
            </a:r>
          </a:p>
        </p:txBody>
      </p:sp>
    </p:spTree>
    <p:extLst>
      <p:ext uri="{BB962C8B-B14F-4D97-AF65-F5344CB8AC3E}">
        <p14:creationId xmlns:p14="http://schemas.microsoft.com/office/powerpoint/2010/main" val="171941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5A2B13-94E3-42BB-A623-9A7059AB7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Requires accurate perception of a situation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Good Self assessment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Ability to fully understand a  situation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 Apply appropriate, available resources quickly and effectively</a:t>
            </a:r>
          </a:p>
          <a:p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A6F995-6F07-4B5B-8F8F-09919849F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the Situation…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222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1A365D-DB92-4C10-97ED-10AAE0DCF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Use optimal use of the available resources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r>
              <a:rPr lang="en-US" dirty="0"/>
              <a:t>Identify skill set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proper planning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 proper Training 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r>
              <a:rPr lang="en-US" dirty="0"/>
              <a:t>Use  the  appropriate resources at the appropriate Time</a:t>
            </a:r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F1B928-DF05-4E00-8602-CF1CF695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Balancing the resources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31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5026A7-6194-4B27-B831-413319D71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Communication is key to business process</a:t>
            </a:r>
          </a:p>
          <a:p>
            <a:endParaRPr lang="en-US" dirty="0"/>
          </a:p>
          <a:p>
            <a:r>
              <a:rPr lang="en-US" dirty="0"/>
              <a:t>Proper communication at all levels</a:t>
            </a:r>
          </a:p>
          <a:p>
            <a:endParaRPr lang="en-US" dirty="0"/>
          </a:p>
          <a:p>
            <a:r>
              <a:rPr lang="en-US" dirty="0"/>
              <a:t>Be clear without ambiguity</a:t>
            </a:r>
          </a:p>
          <a:p>
            <a:endParaRPr lang="en-US" dirty="0"/>
          </a:p>
          <a:p>
            <a:r>
              <a:rPr lang="en-IN" dirty="0"/>
              <a:t>Before communicating one should know:</a:t>
            </a:r>
          </a:p>
          <a:p>
            <a:pPr marL="0" indent="0">
              <a:buNone/>
            </a:pPr>
            <a:r>
              <a:rPr lang="en-IN" dirty="0"/>
              <a:t>    who needs to know what </a:t>
            </a:r>
          </a:p>
          <a:p>
            <a:pPr marL="0" indent="0">
              <a:buNone/>
            </a:pPr>
            <a:r>
              <a:rPr lang="en-IN" dirty="0"/>
              <a:t>    who can do what </a:t>
            </a:r>
          </a:p>
          <a:p>
            <a:pPr marL="0" indent="0">
              <a:buNone/>
            </a:pPr>
            <a:r>
              <a:rPr lang="en-IN" dirty="0"/>
              <a:t>     who can help or assist you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B551FF-0B4F-4476-A780-DDFF60B9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Communicate to others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829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A6A3B-EBE9-4380-BA99-FD54E385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Have a mission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Identify what works and what does not 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and Execute the plan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Debriefing includes learning , recording and disseminating the various risks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appropriate Risk Mitigation plan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0F978-7E89-4BDD-A7E5-EA159AFA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and Debrief…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927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7B840-B254-4827-A4E2-9D118EA2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IN" b="1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Financial Risks</a:t>
            </a: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Credit Risk </a:t>
            </a: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Market Risk</a:t>
            </a:r>
            <a:endParaRPr lang="en-IN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Interest Rate Risk , </a:t>
            </a: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Currency risk   	</a:t>
            </a: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Liquidity Risk  </a:t>
            </a:r>
          </a:p>
          <a:p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35E9F3-850E-462B-BBBF-292D1D12A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8572"/>
            <a:ext cx="8229600" cy="1252728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/>
              <a:t>Major Business Risks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1063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A2FF4C-1E83-4FD7-B456-34561BA5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IN" b="1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Operational Risks </a:t>
            </a:r>
          </a:p>
          <a:p>
            <a:pPr marL="0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en-IN" sz="2000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P</a:t>
            </a:r>
            <a:r>
              <a:rPr lang="en-US" sz="2000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eople Risk</a:t>
            </a:r>
          </a:p>
          <a:p>
            <a:pPr marL="627063" lvl="2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Process Risk</a:t>
            </a:r>
          </a:p>
          <a:p>
            <a:pPr marL="627063" lvl="2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Compliance /  Legal Risks</a:t>
            </a:r>
          </a:p>
          <a:p>
            <a:pPr marL="627063" lvl="2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Governance Risk </a:t>
            </a:r>
            <a:endParaRPr lang="en-IN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627063" lvl="2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External Event risk – Geographical / Climatic</a:t>
            </a:r>
          </a:p>
          <a:p>
            <a:pPr marL="627063" lvl="2" indent="0">
              <a:lnSpc>
                <a:spcPct val="115000"/>
              </a:lnSpc>
              <a:spcAft>
                <a:spcPts val="75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Systems Risk</a:t>
            </a:r>
            <a:endParaRPr lang="en-IN" dirty="0">
              <a:solidFill>
                <a:srgbClr val="333333"/>
              </a:solidFill>
              <a:latin typeface="Helvetica" panose="020B060402020202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IN" dirty="0">
                <a:solidFill>
                  <a:srgbClr val="333333"/>
                </a:solidFill>
                <a:latin typeface="Helvetica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881AE5-98BA-40D7-8C3E-3F296660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Business Risks 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703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2247</TotalTime>
  <Words>433</Words>
  <Application>Microsoft Office PowerPoint</Application>
  <PresentationFormat>On-screen Show (4:3)</PresentationFormat>
  <Paragraphs>150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Candara</vt:lpstr>
      <vt:lpstr>Helvetica</vt:lpstr>
      <vt:lpstr>Mangal</vt:lpstr>
      <vt:lpstr>Symbol</vt:lpstr>
      <vt:lpstr>Wingdings</vt:lpstr>
      <vt:lpstr>Waveform</vt:lpstr>
      <vt:lpstr>     NEW ABCD IN BUSINESS LANGUAGE  IN  RISK MANAGEMENT &amp; CYBER SECURITY</vt:lpstr>
      <vt:lpstr>ABCD ANALYSIS FOR  BUSINESS MODELS</vt:lpstr>
      <vt:lpstr>New ABCD Model…</vt:lpstr>
      <vt:lpstr>Assessing the Situation…</vt:lpstr>
      <vt:lpstr>Balancing the resources</vt:lpstr>
      <vt:lpstr>Communicate to others</vt:lpstr>
      <vt:lpstr>Do and Debrief…</vt:lpstr>
      <vt:lpstr>Major Business Risks</vt:lpstr>
      <vt:lpstr>Major Business Risks …</vt:lpstr>
      <vt:lpstr>Risk Management</vt:lpstr>
      <vt:lpstr>Risk Management..</vt:lpstr>
      <vt:lpstr>Risk Management…</vt:lpstr>
      <vt:lpstr>MAJOR CYBER THREATS  IN BANKS /FINTECHS</vt:lpstr>
      <vt:lpstr>MAJOR CYBER THREATS IN  BANKS /FINTECHS ..</vt:lpstr>
      <vt:lpstr>Cyber Threats </vt:lpstr>
      <vt:lpstr>Cyber Security Mitigation Measures</vt:lpstr>
      <vt:lpstr>PowerPoint Presentation</vt:lpstr>
      <vt:lpstr>Risk Management..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ARMAN FINANCIAL SERVICES LIMITED</dc:title>
  <dc:creator>Araman</dc:creator>
  <cp:lastModifiedBy>SRINIVASARAGHAVAN SOUNDARARAJAN</cp:lastModifiedBy>
  <cp:revision>135</cp:revision>
  <dcterms:created xsi:type="dcterms:W3CDTF">2022-06-28T07:03:57Z</dcterms:created>
  <dcterms:modified xsi:type="dcterms:W3CDTF">2023-01-20T16:14:05Z</dcterms:modified>
</cp:coreProperties>
</file>