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92" r:id="rId3"/>
    <p:sldId id="305" r:id="rId4"/>
    <p:sldId id="317" r:id="rId5"/>
    <p:sldId id="306" r:id="rId6"/>
    <p:sldId id="307" r:id="rId7"/>
    <p:sldId id="308" r:id="rId8"/>
    <p:sldId id="309" r:id="rId9"/>
    <p:sldId id="318" r:id="rId10"/>
    <p:sldId id="310" r:id="rId11"/>
    <p:sldId id="319" r:id="rId12"/>
    <p:sldId id="311" r:id="rId13"/>
    <p:sldId id="312" r:id="rId14"/>
    <p:sldId id="313" r:id="rId15"/>
    <p:sldId id="314" r:id="rId16"/>
    <p:sldId id="346" r:id="rId17"/>
    <p:sldId id="339" r:id="rId18"/>
    <p:sldId id="340" r:id="rId19"/>
    <p:sldId id="341" r:id="rId20"/>
    <p:sldId id="342" r:id="rId21"/>
    <p:sldId id="343" r:id="rId22"/>
    <p:sldId id="344" r:id="rId23"/>
    <p:sldId id="345" r:id="rId24"/>
    <p:sldId id="328" r:id="rId25"/>
    <p:sldId id="315" r:id="rId26"/>
    <p:sldId id="316" r:id="rId27"/>
    <p:sldId id="320" r:id="rId28"/>
    <p:sldId id="321" r:id="rId29"/>
    <p:sldId id="322" r:id="rId30"/>
    <p:sldId id="329" r:id="rId31"/>
    <p:sldId id="330" r:id="rId32"/>
    <p:sldId id="323" r:id="rId33"/>
    <p:sldId id="338" r:id="rId34"/>
    <p:sldId id="324" r:id="rId35"/>
    <p:sldId id="325" r:id="rId36"/>
    <p:sldId id="331" r:id="rId37"/>
    <p:sldId id="326" r:id="rId38"/>
    <p:sldId id="327" r:id="rId39"/>
    <p:sldId id="337" r:id="rId40"/>
    <p:sldId id="347" r:id="rId41"/>
    <p:sldId id="332" r:id="rId42"/>
    <p:sldId id="336" r:id="rId43"/>
    <p:sldId id="28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4747"/>
    <a:srgbClr val="EA2D00"/>
    <a:srgbClr val="0000A4"/>
    <a:srgbClr val="00FFCC"/>
    <a:srgbClr val="158AFF"/>
    <a:srgbClr val="00CC00"/>
    <a:srgbClr val="DE00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39" autoAdjust="0"/>
    <p:restoredTop sz="94680" autoAdjust="0"/>
  </p:normalViewPr>
  <p:slideViewPr>
    <p:cSldViewPr>
      <p:cViewPr varScale="1">
        <p:scale>
          <a:sx n="80" d="100"/>
          <a:sy n="80" d="100"/>
        </p:scale>
        <p:origin x="-1589" y="-72"/>
      </p:cViewPr>
      <p:guideLst>
        <p:guide orient="horz" pos="2160"/>
        <p:guide pos="2880"/>
      </p:guideLst>
    </p:cSldViewPr>
  </p:slideViewPr>
  <p:notesTextViewPr>
    <p:cViewPr>
      <p:scale>
        <a:sx n="1" d="1"/>
        <a:sy n="1" d="1"/>
      </p:scale>
      <p:origin x="0" y="0"/>
    </p:cViewPr>
  </p:notesTextViewPr>
  <p:sorterViewPr>
    <p:cViewPr>
      <p:scale>
        <a:sx n="100" d="100"/>
        <a:sy n="100" d="100"/>
      </p:scale>
      <p:origin x="0" y="7699"/>
    </p:cViewPr>
  </p:sorterViewPr>
  <p:notesViewPr>
    <p:cSldViewPr>
      <p:cViewPr varScale="1">
        <p:scale>
          <a:sx n="67" d="100"/>
          <a:sy n="67" d="100"/>
        </p:scale>
        <p:origin x="-3168"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0BEA80-2F9C-4F3F-94C9-7E10C714C08B}" type="datetimeFigureOut">
              <a:rPr lang="en-US" smtClean="0"/>
              <a:t>2/13/2023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89BE76-43E7-4FEA-94A5-4699D03E66D2}" type="slidenum">
              <a:rPr lang="en-US" smtClean="0"/>
              <a:t>‹#›</a:t>
            </a:fld>
            <a:endParaRPr lang="en-US"/>
          </a:p>
        </p:txBody>
      </p:sp>
    </p:spTree>
    <p:extLst>
      <p:ext uri="{BB962C8B-B14F-4D97-AF65-F5344CB8AC3E}">
        <p14:creationId xmlns:p14="http://schemas.microsoft.com/office/powerpoint/2010/main" val="1754749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89BE76-43E7-4FEA-94A5-4699D03E66D2}" type="slidenum">
              <a:rPr lang="en-US" smtClean="0"/>
              <a:t>29</a:t>
            </a:fld>
            <a:endParaRPr lang="en-US"/>
          </a:p>
        </p:txBody>
      </p:sp>
    </p:spTree>
    <p:extLst>
      <p:ext uri="{BB962C8B-B14F-4D97-AF65-F5344CB8AC3E}">
        <p14:creationId xmlns:p14="http://schemas.microsoft.com/office/powerpoint/2010/main" val="930914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A69810-9E94-49FF-807B-DFA97FCE370C}"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43910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69810-9E94-49FF-807B-DFA97FCE370C}"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351437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69810-9E94-49FF-807B-DFA97FCE370C}"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85738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A69810-9E94-49FF-807B-DFA97FCE370C}"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155137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A69810-9E94-49FF-807B-DFA97FCE370C}"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117117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A69810-9E94-49FF-807B-DFA97FCE370C}"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2135329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A69810-9E94-49FF-807B-DFA97FCE370C}" type="datetimeFigureOut">
              <a:rPr lang="en-US" smtClean="0"/>
              <a:t>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31678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A69810-9E94-49FF-807B-DFA97FCE370C}" type="datetimeFigureOut">
              <a:rPr lang="en-US" smtClean="0"/>
              <a:t>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323887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69810-9E94-49FF-807B-DFA97FCE370C}" type="datetimeFigureOut">
              <a:rPr lang="en-US" smtClean="0"/>
              <a:t>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1562866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A69810-9E94-49FF-807B-DFA97FCE370C}"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960502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A69810-9E94-49FF-807B-DFA97FCE370C}"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DB57A-342E-4D0E-A75A-3B080F3D30B7}" type="slidenum">
              <a:rPr lang="en-US" smtClean="0"/>
              <a:t>‹#›</a:t>
            </a:fld>
            <a:endParaRPr lang="en-US"/>
          </a:p>
        </p:txBody>
      </p:sp>
    </p:spTree>
    <p:extLst>
      <p:ext uri="{BB962C8B-B14F-4D97-AF65-F5344CB8AC3E}">
        <p14:creationId xmlns:p14="http://schemas.microsoft.com/office/powerpoint/2010/main" val="1281059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69810-9E94-49FF-807B-DFA97FCE370C}" type="datetimeFigureOut">
              <a:rPr lang="en-US" smtClean="0"/>
              <a:t>2/13/2023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DB57A-342E-4D0E-A75A-3B080F3D30B7}" type="slidenum">
              <a:rPr lang="en-US" smtClean="0"/>
              <a:t>‹#›</a:t>
            </a:fld>
            <a:endParaRPr lang="en-US"/>
          </a:p>
        </p:txBody>
      </p:sp>
    </p:spTree>
    <p:extLst>
      <p:ext uri="{BB962C8B-B14F-4D97-AF65-F5344CB8AC3E}">
        <p14:creationId xmlns:p14="http://schemas.microsoft.com/office/powerpoint/2010/main" val="212490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hul.co.in/investor-relations/corporate-governance/hul-policies/corporate-social-responsibility-policy/"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tatabex.com/best-practices/bp-overview/bp-top-stories/tata-chemicals-webinar-on-csr-withdrawal-strategy-for-sustainable-gain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mailto:servensolve@g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76200" y="533400"/>
            <a:ext cx="8991600" cy="6248400"/>
          </a:xfrm>
        </p:spPr>
        <p:txBody>
          <a:bodyPr>
            <a:normAutofit/>
          </a:bodyPr>
          <a:lstStyle/>
          <a:p>
            <a:pPr marL="0" indent="0">
              <a:buNone/>
            </a:pPr>
            <a:endParaRPr lang="en-US" dirty="0" smtClean="0"/>
          </a:p>
          <a:p>
            <a:pPr marL="0" indent="0" algn="ctr">
              <a:buNone/>
            </a:pPr>
            <a:r>
              <a:rPr lang="en-US" b="1" dirty="0">
                <a:solidFill>
                  <a:srgbClr val="0000A4"/>
                </a:solidFill>
              </a:rPr>
              <a:t>The Institute of Cost Accountants of India</a:t>
            </a:r>
            <a:endParaRPr lang="en-US" dirty="0">
              <a:solidFill>
                <a:srgbClr val="0000A4"/>
              </a:solidFill>
            </a:endParaRPr>
          </a:p>
          <a:p>
            <a:pPr marL="0" indent="0" algn="ctr">
              <a:buNone/>
            </a:pPr>
            <a:endParaRPr lang="en-US" b="1" dirty="0" smtClean="0">
              <a:solidFill>
                <a:srgbClr val="0000A4"/>
              </a:solidFill>
            </a:endParaRPr>
          </a:p>
          <a:p>
            <a:pPr marL="0" indent="0" algn="ctr">
              <a:buNone/>
            </a:pPr>
            <a:r>
              <a:rPr lang="en-US" sz="2800" i="1" dirty="0">
                <a:solidFill>
                  <a:srgbClr val="0000A4"/>
                </a:solidFill>
              </a:rPr>
              <a:t>“</a:t>
            </a:r>
            <a:r>
              <a:rPr lang="en-US" sz="2800" b="1" i="1" dirty="0">
                <a:solidFill>
                  <a:srgbClr val="0000A4"/>
                </a:solidFill>
              </a:rPr>
              <a:t>Indian Corporate Legal Framework- Wings to fly high"</a:t>
            </a:r>
            <a:r>
              <a:rPr lang="en-US" sz="2800" i="1" dirty="0">
                <a:solidFill>
                  <a:srgbClr val="0000A4"/>
                </a:solidFill>
              </a:rPr>
              <a:t> </a:t>
            </a:r>
            <a:endParaRPr lang="en-US" sz="2800" dirty="0">
              <a:solidFill>
                <a:srgbClr val="0000A4"/>
              </a:solidFill>
            </a:endParaRPr>
          </a:p>
          <a:p>
            <a:pPr marL="0" indent="0" algn="ctr">
              <a:buNone/>
            </a:pPr>
            <a:r>
              <a:rPr lang="en-US" sz="2800" b="1" dirty="0">
                <a:solidFill>
                  <a:srgbClr val="0000A4"/>
                </a:solidFill>
              </a:rPr>
              <a:t>Cost and Management Accountants</a:t>
            </a:r>
            <a:endParaRPr lang="en-US" sz="2800" dirty="0">
              <a:solidFill>
                <a:srgbClr val="0000A4"/>
              </a:solidFill>
            </a:endParaRPr>
          </a:p>
          <a:p>
            <a:pPr marL="0" indent="0" algn="ctr">
              <a:buNone/>
            </a:pPr>
            <a:r>
              <a:rPr lang="en-US" sz="2800" b="1" dirty="0">
                <a:solidFill>
                  <a:srgbClr val="0000A4"/>
                </a:solidFill>
              </a:rPr>
              <a:t>Technical Session on Corporate Social Responsibility</a:t>
            </a:r>
            <a:endParaRPr lang="en-US" sz="2800" dirty="0">
              <a:solidFill>
                <a:srgbClr val="0000A4"/>
              </a:solidFill>
            </a:endParaRPr>
          </a:p>
          <a:p>
            <a:pPr marL="1262062" indent="0" algn="ctr">
              <a:buNone/>
            </a:pPr>
            <a:endParaRPr lang="en-US" sz="4000" b="1" dirty="0" smtClean="0">
              <a:solidFill>
                <a:srgbClr val="0000A4"/>
              </a:solidFill>
            </a:endParaRPr>
          </a:p>
          <a:p>
            <a:pPr marL="1262062" indent="0" algn="ctr">
              <a:buNone/>
            </a:pPr>
            <a:r>
              <a:rPr lang="en-US" sz="4000" b="1" dirty="0" smtClean="0">
                <a:solidFill>
                  <a:srgbClr val="0000A4"/>
                </a:solidFill>
              </a:rPr>
              <a:t>Ms. Madhuri Lele</a:t>
            </a:r>
            <a:endParaRPr lang="en-US" sz="4000" b="1" dirty="0">
              <a:solidFill>
                <a:srgbClr val="0000A4"/>
              </a:solidFill>
            </a:endParaRPr>
          </a:p>
          <a:p>
            <a:pPr marL="1431925" indent="-169863" algn="just"/>
            <a:endParaRPr lang="en-US" sz="4000" b="1" dirty="0" smtClean="0"/>
          </a:p>
          <a:p>
            <a:endParaRPr lang="en-US" dirty="0"/>
          </a:p>
        </p:txBody>
      </p:sp>
    </p:spTree>
    <p:extLst>
      <p:ext uri="{BB962C8B-B14F-4D97-AF65-F5344CB8AC3E}">
        <p14:creationId xmlns:p14="http://schemas.microsoft.com/office/powerpoint/2010/main" val="270268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8839200" cy="914400"/>
          </a:xfrm>
        </p:spPr>
        <p:txBody>
          <a:bodyPr/>
          <a:lstStyle/>
          <a:p>
            <a:pPr algn="just"/>
            <a:r>
              <a:rPr lang="en-US" b="1" dirty="0" smtClean="0">
                <a:solidFill>
                  <a:srgbClr val="0000A4"/>
                </a:solidFill>
              </a:rPr>
              <a:t>Service Sectors </a:t>
            </a:r>
            <a:endParaRPr lang="en-US" b="1" dirty="0">
              <a:solidFill>
                <a:srgbClr val="0000A4"/>
              </a:solidFill>
            </a:endParaRPr>
          </a:p>
        </p:txBody>
      </p:sp>
      <p:sp>
        <p:nvSpPr>
          <p:cNvPr id="5" name="Content Placeholder 4"/>
          <p:cNvSpPr>
            <a:spLocks noGrp="1"/>
          </p:cNvSpPr>
          <p:nvPr>
            <p:ph idx="1"/>
          </p:nvPr>
        </p:nvSpPr>
        <p:spPr/>
        <p:txBody>
          <a:bodyPr/>
          <a:lstStyle/>
          <a:p>
            <a:pPr marL="0" indent="0">
              <a:buNone/>
            </a:pPr>
            <a:r>
              <a:rPr lang="en-US" b="1" dirty="0">
                <a:solidFill>
                  <a:srgbClr val="474747"/>
                </a:solidFill>
              </a:rPr>
              <a:t>Hotel Industry:</a:t>
            </a:r>
          </a:p>
          <a:p>
            <a:pPr marL="0" indent="0">
              <a:buNone/>
            </a:pPr>
            <a:endParaRPr lang="en-US" b="1" dirty="0">
              <a:solidFill>
                <a:srgbClr val="474747"/>
              </a:solidFill>
            </a:endParaRPr>
          </a:p>
          <a:p>
            <a:r>
              <a:rPr lang="en-US" b="1" dirty="0">
                <a:solidFill>
                  <a:srgbClr val="474747"/>
                </a:solidFill>
              </a:rPr>
              <a:t>2014-15 Rs.10066 Cr</a:t>
            </a:r>
          </a:p>
          <a:p>
            <a:r>
              <a:rPr lang="en-US" b="1" dirty="0">
                <a:solidFill>
                  <a:srgbClr val="474747"/>
                </a:solidFill>
              </a:rPr>
              <a:t>2017-18 Rs, 13664 Cr</a:t>
            </a:r>
          </a:p>
          <a:p>
            <a:endParaRPr lang="en-US" b="1" dirty="0">
              <a:solidFill>
                <a:srgbClr val="474747"/>
              </a:solidFill>
            </a:endParaRPr>
          </a:p>
          <a:p>
            <a:pPr marL="0" indent="0">
              <a:buNone/>
            </a:pPr>
            <a:r>
              <a:rPr lang="en-US" b="1" dirty="0">
                <a:solidFill>
                  <a:srgbClr val="474747"/>
                </a:solidFill>
              </a:rPr>
              <a:t>Data source : National CSR Portal (GOI)</a:t>
            </a:r>
          </a:p>
          <a:p>
            <a:endParaRPr lang="en-US" dirty="0"/>
          </a:p>
        </p:txBody>
      </p:sp>
    </p:spTree>
    <p:extLst>
      <p:ext uri="{BB962C8B-B14F-4D97-AF65-F5344CB8AC3E}">
        <p14:creationId xmlns:p14="http://schemas.microsoft.com/office/powerpoint/2010/main" val="3058111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1216"/>
            <a:ext cx="5867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76200" y="76200"/>
            <a:ext cx="8991600" cy="1143000"/>
          </a:xfrm>
        </p:spPr>
        <p:txBody>
          <a:bodyPr>
            <a:normAutofit fontScale="90000"/>
          </a:bodyPr>
          <a:lstStyle/>
          <a:p>
            <a:pPr algn="just"/>
            <a:r>
              <a:rPr lang="en-US" b="1" dirty="0" smtClean="0">
                <a:solidFill>
                  <a:srgbClr val="0000A4"/>
                </a:solidFill>
              </a:rPr>
              <a:t>A </a:t>
            </a:r>
            <a:r>
              <a:rPr lang="en-US" sz="7300" b="1" i="1" dirty="0">
                <a:solidFill>
                  <a:srgbClr val="EA2D00"/>
                </a:solidFill>
              </a:rPr>
              <a:t>known</a:t>
            </a:r>
            <a:r>
              <a:rPr lang="en-US" b="1" dirty="0" smtClean="0">
                <a:solidFill>
                  <a:srgbClr val="0000A4"/>
                </a:solidFill>
              </a:rPr>
              <a:t> ELEPHANT in the Room?!! </a:t>
            </a:r>
            <a:r>
              <a:rPr lang="en-US" sz="8000" b="1" dirty="0" smtClean="0">
                <a:solidFill>
                  <a:srgbClr val="EA2D00"/>
                </a:solidFill>
              </a:rPr>
              <a:t>!</a:t>
            </a:r>
            <a:endParaRPr lang="en-US" sz="8000" b="1" dirty="0">
              <a:solidFill>
                <a:srgbClr val="EA2D0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66800"/>
            <a:ext cx="3581400" cy="576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708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304800"/>
            <a:ext cx="8839200" cy="6477000"/>
          </a:xfrm>
        </p:spPr>
        <p:txBody>
          <a:bodyPr>
            <a:normAutofit fontScale="92500" lnSpcReduction="20000"/>
          </a:bodyPr>
          <a:lstStyle/>
          <a:p>
            <a:endParaRPr lang="en-US" dirty="0" smtClean="0"/>
          </a:p>
          <a:p>
            <a:pPr marL="0" indent="0">
              <a:buNone/>
            </a:pPr>
            <a:endParaRPr lang="en-US" sz="4400" dirty="0" smtClean="0"/>
          </a:p>
          <a:p>
            <a:pPr marL="0" indent="0">
              <a:buNone/>
            </a:pPr>
            <a:endParaRPr lang="en-US" sz="4400" dirty="0"/>
          </a:p>
          <a:p>
            <a:pPr marL="0" indent="0">
              <a:buNone/>
            </a:pPr>
            <a:endParaRPr lang="en-US" sz="5400" b="1" dirty="0" smtClean="0"/>
          </a:p>
          <a:p>
            <a:pPr marL="0" indent="0">
              <a:buNone/>
            </a:pPr>
            <a:endParaRPr lang="en-US" sz="5400" b="1" dirty="0" smtClean="0"/>
          </a:p>
          <a:p>
            <a:pPr marL="0" indent="0">
              <a:buNone/>
            </a:pPr>
            <a:r>
              <a:rPr lang="en-US" sz="5400" b="1" dirty="0" smtClean="0"/>
              <a:t>Need to </a:t>
            </a:r>
          </a:p>
          <a:p>
            <a:pPr marL="0" indent="0">
              <a:buNone/>
            </a:pPr>
            <a:r>
              <a:rPr lang="en-US" sz="5400" b="1" dirty="0" smtClean="0"/>
              <a:t>look </a:t>
            </a:r>
          </a:p>
          <a:p>
            <a:pPr marL="0" indent="0">
              <a:buNone/>
            </a:pPr>
            <a:r>
              <a:rPr lang="en-US" sz="5400" b="1" dirty="0" smtClean="0"/>
              <a:t>at CSR as </a:t>
            </a:r>
          </a:p>
          <a:p>
            <a:pPr marL="0" indent="0">
              <a:buNone/>
            </a:pPr>
            <a:r>
              <a:rPr lang="en-US" sz="5400" b="1" i="1" dirty="0" smtClean="0">
                <a:solidFill>
                  <a:srgbClr val="EA2D00"/>
                </a:solidFill>
              </a:rPr>
              <a:t>Product Design</a:t>
            </a:r>
            <a:endParaRPr lang="en-US" sz="5400" b="1" i="1" dirty="0">
              <a:solidFill>
                <a:srgbClr val="EA2D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32766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191000"/>
            <a:ext cx="4648200" cy="25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76200"/>
            <a:ext cx="5715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11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74638"/>
            <a:ext cx="8839200" cy="1020762"/>
          </a:xfrm>
        </p:spPr>
        <p:txBody>
          <a:bodyPr>
            <a:normAutofit fontScale="90000"/>
          </a:bodyPr>
          <a:lstStyle/>
          <a:p>
            <a:pPr algn="l"/>
            <a:r>
              <a:rPr lang="en-US" dirty="0" smtClean="0"/>
              <a:t/>
            </a:r>
            <a:br>
              <a:rPr lang="en-US" dirty="0" smtClean="0"/>
            </a:br>
            <a:r>
              <a:rPr lang="en-US" b="1" dirty="0" smtClean="0">
                <a:solidFill>
                  <a:srgbClr val="0000A4"/>
                </a:solidFill>
              </a:rPr>
              <a:t>The </a:t>
            </a:r>
            <a:r>
              <a:rPr lang="en-US" b="1" dirty="0">
                <a:solidFill>
                  <a:srgbClr val="0000A4"/>
                </a:solidFill>
              </a:rPr>
              <a:t>purpose of Product Design in business includes:</a:t>
            </a:r>
            <a:br>
              <a:rPr lang="en-US" b="1" dirty="0">
                <a:solidFill>
                  <a:srgbClr val="0000A4"/>
                </a:solidFill>
              </a:rPr>
            </a:br>
            <a:endParaRPr lang="en-US" b="1" dirty="0">
              <a:solidFill>
                <a:srgbClr val="0000A4"/>
              </a:solidFill>
            </a:endParaRPr>
          </a:p>
        </p:txBody>
      </p:sp>
      <p:sp>
        <p:nvSpPr>
          <p:cNvPr id="4" name="Rectangle 3"/>
          <p:cNvSpPr/>
          <p:nvPr/>
        </p:nvSpPr>
        <p:spPr>
          <a:xfrm>
            <a:off x="152400" y="2551837"/>
            <a:ext cx="8915400" cy="3170099"/>
          </a:xfrm>
          <a:prstGeom prst="rect">
            <a:avLst/>
          </a:prstGeom>
        </p:spPr>
        <p:txBody>
          <a:bodyPr wrap="square">
            <a:spAutoFit/>
          </a:bodyPr>
          <a:lstStyle/>
          <a:p>
            <a:pPr marL="571500" indent="-571500" algn="just">
              <a:buFont typeface="Arial" pitchFamily="34" charset="0"/>
              <a:buChar char="•"/>
            </a:pPr>
            <a:r>
              <a:rPr lang="en-US" sz="4000" b="1" dirty="0" smtClean="0">
                <a:solidFill>
                  <a:srgbClr val="474747"/>
                </a:solidFill>
              </a:rPr>
              <a:t>Premium </a:t>
            </a:r>
            <a:r>
              <a:rPr lang="en-US" sz="4000" b="1" dirty="0">
                <a:solidFill>
                  <a:srgbClr val="474747"/>
                </a:solidFill>
              </a:rPr>
              <a:t>quality product and brand value</a:t>
            </a:r>
          </a:p>
          <a:p>
            <a:pPr marL="571500" indent="-571500" algn="just">
              <a:buFont typeface="Arial" pitchFamily="34" charset="0"/>
              <a:buChar char="•"/>
            </a:pPr>
            <a:r>
              <a:rPr lang="en-US" sz="4000" b="1" dirty="0">
                <a:solidFill>
                  <a:srgbClr val="474747"/>
                </a:solidFill>
              </a:rPr>
              <a:t>Ideate products </a:t>
            </a:r>
          </a:p>
          <a:p>
            <a:pPr marL="571500" indent="-571500" algn="just">
              <a:buFont typeface="Arial" pitchFamily="34" charset="0"/>
              <a:buChar char="•"/>
            </a:pPr>
            <a:r>
              <a:rPr lang="en-US" sz="4000" b="1" dirty="0">
                <a:solidFill>
                  <a:srgbClr val="474747"/>
                </a:solidFill>
              </a:rPr>
              <a:t>Solution </a:t>
            </a:r>
          </a:p>
          <a:p>
            <a:pPr marL="571500" indent="-571500" algn="just">
              <a:buFont typeface="Arial" pitchFamily="34" charset="0"/>
              <a:buChar char="•"/>
            </a:pPr>
            <a:r>
              <a:rPr lang="en-US" sz="4000" b="1" dirty="0">
                <a:solidFill>
                  <a:srgbClr val="474747"/>
                </a:solidFill>
              </a:rPr>
              <a:t>Profile of the product</a:t>
            </a:r>
          </a:p>
        </p:txBody>
      </p:sp>
    </p:spTree>
    <p:extLst>
      <p:ext uri="{BB962C8B-B14F-4D97-AF65-F5344CB8AC3E}">
        <p14:creationId xmlns:p14="http://schemas.microsoft.com/office/powerpoint/2010/main" val="3058111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76200"/>
            <a:ext cx="8839200" cy="838200"/>
          </a:xfrm>
        </p:spPr>
        <p:txBody>
          <a:bodyPr>
            <a:normAutofit fontScale="90000"/>
          </a:bodyPr>
          <a:lstStyle/>
          <a:p>
            <a:pPr algn="l"/>
            <a:r>
              <a:rPr lang="en-US" b="1" dirty="0" smtClean="0">
                <a:solidFill>
                  <a:srgbClr val="0000A4"/>
                </a:solidFill>
              </a:rPr>
              <a:t/>
            </a:r>
            <a:br>
              <a:rPr lang="en-US" b="1" dirty="0" smtClean="0">
                <a:solidFill>
                  <a:srgbClr val="0000A4"/>
                </a:solidFill>
              </a:rPr>
            </a:br>
            <a:r>
              <a:rPr lang="en-US" b="1" dirty="0" smtClean="0">
                <a:solidFill>
                  <a:srgbClr val="0000A4"/>
                </a:solidFill>
              </a:rPr>
              <a:t>CSR Projects and Teams</a:t>
            </a:r>
            <a:r>
              <a:rPr lang="en-US" b="1" dirty="0">
                <a:solidFill>
                  <a:srgbClr val="0000A4"/>
                </a:solidFill>
              </a:rPr>
              <a:t/>
            </a:r>
            <a:br>
              <a:rPr lang="en-US" b="1" dirty="0">
                <a:solidFill>
                  <a:srgbClr val="0000A4"/>
                </a:solidFill>
              </a:rPr>
            </a:br>
            <a:endParaRPr lang="en-US" b="1" dirty="0">
              <a:solidFill>
                <a:srgbClr val="0000A4"/>
              </a:solidFill>
            </a:endParaRPr>
          </a:p>
        </p:txBody>
      </p:sp>
      <p:sp>
        <p:nvSpPr>
          <p:cNvPr id="3" name="Content Placeholder 2"/>
          <p:cNvSpPr>
            <a:spLocks noGrp="1"/>
          </p:cNvSpPr>
          <p:nvPr>
            <p:ph idx="1"/>
          </p:nvPr>
        </p:nvSpPr>
        <p:spPr>
          <a:xfrm>
            <a:off x="152400" y="914400"/>
            <a:ext cx="8763000" cy="5791200"/>
          </a:xfrm>
        </p:spPr>
        <p:txBody>
          <a:bodyPr>
            <a:normAutofit/>
          </a:bodyPr>
          <a:lstStyle/>
          <a:p>
            <a:pPr marL="0" indent="0">
              <a:buNone/>
            </a:pPr>
            <a:r>
              <a:rPr lang="en-US" b="1" dirty="0" smtClean="0">
                <a:solidFill>
                  <a:srgbClr val="474747"/>
                </a:solidFill>
              </a:rPr>
              <a:t>CSR Projects</a:t>
            </a:r>
          </a:p>
          <a:p>
            <a:r>
              <a:rPr lang="en-US" sz="2800" b="1" dirty="0" smtClean="0">
                <a:solidFill>
                  <a:srgbClr val="474747"/>
                </a:solidFill>
              </a:rPr>
              <a:t>CSR activities to be aligned with the activities of the business </a:t>
            </a:r>
          </a:p>
          <a:p>
            <a:r>
              <a:rPr lang="en-US" sz="2800" b="1" dirty="0" smtClean="0">
                <a:solidFill>
                  <a:srgbClr val="474747"/>
                </a:solidFill>
              </a:rPr>
              <a:t>Equal emphasis to be given to CSR projects as Business Activities and principles of Product Design </a:t>
            </a:r>
          </a:p>
          <a:p>
            <a:r>
              <a:rPr lang="en-US" sz="2800" b="1" dirty="0" smtClean="0">
                <a:solidFill>
                  <a:srgbClr val="474747"/>
                </a:solidFill>
              </a:rPr>
              <a:t>Must be Top Down </a:t>
            </a:r>
          </a:p>
          <a:p>
            <a:pPr marL="0" indent="0">
              <a:buNone/>
            </a:pPr>
            <a:r>
              <a:rPr lang="en-US" b="1" dirty="0">
                <a:solidFill>
                  <a:srgbClr val="474747"/>
                </a:solidFill>
              </a:rPr>
              <a:t>CSR team </a:t>
            </a:r>
            <a:r>
              <a:rPr lang="en-US" b="1" dirty="0" smtClean="0">
                <a:solidFill>
                  <a:srgbClr val="474747"/>
                </a:solidFill>
              </a:rPr>
              <a:t>:</a:t>
            </a:r>
            <a:endParaRPr lang="en-US" b="1" dirty="0">
              <a:solidFill>
                <a:srgbClr val="474747"/>
              </a:solidFill>
            </a:endParaRPr>
          </a:p>
          <a:p>
            <a:r>
              <a:rPr lang="en-US" sz="2800" b="1" dirty="0">
                <a:solidFill>
                  <a:srgbClr val="474747"/>
                </a:solidFill>
              </a:rPr>
              <a:t>Internal </a:t>
            </a:r>
            <a:r>
              <a:rPr lang="en-US" sz="2800" b="1" dirty="0" smtClean="0">
                <a:solidFill>
                  <a:srgbClr val="474747"/>
                </a:solidFill>
              </a:rPr>
              <a:t>team </a:t>
            </a:r>
            <a:endParaRPr lang="en-US" sz="2800" b="1" dirty="0">
              <a:solidFill>
                <a:srgbClr val="474747"/>
              </a:solidFill>
            </a:endParaRPr>
          </a:p>
          <a:p>
            <a:r>
              <a:rPr lang="en-US" sz="2800" b="1" dirty="0">
                <a:solidFill>
                  <a:srgbClr val="474747"/>
                </a:solidFill>
              </a:rPr>
              <a:t>Outsourced </a:t>
            </a:r>
          </a:p>
          <a:p>
            <a:r>
              <a:rPr lang="en-US" sz="2800" b="1" dirty="0" smtClean="0">
                <a:solidFill>
                  <a:srgbClr val="474747"/>
                </a:solidFill>
              </a:rPr>
              <a:t>Hybrid working </a:t>
            </a:r>
          </a:p>
          <a:p>
            <a:pPr marL="0" indent="0">
              <a:buNone/>
            </a:pPr>
            <a:r>
              <a:rPr lang="en-US" b="1" dirty="0" smtClean="0">
                <a:solidFill>
                  <a:srgbClr val="474747"/>
                </a:solidFill>
              </a:rPr>
              <a:t>Training being </a:t>
            </a:r>
            <a:r>
              <a:rPr lang="en-US" b="1" i="1" dirty="0" smtClean="0">
                <a:solidFill>
                  <a:srgbClr val="EA2D00"/>
                </a:solidFill>
              </a:rPr>
              <a:t>Integral</a:t>
            </a:r>
            <a:r>
              <a:rPr lang="en-US" b="1" dirty="0" smtClean="0">
                <a:solidFill>
                  <a:srgbClr val="474747"/>
                </a:solidFill>
              </a:rPr>
              <a:t> and </a:t>
            </a:r>
            <a:r>
              <a:rPr lang="en-US" b="1" i="1" dirty="0" smtClean="0">
                <a:solidFill>
                  <a:srgbClr val="EA2D00"/>
                </a:solidFill>
              </a:rPr>
              <a:t>Ongoing part</a:t>
            </a:r>
          </a:p>
          <a:p>
            <a:endParaRPr lang="en-US" b="1" dirty="0">
              <a:solidFill>
                <a:srgbClr val="474747"/>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429000"/>
            <a:ext cx="4267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1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609600"/>
          </a:xfrm>
        </p:spPr>
        <p:txBody>
          <a:bodyPr>
            <a:normAutofit fontScale="90000"/>
          </a:bodyPr>
          <a:lstStyle/>
          <a:p>
            <a:pPr algn="l"/>
            <a:r>
              <a:rPr lang="en-US" b="1" dirty="0" smtClean="0">
                <a:solidFill>
                  <a:srgbClr val="0000A4"/>
                </a:solidFill>
              </a:rPr>
              <a:t>CSR and Training</a:t>
            </a:r>
            <a:endParaRPr lang="en-US" b="1" dirty="0">
              <a:solidFill>
                <a:srgbClr val="0000A4"/>
              </a:solidFill>
            </a:endParaRPr>
          </a:p>
        </p:txBody>
      </p:sp>
      <p:sp>
        <p:nvSpPr>
          <p:cNvPr id="3" name="Content Placeholder 2"/>
          <p:cNvSpPr>
            <a:spLocks noGrp="1"/>
          </p:cNvSpPr>
          <p:nvPr>
            <p:ph idx="1"/>
          </p:nvPr>
        </p:nvSpPr>
        <p:spPr>
          <a:xfrm>
            <a:off x="152400" y="762000"/>
            <a:ext cx="8915400" cy="6019800"/>
          </a:xfrm>
        </p:spPr>
        <p:txBody>
          <a:bodyPr/>
          <a:lstStyle/>
          <a:p>
            <a:r>
              <a:rPr lang="en-US" sz="2400" b="1" dirty="0" smtClean="0"/>
              <a:t>Attitudinal and Behaviourial Training and Changes : Across the organization </a:t>
            </a:r>
            <a:r>
              <a:rPr lang="en-US" b="1" i="1" dirty="0" smtClean="0">
                <a:solidFill>
                  <a:srgbClr val="EA2D00"/>
                </a:solidFill>
              </a:rPr>
              <a:t>including top management</a:t>
            </a:r>
          </a:p>
          <a:p>
            <a:r>
              <a:rPr lang="en-US" sz="2400" b="1" dirty="0" smtClean="0"/>
              <a:t>Contribution or giving back to The </a:t>
            </a:r>
            <a:r>
              <a:rPr lang="en-US" sz="2400" b="1" dirty="0"/>
              <a:t>S</a:t>
            </a:r>
            <a:r>
              <a:rPr lang="en-US" sz="2400" b="1" dirty="0" smtClean="0"/>
              <a:t>ociety is or Too is business fundamentals / savvy</a:t>
            </a:r>
          </a:p>
          <a:p>
            <a:r>
              <a:rPr lang="en-US" sz="2400" b="1" dirty="0" smtClean="0"/>
              <a:t>Repetition – Sustenance </a:t>
            </a:r>
            <a:r>
              <a:rPr lang="en-US" sz="2400" b="1" dirty="0" err="1" smtClean="0"/>
              <a:t>inbusiness</a:t>
            </a:r>
            <a:r>
              <a:rPr lang="en-US" sz="2400" b="1" dirty="0" smtClean="0"/>
              <a:t> is challenging / stressful</a:t>
            </a:r>
          </a:p>
          <a:p>
            <a:endParaRPr lang="en-US" sz="2400" b="1" dirty="0"/>
          </a:p>
          <a:p>
            <a:endParaRPr lang="en-US"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0"/>
            <a:ext cx="3276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862072"/>
            <a:ext cx="3276600" cy="11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038600"/>
            <a:ext cx="5715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1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638800" y="55100"/>
            <a:ext cx="3200400" cy="169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7472">
            <a:off x="3525858" y="4832003"/>
            <a:ext cx="2180145" cy="152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203797">
            <a:off x="1781268" y="4490643"/>
            <a:ext cx="2075115" cy="179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03611">
            <a:off x="409758" y="2513550"/>
            <a:ext cx="2620865" cy="239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47660">
            <a:off x="6023322" y="4337121"/>
            <a:ext cx="2767913" cy="153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031284">
            <a:off x="6370934" y="1803081"/>
            <a:ext cx="2441995" cy="190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96956">
            <a:off x="3786180" y="2420212"/>
            <a:ext cx="2621440" cy="245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55101"/>
            <a:ext cx="3124200" cy="198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55101"/>
            <a:ext cx="3280137" cy="230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9356" y="5562600"/>
            <a:ext cx="134344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9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991600" cy="609600"/>
          </a:xfrm>
        </p:spPr>
        <p:txBody>
          <a:bodyPr>
            <a:normAutofit fontScale="90000"/>
          </a:bodyPr>
          <a:lstStyle/>
          <a:p>
            <a:pPr algn="l"/>
            <a:r>
              <a:rPr lang="en-US" b="1" dirty="0" smtClean="0">
                <a:solidFill>
                  <a:srgbClr val="0000A4"/>
                </a:solidFill>
              </a:rPr>
              <a:t>BRSR &amp; SDGs : Parallels</a:t>
            </a:r>
            <a:endParaRPr lang="en-US" b="1" dirty="0">
              <a:solidFill>
                <a:srgbClr val="0000A4"/>
              </a:solidFill>
            </a:endParaRPr>
          </a:p>
        </p:txBody>
      </p:sp>
      <p:sp>
        <p:nvSpPr>
          <p:cNvPr id="5" name="Text Placeholder 4"/>
          <p:cNvSpPr>
            <a:spLocks noGrp="1"/>
          </p:cNvSpPr>
          <p:nvPr>
            <p:ph type="body" idx="1"/>
          </p:nvPr>
        </p:nvSpPr>
        <p:spPr>
          <a:xfrm>
            <a:off x="152400" y="609600"/>
            <a:ext cx="2895600" cy="457200"/>
          </a:xfrm>
        </p:spPr>
        <p:txBody>
          <a:bodyPr>
            <a:normAutofit/>
          </a:bodyPr>
          <a:lstStyle/>
          <a:p>
            <a:r>
              <a:rPr lang="en-US" dirty="0" smtClean="0">
                <a:solidFill>
                  <a:srgbClr val="0000A4"/>
                </a:solidFill>
              </a:rPr>
              <a:t>BRSR Principles</a:t>
            </a:r>
            <a:endParaRPr lang="en-US" dirty="0">
              <a:solidFill>
                <a:srgbClr val="0000A4"/>
              </a:solidFill>
            </a:endParaRPr>
          </a:p>
        </p:txBody>
      </p:sp>
      <p:sp>
        <p:nvSpPr>
          <p:cNvPr id="7" name="Text Placeholder 6"/>
          <p:cNvSpPr>
            <a:spLocks noGrp="1"/>
          </p:cNvSpPr>
          <p:nvPr>
            <p:ph type="body" sz="quarter" idx="3"/>
          </p:nvPr>
        </p:nvSpPr>
        <p:spPr>
          <a:xfrm>
            <a:off x="3276600" y="609601"/>
            <a:ext cx="5714999" cy="457200"/>
          </a:xfrm>
        </p:spPr>
        <p:txBody>
          <a:bodyPr>
            <a:normAutofit/>
          </a:bodyPr>
          <a:lstStyle/>
          <a:p>
            <a:r>
              <a:rPr lang="en-US" dirty="0" smtClean="0">
                <a:solidFill>
                  <a:srgbClr val="0000A4"/>
                </a:solidFill>
              </a:rPr>
              <a:t>SDGs</a:t>
            </a:r>
            <a:endParaRPr lang="en-US" dirty="0">
              <a:solidFill>
                <a:srgbClr val="0000A4"/>
              </a:solidFill>
            </a:endParaRP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3048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3124200" y="1219200"/>
            <a:ext cx="5943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44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839200" cy="632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49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3" y="1455738"/>
            <a:ext cx="5438775" cy="394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49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533400"/>
            <a:ext cx="8763000" cy="6172200"/>
          </a:xfrm>
        </p:spPr>
        <p:txBody>
          <a:bodyPr>
            <a:normAutofit/>
          </a:bodyPr>
          <a:lstStyle/>
          <a:p>
            <a:pPr marL="0" indent="0" algn="ctr">
              <a:buNone/>
            </a:pPr>
            <a:endParaRPr lang="en-US" sz="3600" b="1" dirty="0" smtClean="0"/>
          </a:p>
          <a:p>
            <a:pPr marL="0" indent="0" algn="ctr">
              <a:buNone/>
            </a:pPr>
            <a:r>
              <a:rPr lang="en-US" sz="3600" b="1" dirty="0" smtClean="0">
                <a:solidFill>
                  <a:srgbClr val="474747"/>
                </a:solidFill>
              </a:rPr>
              <a:t>A </a:t>
            </a:r>
            <a:r>
              <a:rPr lang="en-US" sz="3600" b="1" dirty="0">
                <a:solidFill>
                  <a:srgbClr val="474747"/>
                </a:solidFill>
              </a:rPr>
              <a:t>different perspective: </a:t>
            </a:r>
            <a:endParaRPr lang="en-US" sz="3600" b="1" dirty="0" smtClean="0">
              <a:solidFill>
                <a:srgbClr val="474747"/>
              </a:solidFill>
            </a:endParaRPr>
          </a:p>
          <a:p>
            <a:pPr marL="0" indent="0" algn="ctr">
              <a:buNone/>
            </a:pPr>
            <a:r>
              <a:rPr lang="en-US" sz="3600" b="1" dirty="0" smtClean="0">
                <a:solidFill>
                  <a:srgbClr val="474747"/>
                </a:solidFill>
              </a:rPr>
              <a:t>Other </a:t>
            </a:r>
            <a:r>
              <a:rPr lang="en-US" sz="3600" b="1" dirty="0">
                <a:solidFill>
                  <a:srgbClr val="474747"/>
                </a:solidFill>
              </a:rPr>
              <a:t>than legal, Governance angle </a:t>
            </a:r>
          </a:p>
          <a:p>
            <a:pPr marL="0" indent="0" algn="ctr">
              <a:buNone/>
            </a:pPr>
            <a:r>
              <a:rPr lang="en-US" sz="3600" b="1" dirty="0">
                <a:solidFill>
                  <a:srgbClr val="474747"/>
                </a:solidFill>
              </a:rPr>
              <a:t> </a:t>
            </a:r>
          </a:p>
          <a:p>
            <a:pPr marL="0" indent="0" algn="ctr">
              <a:buNone/>
            </a:pPr>
            <a:r>
              <a:rPr lang="en-US" sz="3600" b="1" dirty="0">
                <a:solidFill>
                  <a:srgbClr val="474747"/>
                </a:solidFill>
              </a:rPr>
              <a:t>Aware audience</a:t>
            </a:r>
          </a:p>
          <a:p>
            <a:pPr marL="0" indent="0" algn="ctr">
              <a:buNone/>
            </a:pPr>
            <a:r>
              <a:rPr lang="en-US" sz="3600" b="1" dirty="0">
                <a:solidFill>
                  <a:srgbClr val="474747"/>
                </a:solidFill>
              </a:rPr>
              <a:t>My background / </a:t>
            </a:r>
            <a:r>
              <a:rPr lang="en-US" sz="3600" b="1" dirty="0" smtClean="0">
                <a:solidFill>
                  <a:srgbClr val="474747"/>
                </a:solidFill>
              </a:rPr>
              <a:t>expertise</a:t>
            </a:r>
          </a:p>
          <a:p>
            <a:pPr marL="0" indent="0" algn="ctr">
              <a:buNone/>
            </a:pPr>
            <a:endParaRPr lang="en-US" sz="3600" b="1" dirty="0">
              <a:solidFill>
                <a:srgbClr val="474747"/>
              </a:solidFill>
            </a:endParaRPr>
          </a:p>
          <a:p>
            <a:pPr marL="0" indent="0" algn="ctr">
              <a:buNone/>
            </a:pPr>
            <a:r>
              <a:rPr lang="en-US" sz="3600" b="1" dirty="0" smtClean="0">
                <a:solidFill>
                  <a:srgbClr val="474747"/>
                </a:solidFill>
              </a:rPr>
              <a:t>Touching on CSR Gambit </a:t>
            </a:r>
            <a:endParaRPr lang="en-US" sz="3600" b="1" dirty="0">
              <a:solidFill>
                <a:srgbClr val="474747"/>
              </a:solidFill>
            </a:endParaRPr>
          </a:p>
          <a:p>
            <a:pPr indent="0" algn="just">
              <a:buNone/>
            </a:pPr>
            <a:endParaRPr lang="en-US" sz="3600" b="1" dirty="0" smtClean="0">
              <a:solidFill>
                <a:srgbClr val="474747"/>
              </a:solidFill>
            </a:endParaRPr>
          </a:p>
        </p:txBody>
      </p:sp>
    </p:spTree>
    <p:extLst>
      <p:ext uri="{BB962C8B-B14F-4D97-AF65-F5344CB8AC3E}">
        <p14:creationId xmlns:p14="http://schemas.microsoft.com/office/powerpoint/2010/main" val="3643588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604052"/>
            <a:ext cx="5181600" cy="417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35279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33400"/>
            <a:ext cx="441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60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2971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14400"/>
            <a:ext cx="533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4294967295"/>
          </p:nvPr>
        </p:nvSpPr>
        <p:spPr>
          <a:xfrm>
            <a:off x="0" y="2209800"/>
            <a:ext cx="3810000" cy="4495800"/>
          </a:xfrm>
        </p:spPr>
        <p:txBody>
          <a:bodyPr>
            <a:normAutofit fontScale="70000" lnSpcReduction="20000"/>
          </a:bodyPr>
          <a:lstStyle/>
          <a:p>
            <a:endParaRPr lang="en-US" dirty="0" smtClean="0"/>
          </a:p>
          <a:p>
            <a:endParaRPr lang="en-US" dirty="0"/>
          </a:p>
          <a:p>
            <a:pPr marL="0" indent="0">
              <a:buNone/>
            </a:pPr>
            <a:r>
              <a:rPr lang="en-US" sz="3400" b="1" dirty="0" smtClean="0">
                <a:solidFill>
                  <a:schemeClr val="tx1">
                    <a:lumMod val="85000"/>
                    <a:lumOff val="15000"/>
                  </a:schemeClr>
                </a:solidFill>
              </a:rPr>
              <a:t>1 </a:t>
            </a:r>
            <a:r>
              <a:rPr lang="en-US" sz="3400" b="1" dirty="0">
                <a:solidFill>
                  <a:schemeClr val="tx1">
                    <a:lumMod val="85000"/>
                    <a:lumOff val="15000"/>
                  </a:schemeClr>
                </a:solidFill>
              </a:rPr>
              <a:t>Child Labor</a:t>
            </a:r>
          </a:p>
          <a:p>
            <a:pPr marL="0" indent="0">
              <a:buNone/>
            </a:pPr>
            <a:r>
              <a:rPr lang="en-US" sz="3400" b="1" dirty="0">
                <a:solidFill>
                  <a:schemeClr val="tx1">
                    <a:lumMod val="85000"/>
                    <a:lumOff val="15000"/>
                  </a:schemeClr>
                </a:solidFill>
              </a:rPr>
              <a:t> 2 Forced or Compulsory Labor</a:t>
            </a:r>
          </a:p>
          <a:p>
            <a:pPr marL="0" indent="0">
              <a:buNone/>
            </a:pPr>
            <a:r>
              <a:rPr lang="en-US" sz="3400" b="1" dirty="0">
                <a:solidFill>
                  <a:schemeClr val="tx1">
                    <a:lumMod val="85000"/>
                    <a:lumOff val="15000"/>
                  </a:schemeClr>
                </a:solidFill>
              </a:rPr>
              <a:t> 3 Health and Safety</a:t>
            </a:r>
          </a:p>
          <a:p>
            <a:pPr marL="0" indent="0">
              <a:buNone/>
            </a:pPr>
            <a:r>
              <a:rPr lang="en-US" sz="3400" b="1" dirty="0">
                <a:solidFill>
                  <a:schemeClr val="tx1">
                    <a:lumMod val="85000"/>
                    <a:lumOff val="15000"/>
                  </a:schemeClr>
                </a:solidFill>
              </a:rPr>
              <a:t> 4 Freedom of Association</a:t>
            </a:r>
          </a:p>
          <a:p>
            <a:pPr marL="0" indent="0">
              <a:buNone/>
            </a:pPr>
            <a:r>
              <a:rPr lang="en-US" sz="3400" b="1" dirty="0">
                <a:solidFill>
                  <a:schemeClr val="tx1">
                    <a:lumMod val="85000"/>
                    <a:lumOff val="15000"/>
                  </a:schemeClr>
                </a:solidFill>
              </a:rPr>
              <a:t> 5 Discrimination</a:t>
            </a:r>
          </a:p>
          <a:p>
            <a:pPr marL="0" indent="0">
              <a:buNone/>
            </a:pPr>
            <a:r>
              <a:rPr lang="en-US" sz="3400" b="1" dirty="0">
                <a:solidFill>
                  <a:schemeClr val="tx1">
                    <a:lumMod val="85000"/>
                    <a:lumOff val="15000"/>
                  </a:schemeClr>
                </a:solidFill>
              </a:rPr>
              <a:t> 6 Disciplinary Practices</a:t>
            </a:r>
          </a:p>
          <a:p>
            <a:pPr marL="0" indent="0">
              <a:buNone/>
            </a:pPr>
            <a:r>
              <a:rPr lang="en-US" sz="3400" b="1" dirty="0">
                <a:solidFill>
                  <a:schemeClr val="tx1">
                    <a:lumMod val="85000"/>
                    <a:lumOff val="15000"/>
                  </a:schemeClr>
                </a:solidFill>
              </a:rPr>
              <a:t> 7 Working Hours</a:t>
            </a:r>
          </a:p>
          <a:p>
            <a:pPr marL="0" indent="0">
              <a:buNone/>
            </a:pPr>
            <a:r>
              <a:rPr lang="en-US" sz="3400" b="1" dirty="0">
                <a:solidFill>
                  <a:schemeClr val="tx1">
                    <a:lumMod val="85000"/>
                    <a:lumOff val="15000"/>
                  </a:schemeClr>
                </a:solidFill>
              </a:rPr>
              <a:t> 8 Remuneration</a:t>
            </a:r>
          </a:p>
          <a:p>
            <a:pPr marL="0" indent="0">
              <a:buNone/>
            </a:pPr>
            <a:r>
              <a:rPr lang="en-US" sz="3400" b="1" dirty="0">
                <a:solidFill>
                  <a:schemeClr val="tx1">
                    <a:lumMod val="85000"/>
                    <a:lumOff val="15000"/>
                  </a:schemeClr>
                </a:solidFill>
              </a:rPr>
              <a:t> 9 Management System</a:t>
            </a:r>
          </a:p>
          <a:p>
            <a:endParaRPr lang="en-US" dirty="0"/>
          </a:p>
        </p:txBody>
      </p:sp>
    </p:spTree>
    <p:extLst>
      <p:ext uri="{BB962C8B-B14F-4D97-AF65-F5344CB8AC3E}">
        <p14:creationId xmlns:p14="http://schemas.microsoft.com/office/powerpoint/2010/main" val="185617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1"/>
            <a:ext cx="3581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16565"/>
            <a:ext cx="5638799"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1"/>
            <a:ext cx="3962400" cy="313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328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3352799" cy="914400"/>
          </a:xfrm>
        </p:spPr>
        <p:txBody>
          <a:bodyPr>
            <a:normAutofit/>
          </a:bodyPr>
          <a:lstStyle/>
          <a:p>
            <a:r>
              <a:rPr lang="en-US" sz="4800" dirty="0" smtClean="0">
                <a:solidFill>
                  <a:srgbClr val="0000A4"/>
                </a:solidFill>
              </a:rPr>
              <a:t>UN SDGs</a:t>
            </a:r>
            <a:endParaRPr lang="en-US" sz="4800" dirty="0">
              <a:solidFill>
                <a:srgbClr val="0000A4"/>
              </a:solidFill>
            </a:endParaRPr>
          </a:p>
        </p:txBody>
      </p:sp>
      <p:sp>
        <p:nvSpPr>
          <p:cNvPr id="4" name="Text Placeholder 3"/>
          <p:cNvSpPr>
            <a:spLocks noGrp="1"/>
          </p:cNvSpPr>
          <p:nvPr>
            <p:ph type="body" sz="half" idx="2"/>
          </p:nvPr>
        </p:nvSpPr>
        <p:spPr>
          <a:xfrm>
            <a:off x="152400" y="1435100"/>
            <a:ext cx="3048000" cy="5270500"/>
          </a:xfrm>
        </p:spPr>
        <p:txBody>
          <a:bodyPr>
            <a:normAutofit/>
          </a:bodyPr>
          <a:lstStyle/>
          <a:p>
            <a:r>
              <a:rPr lang="en-US" sz="4000" b="1" dirty="0">
                <a:solidFill>
                  <a:srgbClr val="00FFCC"/>
                </a:solidFill>
              </a:rPr>
              <a:t>Strongly Aligned </a:t>
            </a:r>
            <a:r>
              <a:rPr lang="en-US" sz="4000" b="1" dirty="0"/>
              <a:t>   </a:t>
            </a:r>
            <a:endParaRPr lang="en-US" sz="4000" b="1" dirty="0" smtClean="0"/>
          </a:p>
          <a:p>
            <a:r>
              <a:rPr lang="en-US" sz="4000" b="1" dirty="0" smtClean="0">
                <a:solidFill>
                  <a:srgbClr val="0000A4"/>
                </a:solidFill>
              </a:rPr>
              <a:t>Aligned</a:t>
            </a:r>
            <a:r>
              <a:rPr lang="en-US" sz="4000" b="1" dirty="0"/>
              <a:t/>
            </a:r>
            <a:br>
              <a:rPr lang="en-US" sz="4000" b="1" dirty="0"/>
            </a:br>
            <a:r>
              <a:rPr lang="en-US" sz="4000" b="1" dirty="0">
                <a:solidFill>
                  <a:srgbClr val="FFC000"/>
                </a:solidFill>
              </a:rPr>
              <a:t>Misaligned</a:t>
            </a:r>
            <a:r>
              <a:rPr lang="en-US" sz="4000" b="1" dirty="0"/>
              <a:t/>
            </a:r>
            <a:br>
              <a:rPr lang="en-US" sz="4000" b="1" dirty="0"/>
            </a:br>
            <a:r>
              <a:rPr lang="en-US" sz="4000" b="1" dirty="0">
                <a:solidFill>
                  <a:srgbClr val="DE005A"/>
                </a:solidFill>
              </a:rPr>
              <a:t>Strongly   Misaligned</a:t>
            </a:r>
          </a:p>
        </p:txBody>
      </p:sp>
      <p:pic>
        <p:nvPicPr>
          <p:cNvPr id="5" name="Content Placeholder 4" descr="a graph/visualisation comparing the UN sustainable development goals of different companies across the worl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5867400" cy="6629400"/>
          </a:xfrm>
          <a:prstGeom prst="rect">
            <a:avLst/>
          </a:prstGeom>
          <a:noFill/>
          <a:ln>
            <a:noFill/>
          </a:ln>
        </p:spPr>
      </p:pic>
    </p:spTree>
    <p:extLst>
      <p:ext uri="{BB962C8B-B14F-4D97-AF65-F5344CB8AC3E}">
        <p14:creationId xmlns:p14="http://schemas.microsoft.com/office/powerpoint/2010/main" val="348597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762000"/>
          </a:xfrm>
        </p:spPr>
        <p:txBody>
          <a:bodyPr>
            <a:normAutofit fontScale="90000"/>
          </a:bodyPr>
          <a:lstStyle/>
          <a:p>
            <a:pPr algn="l"/>
            <a:r>
              <a:rPr lang="en-US" dirty="0" smtClean="0"/>
              <a:t/>
            </a:r>
            <a:br>
              <a:rPr lang="en-US" dirty="0" smtClean="0"/>
            </a:br>
            <a:r>
              <a:rPr lang="en-US" b="1" dirty="0" smtClean="0">
                <a:solidFill>
                  <a:srgbClr val="0000A4"/>
                </a:solidFill>
              </a:rPr>
              <a:t>Process</a:t>
            </a:r>
            <a:r>
              <a:rPr lang="en-US" dirty="0"/>
              <a:t/>
            </a:r>
            <a:br>
              <a:rPr lang="en-US" dirty="0"/>
            </a:br>
            <a:endParaRPr lang="en-US" dirty="0"/>
          </a:p>
        </p:txBody>
      </p:sp>
      <p:sp>
        <p:nvSpPr>
          <p:cNvPr id="3" name="Content Placeholder 2"/>
          <p:cNvSpPr>
            <a:spLocks noGrp="1"/>
          </p:cNvSpPr>
          <p:nvPr>
            <p:ph idx="1"/>
          </p:nvPr>
        </p:nvSpPr>
        <p:spPr>
          <a:xfrm>
            <a:off x="152400" y="914400"/>
            <a:ext cx="8915400" cy="5791200"/>
          </a:xfrm>
        </p:spPr>
        <p:txBody>
          <a:bodyPr>
            <a:normAutofit fontScale="92500" lnSpcReduction="20000"/>
          </a:bodyPr>
          <a:lstStyle/>
          <a:p>
            <a:pPr algn="just"/>
            <a:r>
              <a:rPr lang="en-US" b="1" dirty="0">
                <a:solidFill>
                  <a:srgbClr val="474747"/>
                </a:solidFill>
              </a:rPr>
              <a:t>Align the CSR cause with the overall corporate strategy</a:t>
            </a:r>
          </a:p>
          <a:p>
            <a:pPr algn="just"/>
            <a:r>
              <a:rPr lang="en-US" b="1" dirty="0">
                <a:solidFill>
                  <a:srgbClr val="474747"/>
                </a:solidFill>
              </a:rPr>
              <a:t>An ad-hoc year-on-year allocation of funds</a:t>
            </a:r>
          </a:p>
          <a:p>
            <a:pPr algn="just"/>
            <a:r>
              <a:rPr lang="en-US" b="1" dirty="0">
                <a:solidFill>
                  <a:srgbClr val="474747"/>
                </a:solidFill>
              </a:rPr>
              <a:t>Arduous searches for credible and efficient implementation partners</a:t>
            </a:r>
          </a:p>
          <a:p>
            <a:pPr algn="just"/>
            <a:r>
              <a:rPr lang="en-US" b="1" dirty="0">
                <a:solidFill>
                  <a:srgbClr val="474747"/>
                </a:solidFill>
              </a:rPr>
              <a:t>Better resources allocation </a:t>
            </a:r>
          </a:p>
          <a:p>
            <a:pPr algn="just"/>
            <a:r>
              <a:rPr lang="en-US" b="1" dirty="0">
                <a:solidFill>
                  <a:srgbClr val="474747"/>
                </a:solidFill>
              </a:rPr>
              <a:t>Business value of social impact </a:t>
            </a:r>
            <a:r>
              <a:rPr lang="en-US" b="1" dirty="0" smtClean="0">
                <a:solidFill>
                  <a:srgbClr val="474747"/>
                </a:solidFill>
              </a:rPr>
              <a:t>efforts</a:t>
            </a:r>
          </a:p>
          <a:p>
            <a:pPr algn="just"/>
            <a:r>
              <a:rPr lang="en-US" b="1" dirty="0">
                <a:solidFill>
                  <a:srgbClr val="474747"/>
                </a:solidFill>
              </a:rPr>
              <a:t>Clear and detailed Exit Strategy</a:t>
            </a:r>
          </a:p>
          <a:p>
            <a:pPr algn="just"/>
            <a:r>
              <a:rPr lang="en-US" b="1" dirty="0" smtClean="0">
                <a:solidFill>
                  <a:srgbClr val="474747"/>
                </a:solidFill>
              </a:rPr>
              <a:t>Creating </a:t>
            </a:r>
            <a:r>
              <a:rPr lang="en-US" b="1" dirty="0">
                <a:solidFill>
                  <a:srgbClr val="474747"/>
                </a:solidFill>
              </a:rPr>
              <a:t>a cohesive and comprehensive long-term CSR strategy</a:t>
            </a:r>
          </a:p>
          <a:p>
            <a:pPr algn="just"/>
            <a:r>
              <a:rPr lang="en-US" b="1" dirty="0" smtClean="0">
                <a:solidFill>
                  <a:srgbClr val="474747"/>
                </a:solidFill>
              </a:rPr>
              <a:t>Crystalize CSR Policy</a:t>
            </a:r>
          </a:p>
          <a:p>
            <a:pPr algn="just"/>
            <a:r>
              <a:rPr lang="en-US" b="1" dirty="0" smtClean="0">
                <a:solidFill>
                  <a:srgbClr val="474747"/>
                </a:solidFill>
              </a:rPr>
              <a:t>Defining </a:t>
            </a:r>
            <a:r>
              <a:rPr lang="en-US" b="1" dirty="0">
                <a:solidFill>
                  <a:srgbClr val="474747"/>
                </a:solidFill>
              </a:rPr>
              <a:t>a clear goal in terms of a focus area, such as education, health, or sustainability </a:t>
            </a:r>
          </a:p>
          <a:p>
            <a:endParaRPr lang="en-US" dirty="0"/>
          </a:p>
        </p:txBody>
      </p:sp>
    </p:spTree>
    <p:extLst>
      <p:ext uri="{BB962C8B-B14F-4D97-AF65-F5344CB8AC3E}">
        <p14:creationId xmlns:p14="http://schemas.microsoft.com/office/powerpoint/2010/main" val="162945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762000"/>
          </a:xfrm>
        </p:spPr>
        <p:txBody>
          <a:bodyPr>
            <a:normAutofit fontScale="90000"/>
          </a:bodyPr>
          <a:lstStyle/>
          <a:p>
            <a:pPr algn="l"/>
            <a:r>
              <a:rPr lang="en-US" dirty="0" smtClean="0"/>
              <a:t/>
            </a:r>
            <a:br>
              <a:rPr lang="en-US" dirty="0" smtClean="0"/>
            </a:br>
            <a:r>
              <a:rPr lang="en-US" b="1" dirty="0" smtClean="0">
                <a:solidFill>
                  <a:srgbClr val="0000A4"/>
                </a:solidFill>
              </a:rPr>
              <a:t>Process</a:t>
            </a:r>
            <a:r>
              <a:rPr lang="en-US" dirty="0"/>
              <a:t/>
            </a:r>
            <a:br>
              <a:rPr lang="en-US" dirty="0"/>
            </a:br>
            <a:endParaRPr lang="en-US" dirty="0"/>
          </a:p>
        </p:txBody>
      </p:sp>
      <p:sp>
        <p:nvSpPr>
          <p:cNvPr id="3" name="Content Placeholder 2"/>
          <p:cNvSpPr>
            <a:spLocks noGrp="1"/>
          </p:cNvSpPr>
          <p:nvPr>
            <p:ph idx="1"/>
          </p:nvPr>
        </p:nvSpPr>
        <p:spPr>
          <a:xfrm>
            <a:off x="152400" y="914400"/>
            <a:ext cx="8915400" cy="5791200"/>
          </a:xfrm>
        </p:spPr>
        <p:txBody>
          <a:bodyPr>
            <a:normAutofit fontScale="85000" lnSpcReduction="20000"/>
          </a:bodyPr>
          <a:lstStyle/>
          <a:p>
            <a:pPr algn="just"/>
            <a:r>
              <a:rPr lang="en-US" sz="3600" b="1" dirty="0" smtClean="0">
                <a:solidFill>
                  <a:srgbClr val="474747"/>
                </a:solidFill>
              </a:rPr>
              <a:t>Geographic </a:t>
            </a:r>
            <a:r>
              <a:rPr lang="en-US" sz="3600" b="1" dirty="0">
                <a:solidFill>
                  <a:srgbClr val="474747"/>
                </a:solidFill>
              </a:rPr>
              <a:t>location</a:t>
            </a:r>
          </a:p>
          <a:p>
            <a:pPr algn="just"/>
            <a:r>
              <a:rPr lang="en-US" sz="3600" b="1" dirty="0">
                <a:solidFill>
                  <a:srgbClr val="474747"/>
                </a:solidFill>
              </a:rPr>
              <a:t>Identifying impactful programs</a:t>
            </a:r>
          </a:p>
          <a:p>
            <a:pPr algn="just"/>
            <a:r>
              <a:rPr lang="en-US" sz="3600" b="1" dirty="0">
                <a:solidFill>
                  <a:srgbClr val="474747"/>
                </a:solidFill>
              </a:rPr>
              <a:t>Insufficient monitoring and evaluation structures</a:t>
            </a:r>
          </a:p>
          <a:p>
            <a:pPr algn="just"/>
            <a:r>
              <a:rPr lang="en-US" sz="3600" b="1" dirty="0">
                <a:solidFill>
                  <a:srgbClr val="474747"/>
                </a:solidFill>
              </a:rPr>
              <a:t>Long-term vision for CSR initiatives, detailing the guiding tenets of the company’s CSR policy </a:t>
            </a:r>
          </a:p>
          <a:p>
            <a:pPr algn="just"/>
            <a:r>
              <a:rPr lang="en-US" sz="3600" b="1" dirty="0">
                <a:solidFill>
                  <a:srgbClr val="474747"/>
                </a:solidFill>
              </a:rPr>
              <a:t>Moving from and beyond social value to performance </a:t>
            </a:r>
          </a:p>
          <a:p>
            <a:pPr algn="just"/>
            <a:r>
              <a:rPr lang="en-US" sz="3600" b="1" dirty="0">
                <a:solidFill>
                  <a:srgbClr val="474747"/>
                </a:solidFill>
              </a:rPr>
              <a:t>Reporting and effective Communication to stakeholders </a:t>
            </a:r>
          </a:p>
          <a:p>
            <a:pPr algn="just"/>
            <a:r>
              <a:rPr lang="en-US" sz="3600" b="1" dirty="0">
                <a:solidFill>
                  <a:srgbClr val="474747"/>
                </a:solidFill>
              </a:rPr>
              <a:t>Strategic </a:t>
            </a:r>
            <a:r>
              <a:rPr lang="en-US" sz="3600" b="1" dirty="0" smtClean="0">
                <a:solidFill>
                  <a:srgbClr val="474747"/>
                </a:solidFill>
              </a:rPr>
              <a:t>decisions</a:t>
            </a:r>
          </a:p>
          <a:p>
            <a:pPr algn="just"/>
            <a:r>
              <a:rPr lang="en-US" sz="3600" b="1" dirty="0" smtClean="0">
                <a:solidFill>
                  <a:srgbClr val="474747"/>
                </a:solidFill>
              </a:rPr>
              <a:t>Team commitment and accountability</a:t>
            </a:r>
            <a:endParaRPr lang="en-US" sz="3600" b="1" dirty="0">
              <a:solidFill>
                <a:srgbClr val="474747"/>
              </a:solidFill>
            </a:endParaRPr>
          </a:p>
          <a:p>
            <a:pPr algn="just"/>
            <a:r>
              <a:rPr lang="en-US" sz="3600" b="1" dirty="0">
                <a:solidFill>
                  <a:srgbClr val="474747"/>
                </a:solidFill>
              </a:rPr>
              <a:t>Tracking mechanism</a:t>
            </a:r>
          </a:p>
          <a:p>
            <a:endParaRPr lang="en-US" dirty="0"/>
          </a:p>
        </p:txBody>
      </p:sp>
    </p:spTree>
    <p:extLst>
      <p:ext uri="{BB962C8B-B14F-4D97-AF65-F5344CB8AC3E}">
        <p14:creationId xmlns:p14="http://schemas.microsoft.com/office/powerpoint/2010/main" val="3058111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76200"/>
            <a:ext cx="8915400" cy="685800"/>
          </a:xfrm>
        </p:spPr>
        <p:txBody>
          <a:bodyPr>
            <a:normAutofit fontScale="90000"/>
          </a:bodyPr>
          <a:lstStyle/>
          <a:p>
            <a:pPr algn="l"/>
            <a:r>
              <a:rPr lang="en-US" b="1" dirty="0" smtClean="0">
                <a:solidFill>
                  <a:srgbClr val="0000A4"/>
                </a:solidFill>
              </a:rPr>
              <a:t>Tracking Mechanism</a:t>
            </a:r>
            <a:endParaRPr lang="en-US" b="1" dirty="0">
              <a:solidFill>
                <a:srgbClr val="0000A4"/>
              </a:solidFill>
            </a:endParaRPr>
          </a:p>
        </p:txBody>
      </p:sp>
      <p:sp>
        <p:nvSpPr>
          <p:cNvPr id="6" name="Content Placeholder 5"/>
          <p:cNvSpPr>
            <a:spLocks noGrp="1"/>
          </p:cNvSpPr>
          <p:nvPr>
            <p:ph idx="1"/>
          </p:nvPr>
        </p:nvSpPr>
        <p:spPr>
          <a:xfrm>
            <a:off x="76200" y="914400"/>
            <a:ext cx="8915400" cy="5867400"/>
          </a:xfrm>
        </p:spPr>
        <p:txBody>
          <a:bodyPr>
            <a:normAutofit lnSpcReduction="10000"/>
          </a:bodyPr>
          <a:lstStyle/>
          <a:p>
            <a:pPr marL="0" indent="0">
              <a:buNone/>
            </a:pPr>
            <a:endParaRPr lang="en-US" b="1" dirty="0" smtClean="0"/>
          </a:p>
          <a:p>
            <a:pPr marL="0" indent="0">
              <a:buNone/>
            </a:pPr>
            <a:endParaRPr lang="en-US" b="1" dirty="0"/>
          </a:p>
          <a:p>
            <a:pPr marL="0" indent="0">
              <a:buNone/>
            </a:pPr>
            <a:endParaRPr lang="en-US" b="1" dirty="0" smtClean="0"/>
          </a:p>
          <a:p>
            <a:pPr marL="0" indent="0">
              <a:buNone/>
            </a:pPr>
            <a:r>
              <a:rPr lang="en-US" b="1" dirty="0" smtClean="0"/>
              <a:t>An </a:t>
            </a:r>
            <a:r>
              <a:rPr lang="en-US" b="1" dirty="0"/>
              <a:t>effective tracking mechanism </a:t>
            </a:r>
            <a:r>
              <a:rPr lang="en-US" b="1" dirty="0" smtClean="0"/>
              <a:t>features</a:t>
            </a:r>
            <a:r>
              <a:rPr lang="en-US" b="1" dirty="0"/>
              <a:t>:</a:t>
            </a:r>
          </a:p>
          <a:p>
            <a:r>
              <a:rPr lang="en-US" sz="2600" b="1" dirty="0" smtClean="0"/>
              <a:t>Measurable </a:t>
            </a:r>
            <a:r>
              <a:rPr lang="en-US" sz="2600" b="1" dirty="0"/>
              <a:t>outcomes: Well-designed KPIs</a:t>
            </a:r>
          </a:p>
          <a:p>
            <a:r>
              <a:rPr lang="en-US" sz="2600" b="1" dirty="0"/>
              <a:t>Time-bound measurements: Developing dashboards and a tracking mechanism for outcomes at regular intervals</a:t>
            </a:r>
          </a:p>
          <a:p>
            <a:r>
              <a:rPr lang="en-US" sz="2600" b="1" dirty="0"/>
              <a:t>Team accountability:  a capable and self – </a:t>
            </a:r>
            <a:r>
              <a:rPr lang="en-US" sz="2600" b="1" dirty="0" smtClean="0"/>
              <a:t>directed </a:t>
            </a:r>
            <a:r>
              <a:rPr lang="en-US" sz="2600" b="1" dirty="0"/>
              <a:t>team with  accountability</a:t>
            </a:r>
          </a:p>
          <a:p>
            <a:r>
              <a:rPr lang="en-US" sz="2600" b="1" dirty="0"/>
              <a:t>A review mechanism: Regular reviews of outcomes with key stakeholders, continual guidance and course </a:t>
            </a:r>
            <a:r>
              <a:rPr lang="en-US" sz="2600" b="1" dirty="0" smtClean="0"/>
              <a:t>correction</a:t>
            </a:r>
            <a:endParaRPr lang="en-US" sz="2600" b="1" dirty="0"/>
          </a:p>
          <a:p>
            <a:r>
              <a:rPr lang="en-US" sz="2600" b="1" dirty="0"/>
              <a:t>Willingness to adapt:  Willingness and ability to change </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
            <a:ext cx="449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11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8915400" cy="838200"/>
          </a:xfrm>
        </p:spPr>
        <p:txBody>
          <a:bodyPr>
            <a:normAutofit fontScale="90000"/>
          </a:bodyPr>
          <a:lstStyle/>
          <a:p>
            <a:pPr algn="l"/>
            <a:r>
              <a:rPr lang="en-US" dirty="0" smtClean="0"/>
              <a:t/>
            </a:r>
            <a:br>
              <a:rPr lang="en-US" dirty="0" smtClean="0"/>
            </a:br>
            <a:r>
              <a:rPr lang="en-US" sz="4000" b="1" dirty="0" smtClean="0">
                <a:solidFill>
                  <a:srgbClr val="0000A4"/>
                </a:solidFill>
              </a:rPr>
              <a:t>CSR Strategy, Monitoring </a:t>
            </a:r>
            <a:r>
              <a:rPr lang="en-US" sz="4000" b="1" dirty="0">
                <a:solidFill>
                  <a:srgbClr val="0000A4"/>
                </a:solidFill>
              </a:rPr>
              <a:t>and </a:t>
            </a:r>
            <a:r>
              <a:rPr lang="en-US" sz="4000" b="1" dirty="0" smtClean="0">
                <a:solidFill>
                  <a:srgbClr val="0000A4"/>
                </a:solidFill>
              </a:rPr>
              <a:t>Assessment</a:t>
            </a:r>
            <a:r>
              <a:rPr lang="en-US" sz="4000" dirty="0"/>
              <a:t/>
            </a:r>
            <a:br>
              <a:rPr lang="en-US" sz="4000" dirty="0"/>
            </a:br>
            <a:endParaRPr lang="en-US" sz="4000" dirty="0"/>
          </a:p>
        </p:txBody>
      </p:sp>
      <p:sp>
        <p:nvSpPr>
          <p:cNvPr id="5" name="Content Placeholder 4"/>
          <p:cNvSpPr>
            <a:spLocks noGrp="1"/>
          </p:cNvSpPr>
          <p:nvPr>
            <p:ph idx="1"/>
          </p:nvPr>
        </p:nvSpPr>
        <p:spPr>
          <a:xfrm>
            <a:off x="76200" y="1143000"/>
            <a:ext cx="8915400" cy="5562600"/>
          </a:xfrm>
        </p:spPr>
        <p:txBody>
          <a:bodyPr>
            <a:normAutofit fontScale="77500" lnSpcReduction="20000"/>
          </a:bodyPr>
          <a:lstStyle/>
          <a:p>
            <a:pPr algn="just"/>
            <a:r>
              <a:rPr lang="en-US" b="1" dirty="0" smtClean="0">
                <a:solidFill>
                  <a:srgbClr val="474747"/>
                </a:solidFill>
              </a:rPr>
              <a:t>A </a:t>
            </a:r>
            <a:r>
              <a:rPr lang="en-US" b="1" dirty="0">
                <a:solidFill>
                  <a:srgbClr val="474747"/>
                </a:solidFill>
              </a:rPr>
              <a:t>definition of what CSR is to your company – Mandatory or otherwise </a:t>
            </a:r>
          </a:p>
          <a:p>
            <a:pPr algn="just"/>
            <a:r>
              <a:rPr lang="en-US" b="1" dirty="0">
                <a:solidFill>
                  <a:srgbClr val="474747"/>
                </a:solidFill>
              </a:rPr>
              <a:t>Adopting one or more interventions </a:t>
            </a:r>
            <a:endParaRPr lang="en-US" b="1" dirty="0" smtClean="0">
              <a:solidFill>
                <a:srgbClr val="474747"/>
              </a:solidFill>
            </a:endParaRPr>
          </a:p>
          <a:p>
            <a:pPr algn="just"/>
            <a:r>
              <a:rPr lang="en-US" b="1" dirty="0" smtClean="0">
                <a:solidFill>
                  <a:srgbClr val="474747"/>
                </a:solidFill>
              </a:rPr>
              <a:t>Competency </a:t>
            </a:r>
            <a:r>
              <a:rPr lang="en-US" b="1" dirty="0">
                <a:solidFill>
                  <a:srgbClr val="474747"/>
                </a:solidFill>
              </a:rPr>
              <a:t>evaluation (of team / Outsourced agencies)</a:t>
            </a:r>
          </a:p>
          <a:p>
            <a:pPr algn="just"/>
            <a:r>
              <a:rPr lang="en-US" b="1" dirty="0">
                <a:solidFill>
                  <a:srgbClr val="474747"/>
                </a:solidFill>
              </a:rPr>
              <a:t>CSR Impact Assessment: All pillars: Enables clarity, sets roadmap, clear indicators and directions</a:t>
            </a:r>
          </a:p>
          <a:p>
            <a:pPr algn="just"/>
            <a:r>
              <a:rPr lang="en-US" b="1" dirty="0">
                <a:solidFill>
                  <a:srgbClr val="474747"/>
                </a:solidFill>
              </a:rPr>
              <a:t>Integration in routine activities</a:t>
            </a:r>
          </a:p>
          <a:p>
            <a:pPr algn="just"/>
            <a:r>
              <a:rPr lang="en-US" b="1" dirty="0">
                <a:solidFill>
                  <a:srgbClr val="474747"/>
                </a:solidFill>
              </a:rPr>
              <a:t>Legal requirements where applicable</a:t>
            </a:r>
          </a:p>
          <a:p>
            <a:pPr algn="just"/>
            <a:r>
              <a:rPr lang="en-US" b="1" dirty="0">
                <a:solidFill>
                  <a:srgbClr val="474747"/>
                </a:solidFill>
              </a:rPr>
              <a:t>Outcomes: </a:t>
            </a:r>
            <a:r>
              <a:rPr lang="en-US" b="1" dirty="0" smtClean="0">
                <a:solidFill>
                  <a:srgbClr val="474747"/>
                </a:solidFill>
              </a:rPr>
              <a:t>Authenticated </a:t>
            </a:r>
            <a:r>
              <a:rPr lang="en-US" b="1" dirty="0">
                <a:solidFill>
                  <a:srgbClr val="474747"/>
                </a:solidFill>
              </a:rPr>
              <a:t>through assurance audits and credible reporting</a:t>
            </a:r>
          </a:p>
          <a:p>
            <a:pPr algn="just"/>
            <a:r>
              <a:rPr lang="en-US" b="1" dirty="0">
                <a:solidFill>
                  <a:srgbClr val="474747"/>
                </a:solidFill>
              </a:rPr>
              <a:t>Qualitative and quantitative data generation and verification</a:t>
            </a:r>
          </a:p>
          <a:p>
            <a:pPr algn="just"/>
            <a:r>
              <a:rPr lang="en-US" b="1" dirty="0">
                <a:solidFill>
                  <a:srgbClr val="474747"/>
                </a:solidFill>
              </a:rPr>
              <a:t>Real and Sustainable change through monitoring and reviews</a:t>
            </a:r>
          </a:p>
          <a:p>
            <a:pPr algn="just"/>
            <a:r>
              <a:rPr lang="en-US" b="1" dirty="0">
                <a:solidFill>
                  <a:srgbClr val="474747"/>
                </a:solidFill>
              </a:rPr>
              <a:t>Risk mitigation: Clarification between responsibility / accountability and philanthropy </a:t>
            </a:r>
          </a:p>
          <a:p>
            <a:pPr algn="just"/>
            <a:r>
              <a:rPr lang="en-US" b="1" dirty="0">
                <a:solidFill>
                  <a:srgbClr val="474747"/>
                </a:solidFill>
              </a:rPr>
              <a:t>Stakeholder’s engagement</a:t>
            </a:r>
          </a:p>
          <a:p>
            <a:endParaRPr lang="en-US" dirty="0"/>
          </a:p>
        </p:txBody>
      </p:sp>
    </p:spTree>
    <p:extLst>
      <p:ext uri="{BB962C8B-B14F-4D97-AF65-F5344CB8AC3E}">
        <p14:creationId xmlns:p14="http://schemas.microsoft.com/office/powerpoint/2010/main" val="4221539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32"/>
            <a:ext cx="8766048" cy="886968"/>
          </a:xfrm>
        </p:spPr>
        <p:txBody>
          <a:bodyPr/>
          <a:lstStyle/>
          <a:p>
            <a:pPr algn="l"/>
            <a:r>
              <a:rPr lang="en-US" b="1" dirty="0" smtClean="0">
                <a:solidFill>
                  <a:srgbClr val="0000A4"/>
                </a:solidFill>
              </a:rPr>
              <a:t>Assessment must consider</a:t>
            </a:r>
            <a:endParaRPr lang="en-US" dirty="0"/>
          </a:p>
        </p:txBody>
      </p:sp>
      <p:sp>
        <p:nvSpPr>
          <p:cNvPr id="3" name="Content Placeholder 2"/>
          <p:cNvSpPr>
            <a:spLocks noGrp="1"/>
          </p:cNvSpPr>
          <p:nvPr>
            <p:ph idx="1"/>
          </p:nvPr>
        </p:nvSpPr>
        <p:spPr>
          <a:xfrm>
            <a:off x="228600" y="1143000"/>
            <a:ext cx="8763000" cy="5562600"/>
          </a:xfrm>
        </p:spPr>
        <p:txBody>
          <a:bodyPr>
            <a:normAutofit/>
          </a:bodyPr>
          <a:lstStyle/>
          <a:p>
            <a:pPr lvl="0" algn="just"/>
            <a:r>
              <a:rPr lang="en-US" b="1" dirty="0" smtClean="0">
                <a:solidFill>
                  <a:srgbClr val="474747"/>
                </a:solidFill>
              </a:rPr>
              <a:t>How </a:t>
            </a:r>
            <a:r>
              <a:rPr lang="en-US" b="1" dirty="0">
                <a:solidFill>
                  <a:srgbClr val="474747"/>
                </a:solidFill>
              </a:rPr>
              <a:t>well the social responsibility </a:t>
            </a:r>
            <a:r>
              <a:rPr lang="en-US" b="1" dirty="0" smtClean="0">
                <a:solidFill>
                  <a:srgbClr val="474747"/>
                </a:solidFill>
              </a:rPr>
              <a:t>is integrated </a:t>
            </a:r>
            <a:r>
              <a:rPr lang="en-US" b="1" dirty="0">
                <a:solidFill>
                  <a:srgbClr val="474747"/>
                </a:solidFill>
              </a:rPr>
              <a:t>into the </a:t>
            </a:r>
            <a:r>
              <a:rPr lang="en-US" b="1" dirty="0" smtClean="0">
                <a:solidFill>
                  <a:srgbClr val="474747"/>
                </a:solidFill>
              </a:rPr>
              <a:t>routine activities</a:t>
            </a:r>
            <a:endParaRPr lang="en-US" b="1" dirty="0">
              <a:solidFill>
                <a:srgbClr val="474747"/>
              </a:solidFill>
            </a:endParaRPr>
          </a:p>
          <a:p>
            <a:pPr lvl="0" algn="just"/>
            <a:r>
              <a:rPr lang="en-US" b="1" dirty="0">
                <a:solidFill>
                  <a:srgbClr val="474747"/>
                </a:solidFill>
              </a:rPr>
              <a:t>Which </a:t>
            </a:r>
            <a:r>
              <a:rPr lang="en-US" b="1" dirty="0" smtClean="0">
                <a:solidFill>
                  <a:srgbClr val="474747"/>
                </a:solidFill>
              </a:rPr>
              <a:t>vertical CSR team </a:t>
            </a:r>
            <a:r>
              <a:rPr lang="en-US" b="1" dirty="0">
                <a:solidFill>
                  <a:srgbClr val="474747"/>
                </a:solidFill>
              </a:rPr>
              <a:t>is </a:t>
            </a:r>
            <a:r>
              <a:rPr lang="en-US" b="1" dirty="0" smtClean="0">
                <a:solidFill>
                  <a:srgbClr val="474747"/>
                </a:solidFill>
              </a:rPr>
              <a:t>tacking:</a:t>
            </a:r>
          </a:p>
          <a:p>
            <a:pPr marL="0" lvl="0" indent="228600" algn="just">
              <a:buNone/>
            </a:pPr>
            <a:r>
              <a:rPr lang="en-US" b="1" dirty="0" smtClean="0">
                <a:solidFill>
                  <a:srgbClr val="474747"/>
                </a:solidFill>
              </a:rPr>
              <a:t> Environment</a:t>
            </a:r>
            <a:r>
              <a:rPr lang="en-US" b="1" dirty="0">
                <a:solidFill>
                  <a:srgbClr val="474747"/>
                </a:solidFill>
              </a:rPr>
              <a:t>, </a:t>
            </a:r>
            <a:r>
              <a:rPr lang="en-US" b="1" dirty="0" smtClean="0">
                <a:solidFill>
                  <a:srgbClr val="474747"/>
                </a:solidFill>
              </a:rPr>
              <a:t>Labor </a:t>
            </a:r>
            <a:r>
              <a:rPr lang="en-US" b="1" dirty="0">
                <a:solidFill>
                  <a:srgbClr val="474747"/>
                </a:solidFill>
              </a:rPr>
              <a:t>&amp; </a:t>
            </a:r>
            <a:r>
              <a:rPr lang="en-US" b="1" dirty="0" smtClean="0">
                <a:solidFill>
                  <a:srgbClr val="474747"/>
                </a:solidFill>
              </a:rPr>
              <a:t>Human Rights</a:t>
            </a:r>
            <a:r>
              <a:rPr lang="en-US" b="1" dirty="0">
                <a:solidFill>
                  <a:srgbClr val="474747"/>
                </a:solidFill>
              </a:rPr>
              <a:t>, </a:t>
            </a:r>
            <a:r>
              <a:rPr lang="en-US" b="1" dirty="0" smtClean="0">
                <a:solidFill>
                  <a:srgbClr val="474747"/>
                </a:solidFill>
              </a:rPr>
              <a:t>Ethics</a:t>
            </a:r>
            <a:r>
              <a:rPr lang="en-US" b="1" dirty="0">
                <a:solidFill>
                  <a:srgbClr val="474747"/>
                </a:solidFill>
              </a:rPr>
              <a:t>, </a:t>
            </a:r>
            <a:endParaRPr lang="en-US" b="1" dirty="0" smtClean="0">
              <a:solidFill>
                <a:srgbClr val="474747"/>
              </a:solidFill>
            </a:endParaRPr>
          </a:p>
          <a:p>
            <a:pPr lvl="0" algn="just"/>
            <a:r>
              <a:rPr lang="en-US" b="1" dirty="0" smtClean="0">
                <a:solidFill>
                  <a:srgbClr val="474747"/>
                </a:solidFill>
              </a:rPr>
              <a:t>Legal </a:t>
            </a:r>
            <a:r>
              <a:rPr lang="en-US" b="1" dirty="0">
                <a:solidFill>
                  <a:srgbClr val="474747"/>
                </a:solidFill>
              </a:rPr>
              <a:t>requirements where applicable</a:t>
            </a:r>
          </a:p>
          <a:p>
            <a:pPr algn="just"/>
            <a:r>
              <a:rPr lang="en-US" b="1" dirty="0" smtClean="0">
                <a:solidFill>
                  <a:srgbClr val="474747"/>
                </a:solidFill>
              </a:rPr>
              <a:t>The stakeholders engagement</a:t>
            </a:r>
            <a:endParaRPr lang="en-US" dirty="0">
              <a:solidFill>
                <a:srgbClr val="474747"/>
              </a:solidFill>
            </a:endParaRPr>
          </a:p>
        </p:txBody>
      </p:sp>
    </p:spTree>
    <p:extLst>
      <p:ext uri="{BB962C8B-B14F-4D97-AF65-F5344CB8AC3E}">
        <p14:creationId xmlns:p14="http://schemas.microsoft.com/office/powerpoint/2010/main" val="558075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85800"/>
          </a:xfrm>
        </p:spPr>
        <p:txBody>
          <a:bodyPr>
            <a:normAutofit fontScale="90000"/>
          </a:bodyPr>
          <a:lstStyle/>
          <a:p>
            <a:pPr algn="l"/>
            <a:r>
              <a:rPr lang="en-US" b="1" dirty="0" smtClean="0">
                <a:solidFill>
                  <a:srgbClr val="0000A4"/>
                </a:solidFill>
              </a:rPr>
              <a:t>Value Creation</a:t>
            </a:r>
            <a:endParaRPr lang="en-US" b="1" dirty="0">
              <a:solidFill>
                <a:srgbClr val="0000A4"/>
              </a:solidFill>
            </a:endParaRPr>
          </a:p>
        </p:txBody>
      </p:sp>
      <p:sp>
        <p:nvSpPr>
          <p:cNvPr id="3" name="Content Placeholder 2"/>
          <p:cNvSpPr>
            <a:spLocks noGrp="1"/>
          </p:cNvSpPr>
          <p:nvPr>
            <p:ph idx="1"/>
          </p:nvPr>
        </p:nvSpPr>
        <p:spPr>
          <a:xfrm>
            <a:off x="228600" y="1143000"/>
            <a:ext cx="8534400" cy="5486400"/>
          </a:xfrm>
        </p:spPr>
        <p:txBody>
          <a:bodyPr>
            <a:normAutofit lnSpcReduction="10000"/>
          </a:bodyPr>
          <a:lstStyle/>
          <a:p>
            <a:pPr algn="just"/>
            <a:r>
              <a:rPr lang="en-US" b="1" dirty="0" smtClean="0">
                <a:solidFill>
                  <a:srgbClr val="474747"/>
                </a:solidFill>
              </a:rPr>
              <a:t>For </a:t>
            </a:r>
            <a:r>
              <a:rPr lang="en-US" b="1" dirty="0">
                <a:solidFill>
                  <a:srgbClr val="474747"/>
                </a:solidFill>
              </a:rPr>
              <a:t>the first time ever, CEOs named societal impact as the </a:t>
            </a:r>
            <a:r>
              <a:rPr lang="en-US" b="1" i="1" dirty="0">
                <a:solidFill>
                  <a:srgbClr val="474747"/>
                </a:solidFill>
              </a:rPr>
              <a:t>top</a:t>
            </a:r>
            <a:r>
              <a:rPr lang="en-US" b="1" dirty="0">
                <a:solidFill>
                  <a:srgbClr val="474747"/>
                </a:solidFill>
              </a:rPr>
              <a:t> success factor for annual performance (Deloitte Consulting LLP’s 2019 Global Human Capital Trends survey</a:t>
            </a:r>
            <a:r>
              <a:rPr lang="en-US" b="1" dirty="0" smtClean="0">
                <a:solidFill>
                  <a:srgbClr val="474747"/>
                </a:solidFill>
              </a:rPr>
              <a:t>)</a:t>
            </a:r>
          </a:p>
          <a:p>
            <a:pPr algn="just"/>
            <a:r>
              <a:rPr lang="en-US" b="1" dirty="0">
                <a:solidFill>
                  <a:srgbClr val="474747"/>
                </a:solidFill>
              </a:rPr>
              <a:t>As Larry Fink argued in his 2020 letter to CEOs, “A strong sense of purpose and a commitment to stakeholders helps a company connect more deeply to its customers and adjust to the changing demands of society. Ultimately, purpose is the engine of long-term profitability</a:t>
            </a:r>
            <a:r>
              <a:rPr lang="en-US" b="1" dirty="0" smtClean="0">
                <a:solidFill>
                  <a:srgbClr val="474747"/>
                </a:solidFill>
              </a:rPr>
              <a:t>.”</a:t>
            </a:r>
          </a:p>
          <a:p>
            <a:pPr algn="just"/>
            <a:endParaRPr lang="en-US" b="1" dirty="0">
              <a:solidFill>
                <a:srgbClr val="474747"/>
              </a:solidFill>
            </a:endParaRPr>
          </a:p>
          <a:p>
            <a:endParaRPr lang="en-US" dirty="0"/>
          </a:p>
        </p:txBody>
      </p:sp>
    </p:spTree>
    <p:extLst>
      <p:ext uri="{BB962C8B-B14F-4D97-AF65-F5344CB8AC3E}">
        <p14:creationId xmlns:p14="http://schemas.microsoft.com/office/powerpoint/2010/main" val="55807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143000"/>
          </a:xfrm>
        </p:spPr>
        <p:txBody>
          <a:bodyPr>
            <a:noAutofit/>
          </a:bodyPr>
          <a:lstStyle/>
          <a:p>
            <a:pPr algn="l"/>
            <a:r>
              <a:rPr lang="en-US" sz="3200" b="1" dirty="0" smtClean="0">
                <a:solidFill>
                  <a:srgbClr val="0000A4"/>
                </a:solidFill>
              </a:rPr>
              <a:t>CSR – A Legal Mandate</a:t>
            </a:r>
            <a:br>
              <a:rPr lang="en-US" sz="3200" b="1" dirty="0" smtClean="0">
                <a:solidFill>
                  <a:srgbClr val="0000A4"/>
                </a:solidFill>
              </a:rPr>
            </a:br>
            <a:r>
              <a:rPr lang="en-US" sz="3200" b="1" dirty="0">
                <a:solidFill>
                  <a:srgbClr val="0000A4"/>
                </a:solidFill>
              </a:rPr>
              <a:t>April 1, 201 </a:t>
            </a:r>
            <a:r>
              <a:rPr lang="en-US" sz="3200" b="1" dirty="0" smtClean="0">
                <a:solidFill>
                  <a:srgbClr val="0000A4"/>
                </a:solidFill>
              </a:rPr>
              <a:t>4 India - The </a:t>
            </a:r>
            <a:r>
              <a:rPr lang="en-US" sz="3200" b="1" dirty="0">
                <a:solidFill>
                  <a:srgbClr val="0000A4"/>
                </a:solidFill>
              </a:rPr>
              <a:t>first country </a:t>
            </a:r>
          </a:p>
        </p:txBody>
      </p:sp>
      <p:sp>
        <p:nvSpPr>
          <p:cNvPr id="7" name="Content Placeholder 6"/>
          <p:cNvSpPr>
            <a:spLocks noGrp="1"/>
          </p:cNvSpPr>
          <p:nvPr>
            <p:ph idx="1"/>
          </p:nvPr>
        </p:nvSpPr>
        <p:spPr>
          <a:xfrm>
            <a:off x="76200" y="1295400"/>
            <a:ext cx="8991600" cy="5410200"/>
          </a:xfrm>
        </p:spPr>
        <p:txBody>
          <a:bodyPr>
            <a:normAutofit/>
          </a:bodyPr>
          <a:lstStyle/>
          <a:p>
            <a:pPr marL="0" indent="0">
              <a:buNone/>
            </a:pPr>
            <a:r>
              <a:rPr lang="en-US" dirty="0"/>
              <a:t> </a:t>
            </a:r>
          </a:p>
          <a:p>
            <a:pPr marL="0" indent="0" algn="just">
              <a:buNone/>
            </a:pPr>
            <a:r>
              <a:rPr lang="en-US" b="1" dirty="0">
                <a:solidFill>
                  <a:srgbClr val="474747"/>
                </a:solidFill>
              </a:rPr>
              <a:t>Mandatory CSR in India: A Bad </a:t>
            </a:r>
            <a:r>
              <a:rPr lang="en-US" b="1" dirty="0" smtClean="0">
                <a:solidFill>
                  <a:srgbClr val="474747"/>
                </a:solidFill>
              </a:rPr>
              <a:t>Proposal</a:t>
            </a:r>
          </a:p>
          <a:p>
            <a:pPr marL="0" indent="0" algn="just">
              <a:buNone/>
            </a:pPr>
            <a:r>
              <a:rPr lang="en-US" b="1" dirty="0">
                <a:solidFill>
                  <a:srgbClr val="474747"/>
                </a:solidFill>
              </a:rPr>
              <a:t>Stanford Social Innovation Review</a:t>
            </a:r>
          </a:p>
          <a:p>
            <a:pPr marL="0" indent="0" algn="just">
              <a:buNone/>
            </a:pPr>
            <a:r>
              <a:rPr lang="en-US" sz="1800" dirty="0" smtClean="0">
                <a:solidFill>
                  <a:srgbClr val="474747"/>
                </a:solidFill>
              </a:rPr>
              <a:t>https</a:t>
            </a:r>
            <a:r>
              <a:rPr lang="en-US" sz="1800" dirty="0">
                <a:solidFill>
                  <a:srgbClr val="474747"/>
                </a:solidFill>
              </a:rPr>
              <a:t>://ssir.org/articles/entry/mandatory_csr_in_india_a_bad_proposal</a:t>
            </a:r>
          </a:p>
          <a:p>
            <a:pPr marL="0" indent="0" algn="just">
              <a:buNone/>
            </a:pPr>
            <a:r>
              <a:rPr lang="en-US" dirty="0">
                <a:solidFill>
                  <a:srgbClr val="474747"/>
                </a:solidFill>
              </a:rPr>
              <a:t> </a:t>
            </a:r>
          </a:p>
          <a:p>
            <a:pPr marL="0" indent="0" algn="just">
              <a:buNone/>
            </a:pPr>
            <a:r>
              <a:rPr lang="en-US" b="1" dirty="0">
                <a:solidFill>
                  <a:srgbClr val="474747"/>
                </a:solidFill>
              </a:rPr>
              <a:t>Mandatory CSR in India: help or hindrance?</a:t>
            </a:r>
          </a:p>
          <a:p>
            <a:pPr marL="0" indent="0" algn="just">
              <a:buNone/>
            </a:pPr>
            <a:endParaRPr lang="en-US" sz="1800" dirty="0" smtClean="0">
              <a:solidFill>
                <a:srgbClr val="474747"/>
              </a:solidFill>
            </a:endParaRPr>
          </a:p>
          <a:p>
            <a:pPr marL="0" indent="0" algn="just">
              <a:buNone/>
            </a:pPr>
            <a:r>
              <a:rPr lang="en-US" sz="1800" dirty="0" smtClean="0">
                <a:solidFill>
                  <a:srgbClr val="474747"/>
                </a:solidFill>
              </a:rPr>
              <a:t>https</a:t>
            </a:r>
            <a:r>
              <a:rPr lang="en-US" sz="1800" dirty="0">
                <a:solidFill>
                  <a:srgbClr val="474747"/>
                </a:solidFill>
              </a:rPr>
              <a:t>://www.eco-business.com/news/mandatory-csr-india-help-hindrance</a:t>
            </a:r>
            <a:endParaRPr lang="en-US" sz="1800" b="1" dirty="0">
              <a:solidFill>
                <a:srgbClr val="474747"/>
              </a:solidFill>
            </a:endParaRPr>
          </a:p>
          <a:p>
            <a:endParaRPr lang="en-US" dirty="0"/>
          </a:p>
        </p:txBody>
      </p:sp>
    </p:spTree>
    <p:extLst>
      <p:ext uri="{BB962C8B-B14F-4D97-AF65-F5344CB8AC3E}">
        <p14:creationId xmlns:p14="http://schemas.microsoft.com/office/powerpoint/2010/main" val="197720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85800"/>
          </a:xfrm>
        </p:spPr>
        <p:txBody>
          <a:bodyPr>
            <a:normAutofit fontScale="90000"/>
          </a:bodyPr>
          <a:lstStyle/>
          <a:p>
            <a:pPr algn="l"/>
            <a:r>
              <a:rPr lang="en-US" b="1" dirty="0" smtClean="0">
                <a:solidFill>
                  <a:srgbClr val="0000A4"/>
                </a:solidFill>
              </a:rPr>
              <a:t>Key </a:t>
            </a:r>
            <a:r>
              <a:rPr lang="en-US" b="1" dirty="0">
                <a:solidFill>
                  <a:srgbClr val="0000A4"/>
                </a:solidFill>
              </a:rPr>
              <a:t>areas of value creation from </a:t>
            </a:r>
            <a:r>
              <a:rPr lang="en-US" b="1" dirty="0" smtClean="0">
                <a:solidFill>
                  <a:srgbClr val="0000A4"/>
                </a:solidFill>
              </a:rPr>
              <a:t>CSR</a:t>
            </a:r>
            <a:endParaRPr lang="en-US" b="1" dirty="0">
              <a:solidFill>
                <a:srgbClr val="0000A4"/>
              </a:solidFill>
            </a:endParaRPr>
          </a:p>
        </p:txBody>
      </p:sp>
      <p:sp>
        <p:nvSpPr>
          <p:cNvPr id="3" name="Content Placeholder 2"/>
          <p:cNvSpPr>
            <a:spLocks noGrp="1"/>
          </p:cNvSpPr>
          <p:nvPr>
            <p:ph idx="1"/>
          </p:nvPr>
        </p:nvSpPr>
        <p:spPr>
          <a:xfrm>
            <a:off x="457200" y="1066800"/>
            <a:ext cx="8534400" cy="5059363"/>
          </a:xfrm>
        </p:spPr>
        <p:txBody>
          <a:bodyPr>
            <a:normAutofit/>
          </a:bodyPr>
          <a:lstStyle/>
          <a:p>
            <a:endParaRPr lang="en-US" b="1" dirty="0" smtClean="0">
              <a:solidFill>
                <a:srgbClr val="474747"/>
              </a:solidFill>
            </a:endParaRPr>
          </a:p>
          <a:p>
            <a:r>
              <a:rPr lang="en-US" b="1" dirty="0" smtClean="0">
                <a:solidFill>
                  <a:srgbClr val="474747"/>
                </a:solidFill>
              </a:rPr>
              <a:t>Brand </a:t>
            </a:r>
            <a:r>
              <a:rPr lang="en-US" b="1" dirty="0">
                <a:solidFill>
                  <a:srgbClr val="474747"/>
                </a:solidFill>
              </a:rPr>
              <a:t>differentiation</a:t>
            </a:r>
          </a:p>
          <a:p>
            <a:r>
              <a:rPr lang="en-US" b="1" dirty="0">
                <a:solidFill>
                  <a:srgbClr val="474747"/>
                </a:solidFill>
              </a:rPr>
              <a:t>Talent attraction and retention</a:t>
            </a:r>
          </a:p>
          <a:p>
            <a:r>
              <a:rPr lang="en-US" b="1" dirty="0">
                <a:solidFill>
                  <a:srgbClr val="474747"/>
                </a:solidFill>
              </a:rPr>
              <a:t>Innovation</a:t>
            </a:r>
          </a:p>
          <a:p>
            <a:r>
              <a:rPr lang="en-US" b="1" dirty="0">
                <a:solidFill>
                  <a:srgbClr val="474747"/>
                </a:solidFill>
              </a:rPr>
              <a:t>Operational efficiency</a:t>
            </a:r>
          </a:p>
          <a:p>
            <a:r>
              <a:rPr lang="en-US" b="1" dirty="0">
                <a:solidFill>
                  <a:srgbClr val="474747"/>
                </a:solidFill>
              </a:rPr>
              <a:t>Risk mitigation</a:t>
            </a:r>
          </a:p>
          <a:p>
            <a:r>
              <a:rPr lang="en-US" b="1" dirty="0">
                <a:solidFill>
                  <a:srgbClr val="474747"/>
                </a:solidFill>
              </a:rPr>
              <a:t>Capital access and market valuation</a:t>
            </a:r>
          </a:p>
          <a:p>
            <a:pPr marL="0" indent="0">
              <a:buNone/>
            </a:pPr>
            <a:endParaRPr lang="en-US" dirty="0"/>
          </a:p>
        </p:txBody>
      </p:sp>
    </p:spTree>
    <p:extLst>
      <p:ext uri="{BB962C8B-B14F-4D97-AF65-F5344CB8AC3E}">
        <p14:creationId xmlns:p14="http://schemas.microsoft.com/office/powerpoint/2010/main" val="4270030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914400"/>
          </a:xfrm>
        </p:spPr>
        <p:txBody>
          <a:bodyPr>
            <a:normAutofit/>
          </a:bodyPr>
          <a:lstStyle/>
          <a:p>
            <a:pPr algn="just"/>
            <a:r>
              <a:rPr lang="en-US" b="1" dirty="0">
                <a:solidFill>
                  <a:srgbClr val="0000A4"/>
                </a:solidFill>
              </a:rPr>
              <a:t>Key areas of value creation from CSR</a:t>
            </a:r>
            <a:endParaRPr lang="en-US" dirty="0"/>
          </a:p>
        </p:txBody>
      </p:sp>
      <p:sp>
        <p:nvSpPr>
          <p:cNvPr id="3" name="Content Placeholder 2"/>
          <p:cNvSpPr>
            <a:spLocks noGrp="1"/>
          </p:cNvSpPr>
          <p:nvPr>
            <p:ph idx="1"/>
          </p:nvPr>
        </p:nvSpPr>
        <p:spPr>
          <a:xfrm>
            <a:off x="152400" y="1143000"/>
            <a:ext cx="8839200" cy="5562600"/>
          </a:xfrm>
        </p:spPr>
        <p:txBody>
          <a:bodyPr>
            <a:normAutofit fontScale="70000" lnSpcReduction="20000"/>
          </a:bodyPr>
          <a:lstStyle/>
          <a:p>
            <a:pPr marL="0" indent="0">
              <a:buNone/>
            </a:pPr>
            <a:r>
              <a:rPr lang="en-US" b="1" dirty="0">
                <a:solidFill>
                  <a:srgbClr val="474747"/>
                </a:solidFill>
              </a:rPr>
              <a:t>Brand differentiation: </a:t>
            </a:r>
          </a:p>
          <a:p>
            <a:pPr marL="628650"/>
            <a:r>
              <a:rPr lang="en-US" b="1" dirty="0">
                <a:solidFill>
                  <a:srgbClr val="474747"/>
                </a:solidFill>
              </a:rPr>
              <a:t>Social purpose drives consumer purchasing decisions </a:t>
            </a:r>
          </a:p>
          <a:p>
            <a:pPr marL="628650"/>
            <a:r>
              <a:rPr lang="en-US" b="1" dirty="0">
                <a:solidFill>
                  <a:srgbClr val="474747"/>
                </a:solidFill>
              </a:rPr>
              <a:t>Enable companies to charge a price premium</a:t>
            </a:r>
          </a:p>
          <a:p>
            <a:pPr marL="628650"/>
            <a:r>
              <a:rPr lang="en-US" b="1" dirty="0">
                <a:solidFill>
                  <a:srgbClr val="474747"/>
                </a:solidFill>
              </a:rPr>
              <a:t>Increased revenue</a:t>
            </a:r>
          </a:p>
          <a:p>
            <a:pPr marL="0" indent="0">
              <a:buNone/>
            </a:pPr>
            <a:r>
              <a:rPr lang="en-US" b="1" dirty="0">
                <a:solidFill>
                  <a:srgbClr val="474747"/>
                </a:solidFill>
              </a:rPr>
              <a:t> </a:t>
            </a:r>
          </a:p>
          <a:p>
            <a:pPr marL="0" indent="0">
              <a:buNone/>
            </a:pPr>
            <a:r>
              <a:rPr lang="en-US" b="1" dirty="0">
                <a:solidFill>
                  <a:srgbClr val="474747"/>
                </a:solidFill>
              </a:rPr>
              <a:t>Talent attraction and retention: </a:t>
            </a:r>
          </a:p>
          <a:p>
            <a:pPr marL="628650"/>
            <a:r>
              <a:rPr lang="en-US" b="1" dirty="0">
                <a:solidFill>
                  <a:srgbClr val="474747"/>
                </a:solidFill>
              </a:rPr>
              <a:t>Employee engagement</a:t>
            </a:r>
          </a:p>
          <a:p>
            <a:pPr marL="628650"/>
            <a:r>
              <a:rPr lang="en-US" b="1" dirty="0">
                <a:solidFill>
                  <a:srgbClr val="474747"/>
                </a:solidFill>
              </a:rPr>
              <a:t>Improved profitability </a:t>
            </a:r>
          </a:p>
          <a:p>
            <a:pPr marL="628650"/>
            <a:r>
              <a:rPr lang="en-US" b="1" dirty="0">
                <a:solidFill>
                  <a:srgbClr val="474747"/>
                </a:solidFill>
              </a:rPr>
              <a:t>Higher productivity and cost reductions </a:t>
            </a:r>
          </a:p>
          <a:p>
            <a:pPr marL="0" indent="0">
              <a:buNone/>
            </a:pPr>
            <a:r>
              <a:rPr lang="en-US" b="1" dirty="0">
                <a:solidFill>
                  <a:srgbClr val="474747"/>
                </a:solidFill>
              </a:rPr>
              <a:t> </a:t>
            </a:r>
          </a:p>
          <a:p>
            <a:pPr marL="0" indent="0">
              <a:buNone/>
            </a:pPr>
            <a:r>
              <a:rPr lang="en-US" b="1" dirty="0">
                <a:solidFill>
                  <a:srgbClr val="474747"/>
                </a:solidFill>
              </a:rPr>
              <a:t>Innovation: </a:t>
            </a:r>
          </a:p>
          <a:p>
            <a:pPr marL="628650"/>
            <a:r>
              <a:rPr lang="en-US" b="1" dirty="0">
                <a:solidFill>
                  <a:srgbClr val="474747"/>
                </a:solidFill>
              </a:rPr>
              <a:t>Integration </a:t>
            </a:r>
          </a:p>
          <a:p>
            <a:pPr marL="628650"/>
            <a:r>
              <a:rPr lang="en-US" b="1" dirty="0">
                <a:solidFill>
                  <a:srgbClr val="474747"/>
                </a:solidFill>
              </a:rPr>
              <a:t>Organic and Inorganic growth</a:t>
            </a:r>
          </a:p>
          <a:p>
            <a:pPr marL="628650"/>
            <a:r>
              <a:rPr lang="en-US" b="1" dirty="0">
                <a:solidFill>
                  <a:srgbClr val="474747"/>
                </a:solidFill>
              </a:rPr>
              <a:t>New products and new markets</a:t>
            </a:r>
          </a:p>
          <a:p>
            <a:pPr marL="628650"/>
            <a:r>
              <a:rPr lang="en-US" b="1" dirty="0">
                <a:solidFill>
                  <a:srgbClr val="474747"/>
                </a:solidFill>
              </a:rPr>
              <a:t>Higher revenues</a:t>
            </a:r>
          </a:p>
          <a:p>
            <a:pPr marL="0" indent="0">
              <a:buNone/>
            </a:pPr>
            <a:r>
              <a:rPr lang="en-US" dirty="0"/>
              <a:t> </a:t>
            </a:r>
          </a:p>
          <a:p>
            <a:endParaRPr lang="en-US" dirty="0"/>
          </a:p>
        </p:txBody>
      </p:sp>
    </p:spTree>
    <p:extLst>
      <p:ext uri="{BB962C8B-B14F-4D97-AF65-F5344CB8AC3E}">
        <p14:creationId xmlns:p14="http://schemas.microsoft.com/office/powerpoint/2010/main" val="3874040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839200" cy="609600"/>
          </a:xfrm>
        </p:spPr>
        <p:txBody>
          <a:bodyPr>
            <a:normAutofit fontScale="90000"/>
          </a:bodyPr>
          <a:lstStyle/>
          <a:p>
            <a:pPr algn="just"/>
            <a:r>
              <a:rPr lang="en-US" b="1" dirty="0">
                <a:solidFill>
                  <a:srgbClr val="0000A4"/>
                </a:solidFill>
              </a:rPr>
              <a:t>Key areas of value creation from CSR</a:t>
            </a:r>
            <a:endParaRPr lang="en-US" dirty="0"/>
          </a:p>
        </p:txBody>
      </p:sp>
      <p:sp>
        <p:nvSpPr>
          <p:cNvPr id="3" name="Content Placeholder 2"/>
          <p:cNvSpPr>
            <a:spLocks noGrp="1"/>
          </p:cNvSpPr>
          <p:nvPr>
            <p:ph idx="1"/>
          </p:nvPr>
        </p:nvSpPr>
        <p:spPr>
          <a:xfrm>
            <a:off x="228600" y="1143000"/>
            <a:ext cx="8610600" cy="5486400"/>
          </a:xfrm>
        </p:spPr>
        <p:txBody>
          <a:bodyPr>
            <a:normAutofit fontScale="92500" lnSpcReduction="10000"/>
          </a:bodyPr>
          <a:lstStyle/>
          <a:p>
            <a:pPr marL="0" indent="0">
              <a:buNone/>
            </a:pPr>
            <a:r>
              <a:rPr lang="en-US" dirty="0"/>
              <a:t> </a:t>
            </a:r>
          </a:p>
          <a:p>
            <a:pPr marL="0" indent="0">
              <a:buNone/>
            </a:pPr>
            <a:r>
              <a:rPr lang="en-US" b="1" dirty="0">
                <a:solidFill>
                  <a:srgbClr val="474747"/>
                </a:solidFill>
              </a:rPr>
              <a:t>Operational efficiency: </a:t>
            </a:r>
          </a:p>
          <a:p>
            <a:r>
              <a:rPr lang="en-US" b="1" dirty="0">
                <a:solidFill>
                  <a:srgbClr val="474747"/>
                </a:solidFill>
              </a:rPr>
              <a:t>Positive impact on utilities, lower waste generation, higher yields</a:t>
            </a:r>
          </a:p>
          <a:p>
            <a:pPr marL="0" indent="0">
              <a:buNone/>
            </a:pPr>
            <a:r>
              <a:rPr lang="en-US" b="1" dirty="0">
                <a:solidFill>
                  <a:srgbClr val="474747"/>
                </a:solidFill>
              </a:rPr>
              <a:t> </a:t>
            </a:r>
          </a:p>
          <a:p>
            <a:pPr marL="0" indent="0">
              <a:buNone/>
            </a:pPr>
            <a:r>
              <a:rPr lang="en-US" b="1" dirty="0">
                <a:solidFill>
                  <a:srgbClr val="474747"/>
                </a:solidFill>
              </a:rPr>
              <a:t>Risk mitigation: </a:t>
            </a:r>
          </a:p>
          <a:p>
            <a:r>
              <a:rPr lang="en-US" b="1" dirty="0">
                <a:solidFill>
                  <a:srgbClr val="474747"/>
                </a:solidFill>
              </a:rPr>
              <a:t>Enables environmental and social risks awareness</a:t>
            </a:r>
          </a:p>
          <a:p>
            <a:r>
              <a:rPr lang="en-US" b="1" dirty="0">
                <a:solidFill>
                  <a:srgbClr val="474747"/>
                </a:solidFill>
              </a:rPr>
              <a:t>Operational performance challenges</a:t>
            </a:r>
          </a:p>
          <a:p>
            <a:pPr marL="0" indent="0">
              <a:buNone/>
            </a:pPr>
            <a:r>
              <a:rPr lang="en-US" b="1" dirty="0">
                <a:solidFill>
                  <a:srgbClr val="474747"/>
                </a:solidFill>
              </a:rPr>
              <a:t> </a:t>
            </a:r>
          </a:p>
          <a:p>
            <a:pPr marL="0" indent="0">
              <a:buNone/>
            </a:pPr>
            <a:r>
              <a:rPr lang="en-US" b="1" dirty="0">
                <a:solidFill>
                  <a:srgbClr val="474747"/>
                </a:solidFill>
              </a:rPr>
              <a:t>Capital access and market valuation: </a:t>
            </a:r>
          </a:p>
          <a:p>
            <a:r>
              <a:rPr lang="en-US" b="1" dirty="0">
                <a:solidFill>
                  <a:srgbClr val="474747"/>
                </a:solidFill>
              </a:rPr>
              <a:t>Positive impact on valuation and cost of capital</a:t>
            </a:r>
          </a:p>
          <a:p>
            <a:pPr marL="0" indent="0">
              <a:buNone/>
            </a:pPr>
            <a:endParaRPr lang="en-US" dirty="0"/>
          </a:p>
        </p:txBody>
      </p:sp>
    </p:spTree>
    <p:extLst>
      <p:ext uri="{BB962C8B-B14F-4D97-AF65-F5344CB8AC3E}">
        <p14:creationId xmlns:p14="http://schemas.microsoft.com/office/powerpoint/2010/main" val="558075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838200"/>
          </a:xfrm>
        </p:spPr>
        <p:txBody>
          <a:bodyPr/>
          <a:lstStyle/>
          <a:p>
            <a:pPr algn="l"/>
            <a:r>
              <a:rPr lang="en-US" b="1" dirty="0" smtClean="0">
                <a:solidFill>
                  <a:srgbClr val="0000A4"/>
                </a:solidFill>
              </a:rPr>
              <a:t>CSR Reporting</a:t>
            </a:r>
            <a:endParaRPr lang="en-US" b="1" dirty="0">
              <a:solidFill>
                <a:srgbClr val="0000A4"/>
              </a:solidFill>
            </a:endParaRPr>
          </a:p>
        </p:txBody>
      </p:sp>
      <p:sp>
        <p:nvSpPr>
          <p:cNvPr id="3" name="Content Placeholder 2"/>
          <p:cNvSpPr>
            <a:spLocks noGrp="1"/>
          </p:cNvSpPr>
          <p:nvPr>
            <p:ph idx="1"/>
          </p:nvPr>
        </p:nvSpPr>
        <p:spPr>
          <a:xfrm>
            <a:off x="152400" y="1066800"/>
            <a:ext cx="8839200" cy="5715000"/>
          </a:xfrm>
        </p:spPr>
        <p:txBody>
          <a:bodyPr>
            <a:noAutofit/>
          </a:bodyPr>
          <a:lstStyle/>
          <a:p>
            <a:pPr marL="0" indent="0" algn="just" fontAlgn="ctr">
              <a:buNone/>
            </a:pPr>
            <a:r>
              <a:rPr lang="en-US" sz="2800" b="1" dirty="0">
                <a:solidFill>
                  <a:srgbClr val="474747"/>
                </a:solidFill>
              </a:rPr>
              <a:t>The CSR Report Checklist:</a:t>
            </a:r>
          </a:p>
          <a:p>
            <a:pPr algn="just" fontAlgn="ctr"/>
            <a:r>
              <a:rPr lang="en-US" sz="2400" b="1" dirty="0">
                <a:solidFill>
                  <a:srgbClr val="474747"/>
                </a:solidFill>
              </a:rPr>
              <a:t>Letter from the CEO – History and special message, if </a:t>
            </a:r>
            <a:r>
              <a:rPr lang="en-US" sz="2400" b="1" dirty="0" smtClean="0">
                <a:solidFill>
                  <a:srgbClr val="474747"/>
                </a:solidFill>
              </a:rPr>
              <a:t>any, CSR team</a:t>
            </a:r>
            <a:endParaRPr lang="en-US" sz="2400" b="1" dirty="0">
              <a:solidFill>
                <a:srgbClr val="474747"/>
              </a:solidFill>
            </a:endParaRPr>
          </a:p>
          <a:p>
            <a:pPr algn="just" fontAlgn="ctr"/>
            <a:r>
              <a:rPr lang="en-US" sz="2400" b="1" dirty="0">
                <a:solidFill>
                  <a:srgbClr val="474747"/>
                </a:solidFill>
              </a:rPr>
              <a:t>Business Overview – Operations, recent performance</a:t>
            </a:r>
          </a:p>
          <a:p>
            <a:pPr algn="just"/>
            <a:r>
              <a:rPr lang="en-US" sz="2400" b="1" dirty="0">
                <a:solidFill>
                  <a:srgbClr val="474747"/>
                </a:solidFill>
              </a:rPr>
              <a:t>CSR Strategy – Present and future goal</a:t>
            </a:r>
          </a:p>
          <a:p>
            <a:pPr algn="just" fontAlgn="ctr"/>
            <a:r>
              <a:rPr lang="en-US" sz="2400" b="1" dirty="0">
                <a:solidFill>
                  <a:srgbClr val="474747"/>
                </a:solidFill>
              </a:rPr>
              <a:t>Transparency – Trust building</a:t>
            </a:r>
          </a:p>
          <a:p>
            <a:pPr algn="just" fontAlgn="ctr"/>
            <a:r>
              <a:rPr lang="en-US" sz="2400" b="1" dirty="0">
                <a:solidFill>
                  <a:srgbClr val="474747"/>
                </a:solidFill>
              </a:rPr>
              <a:t>Authenticity – Internal and external influences &amp; aspects</a:t>
            </a:r>
          </a:p>
          <a:p>
            <a:pPr algn="just" fontAlgn="ctr"/>
            <a:r>
              <a:rPr lang="en-US" sz="2400" b="1" dirty="0">
                <a:solidFill>
                  <a:srgbClr val="474747"/>
                </a:solidFill>
              </a:rPr>
              <a:t>Sustainability Goals - Selection and overview</a:t>
            </a:r>
          </a:p>
          <a:p>
            <a:pPr algn="just"/>
            <a:r>
              <a:rPr lang="en-US" sz="2400" b="1" dirty="0">
                <a:solidFill>
                  <a:srgbClr val="474747"/>
                </a:solidFill>
              </a:rPr>
              <a:t>Stakeholder Engagement &amp; Communication</a:t>
            </a:r>
          </a:p>
          <a:p>
            <a:pPr algn="just"/>
            <a:r>
              <a:rPr lang="en-US" sz="2400" b="1" dirty="0">
                <a:solidFill>
                  <a:srgbClr val="474747"/>
                </a:solidFill>
              </a:rPr>
              <a:t>CSR Management </a:t>
            </a:r>
            <a:r>
              <a:rPr lang="en-US" sz="2400" b="1" dirty="0" smtClean="0">
                <a:solidFill>
                  <a:srgbClr val="474747"/>
                </a:solidFill>
              </a:rPr>
              <a:t>system</a:t>
            </a:r>
          </a:p>
          <a:p>
            <a:pPr marL="0" indent="0">
              <a:buNone/>
            </a:pPr>
            <a:r>
              <a:rPr lang="en-US" sz="2400" b="1" dirty="0" smtClean="0">
                <a:solidFill>
                  <a:srgbClr val="474747"/>
                </a:solidFill>
              </a:rPr>
              <a:t>    AND</a:t>
            </a:r>
          </a:p>
          <a:p>
            <a:pPr marL="0" indent="0">
              <a:buNone/>
            </a:pPr>
            <a:r>
              <a:rPr lang="en-US" sz="2400" b="1" dirty="0" smtClean="0">
                <a:solidFill>
                  <a:srgbClr val="EA2D00"/>
                </a:solidFill>
              </a:rPr>
              <a:t>           </a:t>
            </a:r>
            <a:r>
              <a:rPr lang="en-US" sz="2400" b="1" i="1" dirty="0" smtClean="0">
                <a:solidFill>
                  <a:srgbClr val="EA2D00"/>
                </a:solidFill>
              </a:rPr>
              <a:t>Awards, Recognitions</a:t>
            </a:r>
          </a:p>
          <a:p>
            <a:pPr algn="just"/>
            <a:endParaRPr lang="en-US" sz="2800" b="1" dirty="0">
              <a:solidFill>
                <a:srgbClr val="474747"/>
              </a:solidFill>
            </a:endParaRPr>
          </a:p>
        </p:txBody>
      </p:sp>
    </p:spTree>
    <p:extLst>
      <p:ext uri="{BB962C8B-B14F-4D97-AF65-F5344CB8AC3E}">
        <p14:creationId xmlns:p14="http://schemas.microsoft.com/office/powerpoint/2010/main" val="2462072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838200"/>
          </a:xfrm>
        </p:spPr>
        <p:txBody>
          <a:bodyPr>
            <a:normAutofit/>
          </a:bodyPr>
          <a:lstStyle/>
          <a:p>
            <a:pPr algn="just"/>
            <a:r>
              <a:rPr lang="en-US" b="1" dirty="0" smtClean="0">
                <a:solidFill>
                  <a:srgbClr val="0000A4"/>
                </a:solidFill>
              </a:rPr>
              <a:t>Alignment with business</a:t>
            </a:r>
            <a:endParaRPr lang="en-US" b="1" dirty="0">
              <a:solidFill>
                <a:srgbClr val="0000A4"/>
              </a:solidFill>
            </a:endParaRPr>
          </a:p>
        </p:txBody>
      </p:sp>
      <p:sp>
        <p:nvSpPr>
          <p:cNvPr id="3" name="Content Placeholder 2"/>
          <p:cNvSpPr>
            <a:spLocks noGrp="1"/>
          </p:cNvSpPr>
          <p:nvPr>
            <p:ph idx="1"/>
          </p:nvPr>
        </p:nvSpPr>
        <p:spPr>
          <a:xfrm>
            <a:off x="228600" y="990600"/>
            <a:ext cx="8763000" cy="5715000"/>
          </a:xfrm>
        </p:spPr>
        <p:txBody>
          <a:bodyPr/>
          <a:lstStyle/>
          <a:p>
            <a:pPr marL="0" indent="0" algn="just">
              <a:buNone/>
            </a:pPr>
            <a:endParaRPr lang="en-US" b="1" dirty="0" smtClean="0"/>
          </a:p>
          <a:p>
            <a:pPr marL="0" indent="0" algn="just">
              <a:buNone/>
            </a:pPr>
            <a:endParaRPr lang="en-US" b="1" dirty="0"/>
          </a:p>
          <a:p>
            <a:pPr marL="0" indent="0" algn="just">
              <a:buNone/>
            </a:pPr>
            <a:r>
              <a:rPr lang="en-US" b="1" dirty="0" smtClean="0">
                <a:solidFill>
                  <a:srgbClr val="474747"/>
                </a:solidFill>
              </a:rPr>
              <a:t>Integrating </a:t>
            </a:r>
            <a:r>
              <a:rPr lang="en-US" b="1" dirty="0">
                <a:solidFill>
                  <a:srgbClr val="474747"/>
                </a:solidFill>
              </a:rPr>
              <a:t>CSR into the corporate strategy by leveraging business capabilities and societal needs to create shared value: </a:t>
            </a:r>
            <a:r>
              <a:rPr lang="en-US" b="1" dirty="0"/>
              <a:t> </a:t>
            </a:r>
            <a:r>
              <a:rPr lang="en-US" b="1" dirty="0">
                <a:solidFill>
                  <a:srgbClr val="EA2D00"/>
                </a:solidFill>
                <a:hlinkClick r:id="rId2"/>
              </a:rPr>
              <a:t>HUL’s Project Shakti</a:t>
            </a:r>
            <a:endParaRPr lang="en-US" b="1" dirty="0">
              <a:solidFill>
                <a:srgbClr val="EA2D00"/>
              </a:solidFill>
            </a:endParaRPr>
          </a:p>
        </p:txBody>
      </p:sp>
    </p:spTree>
    <p:extLst>
      <p:ext uri="{BB962C8B-B14F-4D97-AF65-F5344CB8AC3E}">
        <p14:creationId xmlns:p14="http://schemas.microsoft.com/office/powerpoint/2010/main" val="558075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noAutofit/>
          </a:bodyPr>
          <a:lstStyle/>
          <a:p>
            <a:pPr algn="l"/>
            <a:r>
              <a:rPr lang="en-US" sz="2400" b="1" dirty="0" smtClean="0"/>
              <a:t/>
            </a:r>
            <a:br>
              <a:rPr lang="en-US" sz="2400" b="1" dirty="0" smtClean="0"/>
            </a:br>
            <a:r>
              <a:rPr lang="en-US" sz="4000" b="1" dirty="0" smtClean="0">
                <a:solidFill>
                  <a:srgbClr val="0000A4"/>
                </a:solidFill>
              </a:rPr>
              <a:t>Clearly defined exit </a:t>
            </a:r>
            <a:r>
              <a:rPr lang="en-US" sz="4000" b="1" dirty="0">
                <a:solidFill>
                  <a:srgbClr val="0000A4"/>
                </a:solidFill>
              </a:rPr>
              <a:t>strategy: </a:t>
            </a:r>
            <a:r>
              <a:rPr lang="en-US" sz="4000" b="1" dirty="0" smtClean="0">
                <a:solidFill>
                  <a:srgbClr val="0000A4"/>
                </a:solidFill>
              </a:rPr>
              <a:t/>
            </a:r>
            <a:br>
              <a:rPr lang="en-US" sz="4000" b="1" dirty="0" smtClean="0">
                <a:solidFill>
                  <a:srgbClr val="0000A4"/>
                </a:solidFill>
              </a:rPr>
            </a:br>
            <a:r>
              <a:rPr lang="en-US" sz="2400" b="1" dirty="0" smtClean="0">
                <a:solidFill>
                  <a:srgbClr val="0000A4"/>
                </a:solidFill>
              </a:rPr>
              <a:t>Tata </a:t>
            </a:r>
            <a:r>
              <a:rPr lang="en-US" sz="2400" b="1" dirty="0">
                <a:solidFill>
                  <a:srgbClr val="0000A4"/>
                </a:solidFill>
              </a:rPr>
              <a:t>Chemicals </a:t>
            </a:r>
            <a:r>
              <a:rPr lang="en-US" sz="2400" b="1" dirty="0" smtClean="0">
                <a:solidFill>
                  <a:srgbClr val="0000A4"/>
                </a:solidFill>
              </a:rPr>
              <a:t>Ltd: </a:t>
            </a:r>
            <a:r>
              <a:rPr lang="en-US" sz="2400" b="1" dirty="0">
                <a:solidFill>
                  <a:srgbClr val="0000A4"/>
                </a:solidFill>
              </a:rPr>
              <a:t>Disinvestments in Babrala and Haldia plants</a:t>
            </a:r>
            <a:br>
              <a:rPr lang="en-US" sz="2400" b="1" dirty="0">
                <a:solidFill>
                  <a:srgbClr val="0000A4"/>
                </a:solidFill>
              </a:rPr>
            </a:br>
            <a:r>
              <a:rPr lang="en-US" sz="2400" dirty="0">
                <a:solidFill>
                  <a:srgbClr val="0000A4"/>
                </a:solidFill>
              </a:rPr>
              <a:t/>
            </a:r>
            <a:br>
              <a:rPr lang="en-US" sz="2400" dirty="0">
                <a:solidFill>
                  <a:srgbClr val="0000A4"/>
                </a:solidFill>
              </a:rPr>
            </a:br>
            <a:endParaRPr lang="en-US" sz="2400" dirty="0">
              <a:solidFill>
                <a:srgbClr val="0000A4"/>
              </a:solidFill>
            </a:endParaRPr>
          </a:p>
        </p:txBody>
      </p:sp>
      <p:sp>
        <p:nvSpPr>
          <p:cNvPr id="3" name="Content Placeholder 2"/>
          <p:cNvSpPr>
            <a:spLocks noGrp="1"/>
          </p:cNvSpPr>
          <p:nvPr>
            <p:ph idx="1"/>
          </p:nvPr>
        </p:nvSpPr>
        <p:spPr>
          <a:xfrm>
            <a:off x="152400" y="1219200"/>
            <a:ext cx="8915400" cy="5486400"/>
          </a:xfrm>
        </p:spPr>
        <p:txBody>
          <a:bodyPr>
            <a:normAutofit fontScale="92500" lnSpcReduction="10000"/>
          </a:bodyPr>
          <a:lstStyle/>
          <a:p>
            <a:pPr marL="0" indent="0" algn="just">
              <a:buNone/>
            </a:pPr>
            <a:r>
              <a:rPr lang="en-US" b="1" dirty="0">
                <a:solidFill>
                  <a:srgbClr val="474747"/>
                </a:solidFill>
              </a:rPr>
              <a:t>At Babrala: New incumbent: </a:t>
            </a:r>
            <a:r>
              <a:rPr lang="en-US" b="1" dirty="0" err="1">
                <a:solidFill>
                  <a:srgbClr val="474747"/>
                </a:solidFill>
              </a:rPr>
              <a:t>Yara</a:t>
            </a:r>
            <a:r>
              <a:rPr lang="en-US" b="1" dirty="0">
                <a:solidFill>
                  <a:srgbClr val="474747"/>
                </a:solidFill>
              </a:rPr>
              <a:t> Fertilizers</a:t>
            </a:r>
          </a:p>
          <a:p>
            <a:pPr algn="just"/>
            <a:r>
              <a:rPr lang="en-US" b="1" dirty="0">
                <a:solidFill>
                  <a:srgbClr val="474747"/>
                </a:solidFill>
              </a:rPr>
              <a:t>Disinvestments in Babrala and Haldia plants</a:t>
            </a:r>
          </a:p>
          <a:p>
            <a:pPr algn="just"/>
            <a:r>
              <a:rPr lang="en-US" b="1" dirty="0">
                <a:solidFill>
                  <a:srgbClr val="474747"/>
                </a:solidFill>
              </a:rPr>
              <a:t>Projects ranged from healthcare, water, and sanitation to education, skilling, livelihood generation, and conservation</a:t>
            </a:r>
          </a:p>
          <a:p>
            <a:pPr algn="just"/>
            <a:r>
              <a:rPr lang="en-US" b="1" dirty="0">
                <a:solidFill>
                  <a:srgbClr val="474747"/>
                </a:solidFill>
              </a:rPr>
              <a:t>Joint governance system for managing the projects</a:t>
            </a:r>
          </a:p>
          <a:p>
            <a:pPr algn="just"/>
            <a:r>
              <a:rPr lang="en-US" b="1" dirty="0">
                <a:solidFill>
                  <a:srgbClr val="474747"/>
                </a:solidFill>
              </a:rPr>
              <a:t>Secured funding from its partners</a:t>
            </a:r>
          </a:p>
          <a:p>
            <a:pPr algn="just"/>
            <a:r>
              <a:rPr lang="en-US" b="1" dirty="0">
                <a:solidFill>
                  <a:srgbClr val="474747"/>
                </a:solidFill>
              </a:rPr>
              <a:t>Tracking each program on key performance areas</a:t>
            </a:r>
          </a:p>
          <a:p>
            <a:pPr algn="just"/>
            <a:r>
              <a:rPr lang="en-US" b="1" dirty="0">
                <a:solidFill>
                  <a:srgbClr val="474747"/>
                </a:solidFill>
              </a:rPr>
              <a:t>Helping establish </a:t>
            </a:r>
            <a:r>
              <a:rPr lang="en-US" b="1" dirty="0" err="1">
                <a:solidFill>
                  <a:srgbClr val="474747"/>
                </a:solidFill>
              </a:rPr>
              <a:t>Yara’s</a:t>
            </a:r>
            <a:r>
              <a:rPr lang="en-US" b="1" dirty="0">
                <a:solidFill>
                  <a:srgbClr val="474747"/>
                </a:solidFill>
              </a:rPr>
              <a:t> own trust </a:t>
            </a:r>
          </a:p>
          <a:p>
            <a:pPr algn="just"/>
            <a:r>
              <a:rPr lang="en-US" b="1" dirty="0" err="1">
                <a:solidFill>
                  <a:srgbClr val="474747"/>
                </a:solidFill>
              </a:rPr>
              <a:t>Yara</a:t>
            </a:r>
            <a:r>
              <a:rPr lang="en-US" b="1" dirty="0">
                <a:solidFill>
                  <a:srgbClr val="474747"/>
                </a:solidFill>
              </a:rPr>
              <a:t> absorbed all program and field staff at the end of the one-year contract</a:t>
            </a:r>
          </a:p>
        </p:txBody>
      </p:sp>
    </p:spTree>
    <p:extLst>
      <p:ext uri="{BB962C8B-B14F-4D97-AF65-F5344CB8AC3E}">
        <p14:creationId xmlns:p14="http://schemas.microsoft.com/office/powerpoint/2010/main" val="558075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noAutofit/>
          </a:bodyPr>
          <a:lstStyle/>
          <a:p>
            <a:pPr algn="l"/>
            <a:r>
              <a:rPr lang="en-US" sz="2400" b="1" dirty="0" smtClean="0"/>
              <a:t/>
            </a:r>
            <a:br>
              <a:rPr lang="en-US" sz="2400" b="1" dirty="0" smtClean="0"/>
            </a:br>
            <a:r>
              <a:rPr lang="en-US" sz="4000" b="1" dirty="0" smtClean="0">
                <a:solidFill>
                  <a:srgbClr val="0000A4"/>
                </a:solidFill>
              </a:rPr>
              <a:t>Clearly </a:t>
            </a:r>
            <a:r>
              <a:rPr lang="en-US" sz="4000" b="1" dirty="0">
                <a:solidFill>
                  <a:srgbClr val="0000A4"/>
                </a:solidFill>
              </a:rPr>
              <a:t>define an exit strategy: </a:t>
            </a:r>
            <a:r>
              <a:rPr lang="en-US" sz="4000" b="1" dirty="0" smtClean="0">
                <a:solidFill>
                  <a:srgbClr val="0000A4"/>
                </a:solidFill>
              </a:rPr>
              <a:t/>
            </a:r>
            <a:br>
              <a:rPr lang="en-US" sz="4000" b="1" dirty="0" smtClean="0">
                <a:solidFill>
                  <a:srgbClr val="0000A4"/>
                </a:solidFill>
              </a:rPr>
            </a:br>
            <a:r>
              <a:rPr lang="en-US" sz="2400" b="1" dirty="0" smtClean="0">
                <a:solidFill>
                  <a:srgbClr val="0000A4"/>
                </a:solidFill>
              </a:rPr>
              <a:t>Tata </a:t>
            </a:r>
            <a:r>
              <a:rPr lang="en-US" sz="2400" b="1" dirty="0">
                <a:solidFill>
                  <a:srgbClr val="0000A4"/>
                </a:solidFill>
              </a:rPr>
              <a:t>Chemicals </a:t>
            </a:r>
            <a:r>
              <a:rPr lang="en-US" sz="2400" b="1" dirty="0" smtClean="0">
                <a:solidFill>
                  <a:srgbClr val="0000A4"/>
                </a:solidFill>
              </a:rPr>
              <a:t>Ltd: </a:t>
            </a:r>
            <a:r>
              <a:rPr lang="en-US" sz="2400" b="1" dirty="0">
                <a:solidFill>
                  <a:srgbClr val="0000A4"/>
                </a:solidFill>
              </a:rPr>
              <a:t>Disinvestments in Babrala and Haldia plants</a:t>
            </a:r>
            <a:br>
              <a:rPr lang="en-US" sz="2400" b="1" dirty="0">
                <a:solidFill>
                  <a:srgbClr val="0000A4"/>
                </a:solidFill>
              </a:rPr>
            </a:br>
            <a:r>
              <a:rPr lang="en-US" sz="2400" dirty="0">
                <a:solidFill>
                  <a:srgbClr val="0000A4"/>
                </a:solidFill>
              </a:rPr>
              <a:t/>
            </a:r>
            <a:br>
              <a:rPr lang="en-US" sz="2400" dirty="0">
                <a:solidFill>
                  <a:srgbClr val="0000A4"/>
                </a:solidFill>
              </a:rPr>
            </a:br>
            <a:endParaRPr lang="en-US" sz="2400" dirty="0">
              <a:solidFill>
                <a:srgbClr val="0000A4"/>
              </a:solidFill>
            </a:endParaRPr>
          </a:p>
        </p:txBody>
      </p:sp>
      <p:sp>
        <p:nvSpPr>
          <p:cNvPr id="3" name="Content Placeholder 2"/>
          <p:cNvSpPr>
            <a:spLocks noGrp="1"/>
          </p:cNvSpPr>
          <p:nvPr>
            <p:ph idx="1"/>
          </p:nvPr>
        </p:nvSpPr>
        <p:spPr>
          <a:xfrm>
            <a:off x="152400" y="1219200"/>
            <a:ext cx="8915400" cy="5486400"/>
          </a:xfrm>
        </p:spPr>
        <p:txBody>
          <a:bodyPr>
            <a:normAutofit/>
          </a:bodyPr>
          <a:lstStyle/>
          <a:p>
            <a:pPr marL="0" indent="0" algn="just">
              <a:buNone/>
            </a:pPr>
            <a:r>
              <a:rPr lang="en-US" b="1" dirty="0">
                <a:solidFill>
                  <a:srgbClr val="474747"/>
                </a:solidFill>
              </a:rPr>
              <a:t>At Haldia: </a:t>
            </a:r>
          </a:p>
          <a:p>
            <a:pPr algn="just"/>
            <a:r>
              <a:rPr lang="en-US" b="1" dirty="0">
                <a:solidFill>
                  <a:srgbClr val="474747"/>
                </a:solidFill>
              </a:rPr>
              <a:t>where other developmental agencies were also operating, TCL reviewed each program to ascertain the end stage and scaled them down for a time-bound handover to either the community, a government agency, or partner </a:t>
            </a:r>
            <a:r>
              <a:rPr lang="en-US" b="1" dirty="0" smtClean="0">
                <a:solidFill>
                  <a:srgbClr val="474747"/>
                </a:solidFill>
              </a:rPr>
              <a:t>organizations </a:t>
            </a:r>
            <a:endParaRPr lang="en-US" b="1" dirty="0">
              <a:solidFill>
                <a:srgbClr val="474747"/>
              </a:solidFill>
            </a:endParaRPr>
          </a:p>
          <a:p>
            <a:pPr marL="0" indent="0">
              <a:buNone/>
            </a:pPr>
            <a:r>
              <a:rPr lang="en-US" dirty="0">
                <a:solidFill>
                  <a:srgbClr val="474747"/>
                </a:solidFill>
              </a:rPr>
              <a:t> </a:t>
            </a:r>
          </a:p>
          <a:p>
            <a:pPr marL="0" indent="0" algn="just">
              <a:buNone/>
            </a:pPr>
            <a:r>
              <a:rPr lang="en-US" b="1" dirty="0">
                <a:solidFill>
                  <a:srgbClr val="474747"/>
                </a:solidFill>
              </a:rPr>
              <a:t>At both </a:t>
            </a:r>
            <a:r>
              <a:rPr lang="en-US" b="1" dirty="0">
                <a:solidFill>
                  <a:srgbClr val="474747"/>
                </a:solidFill>
                <a:hlinkClick r:id="rId2"/>
              </a:rPr>
              <a:t>Babrala and Haldia</a:t>
            </a:r>
            <a:r>
              <a:rPr lang="en-US" b="1" dirty="0">
                <a:solidFill>
                  <a:srgbClr val="474747"/>
                </a:solidFill>
              </a:rPr>
              <a:t>, TCL secured the sustainability of the community, its people, and its developmental assets</a:t>
            </a:r>
          </a:p>
          <a:p>
            <a:pPr marL="0" indent="0" algn="just">
              <a:buNone/>
            </a:pPr>
            <a:endParaRPr lang="en-US" b="1" dirty="0"/>
          </a:p>
        </p:txBody>
      </p:sp>
    </p:spTree>
    <p:extLst>
      <p:ext uri="{BB962C8B-B14F-4D97-AF65-F5344CB8AC3E}">
        <p14:creationId xmlns:p14="http://schemas.microsoft.com/office/powerpoint/2010/main" val="4111616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09600"/>
          </a:xfrm>
        </p:spPr>
        <p:txBody>
          <a:bodyPr>
            <a:normAutofit fontScale="90000"/>
          </a:bodyPr>
          <a:lstStyle/>
          <a:p>
            <a:pPr algn="l"/>
            <a:r>
              <a:rPr lang="en-US" b="1" dirty="0" smtClean="0">
                <a:solidFill>
                  <a:srgbClr val="0000A4"/>
                </a:solidFill>
              </a:rPr>
              <a:t>Areas to look into</a:t>
            </a:r>
            <a:endParaRPr lang="en-US" b="1" dirty="0">
              <a:solidFill>
                <a:srgbClr val="0000A4"/>
              </a:solidFill>
            </a:endParaRPr>
          </a:p>
        </p:txBody>
      </p:sp>
      <p:sp>
        <p:nvSpPr>
          <p:cNvPr id="3" name="Content Placeholder 2"/>
          <p:cNvSpPr>
            <a:spLocks noGrp="1"/>
          </p:cNvSpPr>
          <p:nvPr>
            <p:ph idx="1"/>
          </p:nvPr>
        </p:nvSpPr>
        <p:spPr>
          <a:xfrm>
            <a:off x="152400" y="990600"/>
            <a:ext cx="8915400" cy="5562600"/>
          </a:xfrm>
        </p:spPr>
        <p:txBody>
          <a:bodyPr>
            <a:normAutofit fontScale="62500" lnSpcReduction="20000"/>
          </a:bodyPr>
          <a:lstStyle/>
          <a:p>
            <a:pPr marL="0" indent="0">
              <a:buNone/>
            </a:pPr>
            <a:r>
              <a:rPr lang="en-US" sz="5800" b="1" dirty="0"/>
              <a:t>The Logical Framework Matrix (Logframe</a:t>
            </a:r>
            <a:r>
              <a:rPr lang="en-US" sz="5800" b="1" dirty="0" smtClean="0"/>
              <a:t>)</a:t>
            </a:r>
          </a:p>
          <a:p>
            <a:pPr marL="0" indent="0">
              <a:buNone/>
            </a:pPr>
            <a:endParaRPr lang="en-US" b="1" dirty="0" smtClean="0"/>
          </a:p>
          <a:p>
            <a:pPr algn="just"/>
            <a:r>
              <a:rPr lang="en-US" sz="5100" b="1" dirty="0"/>
              <a:t>The results of the stakeholder, problem, objectives and strategy analysis are used as the basis for preparing the Logical Framework Matrix. The Logical Framework Matrix (or more briefly the logframe) consists of a matrix with four columns and four (or more) rows, which </a:t>
            </a:r>
            <a:r>
              <a:rPr lang="en-US" sz="5100" b="1" dirty="0" smtClean="0"/>
              <a:t>summaries </a:t>
            </a:r>
            <a:r>
              <a:rPr lang="en-US" sz="5100" b="1" dirty="0"/>
              <a:t>the key elements of a project plan and should generally be between 1 and 4 pages in length. However, this will depend on the scale and complexity of the project</a:t>
            </a:r>
            <a:r>
              <a:rPr lang="en-US" sz="5100" b="1" dirty="0" smtClean="0"/>
              <a:t>.</a:t>
            </a:r>
            <a:endParaRPr lang="en-US" b="1" dirty="0" smtClean="0"/>
          </a:p>
          <a:p>
            <a:endParaRPr lang="en-US" b="1" dirty="0"/>
          </a:p>
          <a:p>
            <a:endParaRPr lang="en-US" b="1" dirty="0" smtClean="0"/>
          </a:p>
          <a:p>
            <a:endParaRPr lang="en-US" b="1" dirty="0" smtClean="0"/>
          </a:p>
        </p:txBody>
      </p:sp>
    </p:spTree>
    <p:extLst>
      <p:ext uri="{BB962C8B-B14F-4D97-AF65-F5344CB8AC3E}">
        <p14:creationId xmlns:p14="http://schemas.microsoft.com/office/powerpoint/2010/main" val="558075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075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09600"/>
          </a:xfrm>
        </p:spPr>
        <p:txBody>
          <a:bodyPr>
            <a:normAutofit fontScale="90000"/>
          </a:bodyPr>
          <a:lstStyle/>
          <a:p>
            <a:pPr algn="l"/>
            <a:r>
              <a:rPr lang="en-US" b="1" dirty="0" smtClean="0">
                <a:solidFill>
                  <a:srgbClr val="0000A4"/>
                </a:solidFill>
              </a:rPr>
              <a:t>Areas to look into</a:t>
            </a:r>
            <a:endParaRPr lang="en-US" b="1" dirty="0">
              <a:solidFill>
                <a:srgbClr val="0000A4"/>
              </a:solidFill>
            </a:endParaRPr>
          </a:p>
        </p:txBody>
      </p:sp>
      <p:sp>
        <p:nvSpPr>
          <p:cNvPr id="3" name="Content Placeholder 2"/>
          <p:cNvSpPr>
            <a:spLocks noGrp="1"/>
          </p:cNvSpPr>
          <p:nvPr>
            <p:ph idx="1"/>
          </p:nvPr>
        </p:nvSpPr>
        <p:spPr>
          <a:xfrm>
            <a:off x="152400" y="990600"/>
            <a:ext cx="8915400" cy="5562600"/>
          </a:xfrm>
        </p:spPr>
        <p:txBody>
          <a:bodyPr>
            <a:normAutofit/>
          </a:bodyPr>
          <a:lstStyle/>
          <a:p>
            <a:pPr marL="0" indent="0">
              <a:buNone/>
            </a:pPr>
            <a:r>
              <a:rPr lang="en-US" b="1" dirty="0" smtClean="0">
                <a:solidFill>
                  <a:srgbClr val="474747"/>
                </a:solidFill>
              </a:rPr>
              <a:t>Social Stock Exchange</a:t>
            </a:r>
          </a:p>
          <a:p>
            <a:r>
              <a:rPr lang="en-US" b="1" dirty="0" smtClean="0">
                <a:solidFill>
                  <a:srgbClr val="474747"/>
                </a:solidFill>
              </a:rPr>
              <a:t>Funding for NPOs, Social Enterprises and other finance generating options</a:t>
            </a:r>
          </a:p>
          <a:p>
            <a:pPr marL="0" indent="0">
              <a:buNone/>
            </a:pPr>
            <a:r>
              <a:rPr lang="en-US" b="1" dirty="0" smtClean="0">
                <a:solidFill>
                  <a:srgbClr val="474747"/>
                </a:solidFill>
              </a:rPr>
              <a:t>National CSR Awards:</a:t>
            </a:r>
          </a:p>
          <a:p>
            <a:pPr algn="just"/>
            <a:r>
              <a:rPr lang="en-US" b="1" dirty="0" smtClean="0">
                <a:solidFill>
                  <a:srgbClr val="474747"/>
                </a:solidFill>
              </a:rPr>
              <a:t> </a:t>
            </a:r>
            <a:r>
              <a:rPr lang="en-US" b="1" dirty="0">
                <a:solidFill>
                  <a:srgbClr val="474747"/>
                </a:solidFill>
              </a:rPr>
              <a:t>President of India </a:t>
            </a:r>
            <a:r>
              <a:rPr lang="en-US" b="1" dirty="0" smtClean="0">
                <a:solidFill>
                  <a:srgbClr val="474747"/>
                </a:solidFill>
              </a:rPr>
              <a:t>Confers, </a:t>
            </a:r>
            <a:r>
              <a:rPr lang="en-US" b="1" dirty="0">
                <a:solidFill>
                  <a:srgbClr val="474747"/>
                </a:solidFill>
              </a:rPr>
              <a:t>President </a:t>
            </a:r>
            <a:r>
              <a:rPr lang="en-US" b="1" dirty="0" err="1">
                <a:solidFill>
                  <a:srgbClr val="474747"/>
                </a:solidFill>
              </a:rPr>
              <a:t>Shri</a:t>
            </a:r>
            <a:r>
              <a:rPr lang="en-US" b="1" dirty="0">
                <a:solidFill>
                  <a:srgbClr val="474747"/>
                </a:solidFill>
              </a:rPr>
              <a:t> Ram </a:t>
            </a:r>
            <a:r>
              <a:rPr lang="en-US" b="1" dirty="0" err="1">
                <a:solidFill>
                  <a:srgbClr val="474747"/>
                </a:solidFill>
              </a:rPr>
              <a:t>Nath</a:t>
            </a:r>
            <a:r>
              <a:rPr lang="en-US" b="1" dirty="0">
                <a:solidFill>
                  <a:srgbClr val="474747"/>
                </a:solidFill>
              </a:rPr>
              <a:t> </a:t>
            </a:r>
            <a:r>
              <a:rPr lang="en-US" b="1" dirty="0" err="1">
                <a:solidFill>
                  <a:srgbClr val="474747"/>
                </a:solidFill>
              </a:rPr>
              <a:t>Kovind</a:t>
            </a:r>
            <a:r>
              <a:rPr lang="en-US" b="1" dirty="0">
                <a:solidFill>
                  <a:srgbClr val="474747"/>
                </a:solidFill>
              </a:rPr>
              <a:t> </a:t>
            </a:r>
            <a:r>
              <a:rPr lang="en-US" b="1" dirty="0" smtClean="0">
                <a:solidFill>
                  <a:srgbClr val="474747"/>
                </a:solidFill>
              </a:rPr>
              <a:t> </a:t>
            </a:r>
            <a:r>
              <a:rPr lang="en-US" b="1" dirty="0">
                <a:solidFill>
                  <a:srgbClr val="474747"/>
                </a:solidFill>
              </a:rPr>
              <a:t>First National Corporate Social Responsibility (CSR) Awards for outstanding contributions in the area of CSR Companies indulged in CSR activities are wealth creators, says Finance </a:t>
            </a:r>
            <a:r>
              <a:rPr lang="en-US" b="1" dirty="0" smtClean="0">
                <a:solidFill>
                  <a:srgbClr val="474747"/>
                </a:solidFill>
              </a:rPr>
              <a:t>Minister </a:t>
            </a:r>
            <a:r>
              <a:rPr lang="en-US" b="1" dirty="0">
                <a:solidFill>
                  <a:srgbClr val="474747"/>
                </a:solidFill>
              </a:rPr>
              <a:t>29-October-2019 </a:t>
            </a:r>
          </a:p>
          <a:p>
            <a:endParaRPr lang="en-US" b="1" dirty="0">
              <a:solidFill>
                <a:srgbClr val="474747"/>
              </a:solidFill>
            </a:endParaRPr>
          </a:p>
          <a:p>
            <a:endParaRPr lang="en-US" b="1" dirty="0" smtClean="0">
              <a:solidFill>
                <a:srgbClr val="474747"/>
              </a:solidFill>
            </a:endParaRPr>
          </a:p>
          <a:p>
            <a:endParaRPr lang="en-US" b="1" dirty="0" smtClean="0"/>
          </a:p>
        </p:txBody>
      </p:sp>
    </p:spTree>
    <p:extLst>
      <p:ext uri="{BB962C8B-B14F-4D97-AF65-F5344CB8AC3E}">
        <p14:creationId xmlns:p14="http://schemas.microsoft.com/office/powerpoint/2010/main" val="2715372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838200"/>
          </a:xfrm>
        </p:spPr>
        <p:txBody>
          <a:bodyPr>
            <a:noAutofit/>
          </a:bodyPr>
          <a:lstStyle/>
          <a:p>
            <a:pPr algn="l"/>
            <a:r>
              <a:rPr lang="en-US" sz="3200" b="1" dirty="0" smtClean="0">
                <a:solidFill>
                  <a:srgbClr val="0000A4"/>
                </a:solidFill>
              </a:rPr>
              <a:t/>
            </a:r>
            <a:br>
              <a:rPr lang="en-US" sz="3200" b="1" dirty="0" smtClean="0">
                <a:solidFill>
                  <a:srgbClr val="0000A4"/>
                </a:solidFill>
              </a:rPr>
            </a:br>
            <a:r>
              <a:rPr lang="en-US" sz="3200" b="1" dirty="0" smtClean="0">
                <a:solidFill>
                  <a:srgbClr val="0000A4"/>
                </a:solidFill>
              </a:rPr>
              <a:t>CSR </a:t>
            </a:r>
            <a:r>
              <a:rPr lang="en-US" sz="3200" b="1" dirty="0">
                <a:solidFill>
                  <a:srgbClr val="0000A4"/>
                </a:solidFill>
              </a:rPr>
              <a:t>– A Legal Mandate</a:t>
            </a:r>
            <a:br>
              <a:rPr lang="en-US" sz="3200" b="1" dirty="0">
                <a:solidFill>
                  <a:srgbClr val="0000A4"/>
                </a:solidFill>
              </a:rPr>
            </a:br>
            <a:endParaRPr lang="en-US" sz="3200" b="1" dirty="0">
              <a:solidFill>
                <a:srgbClr val="0000A4"/>
              </a:solidFill>
            </a:endParaRPr>
          </a:p>
        </p:txBody>
      </p:sp>
      <p:sp>
        <p:nvSpPr>
          <p:cNvPr id="7" name="Content Placeholder 6"/>
          <p:cNvSpPr>
            <a:spLocks noGrp="1"/>
          </p:cNvSpPr>
          <p:nvPr>
            <p:ph idx="1"/>
          </p:nvPr>
        </p:nvSpPr>
        <p:spPr>
          <a:xfrm>
            <a:off x="457200" y="1371600"/>
            <a:ext cx="8534400" cy="4953000"/>
          </a:xfrm>
        </p:spPr>
        <p:txBody>
          <a:bodyPr>
            <a:normAutofit fontScale="85000" lnSpcReduction="20000"/>
          </a:bodyPr>
          <a:lstStyle/>
          <a:p>
            <a:pPr marL="0" indent="0">
              <a:buNone/>
            </a:pPr>
            <a:endParaRPr lang="en-US" dirty="0" smtClean="0"/>
          </a:p>
          <a:p>
            <a:pPr marL="0" indent="0" algn="just">
              <a:buNone/>
            </a:pPr>
            <a:r>
              <a:rPr lang="en-US" sz="3500" b="1" dirty="0" smtClean="0">
                <a:solidFill>
                  <a:srgbClr val="474747"/>
                </a:solidFill>
              </a:rPr>
              <a:t>India's </a:t>
            </a:r>
            <a:r>
              <a:rPr lang="en-US" sz="3500" b="1" dirty="0">
                <a:solidFill>
                  <a:srgbClr val="474747"/>
                </a:solidFill>
              </a:rPr>
              <a:t>new CSR regulations make philanthropy compulsory for </a:t>
            </a:r>
            <a:r>
              <a:rPr lang="en-US" sz="3500" b="1" dirty="0" smtClean="0">
                <a:solidFill>
                  <a:srgbClr val="474747"/>
                </a:solidFill>
              </a:rPr>
              <a:t>companies</a:t>
            </a:r>
          </a:p>
          <a:p>
            <a:pPr marL="0" indent="0" algn="just">
              <a:buNone/>
            </a:pPr>
            <a:endParaRPr lang="en-US" sz="3500" b="1" dirty="0">
              <a:solidFill>
                <a:srgbClr val="474747"/>
              </a:solidFill>
            </a:endParaRPr>
          </a:p>
          <a:p>
            <a:pPr marL="0" indent="0" algn="just">
              <a:buNone/>
            </a:pPr>
            <a:r>
              <a:rPr lang="en-US" sz="3500" b="1" dirty="0">
                <a:solidFill>
                  <a:srgbClr val="474747"/>
                </a:solidFill>
              </a:rPr>
              <a:t>New CSR rules replacing comply-or-explain regulations with a mandatory regimen have raised the stakes for large corporations</a:t>
            </a:r>
          </a:p>
          <a:p>
            <a:pPr marL="0" indent="0" algn="just">
              <a:buNone/>
            </a:pPr>
            <a:r>
              <a:rPr lang="en-US" sz="3500" b="1" dirty="0">
                <a:solidFill>
                  <a:srgbClr val="474747"/>
                </a:solidFill>
              </a:rPr>
              <a:t>Last Updated at February 9, 2021 </a:t>
            </a:r>
            <a:endParaRPr lang="en-US" sz="3500" b="1" dirty="0" smtClean="0">
              <a:solidFill>
                <a:srgbClr val="474747"/>
              </a:solidFill>
            </a:endParaRPr>
          </a:p>
          <a:p>
            <a:pPr marL="0" indent="0">
              <a:buNone/>
            </a:pPr>
            <a:endParaRPr lang="en-US" dirty="0">
              <a:solidFill>
                <a:srgbClr val="474747"/>
              </a:solidFill>
            </a:endParaRPr>
          </a:p>
          <a:p>
            <a:pPr marL="0" indent="0">
              <a:buNone/>
            </a:pPr>
            <a:endParaRPr lang="en-US" dirty="0">
              <a:solidFill>
                <a:srgbClr val="474747"/>
              </a:solidFill>
            </a:endParaRPr>
          </a:p>
          <a:p>
            <a:pPr marL="0" indent="0">
              <a:buNone/>
            </a:pPr>
            <a:r>
              <a:rPr lang="en-US" sz="2000" dirty="0">
                <a:solidFill>
                  <a:srgbClr val="474747"/>
                </a:solidFill>
              </a:rPr>
              <a:t>https://www.business-standard.com/article/companies/new-csr-regulations-the-rise-of-compulsory-philanthropy-in-india-121020801724_1.html </a:t>
            </a:r>
          </a:p>
          <a:p>
            <a:endParaRPr lang="en-US" dirty="0"/>
          </a:p>
        </p:txBody>
      </p:sp>
    </p:spTree>
    <p:extLst>
      <p:ext uri="{BB962C8B-B14F-4D97-AF65-F5344CB8AC3E}">
        <p14:creationId xmlns:p14="http://schemas.microsoft.com/office/powerpoint/2010/main" val="2812381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normAutofit/>
          </a:bodyPr>
          <a:lstStyle/>
          <a:p>
            <a:r>
              <a:rPr lang="en-US" sz="4800" b="1" dirty="0" smtClean="0">
                <a:solidFill>
                  <a:srgbClr val="474747"/>
                </a:solidFill>
              </a:rPr>
              <a:t>Why CSR?</a:t>
            </a:r>
          </a:p>
          <a:p>
            <a:r>
              <a:rPr lang="en-US" sz="4800" b="1" dirty="0" smtClean="0">
                <a:solidFill>
                  <a:srgbClr val="474747"/>
                </a:solidFill>
              </a:rPr>
              <a:t>Job creations – isn’t it a service to </a:t>
            </a:r>
            <a:r>
              <a:rPr lang="en-US" sz="4800" b="1" dirty="0" err="1" smtClean="0">
                <a:solidFill>
                  <a:srgbClr val="474747"/>
                </a:solidFill>
              </a:rPr>
              <a:t>soceity</a:t>
            </a:r>
            <a:r>
              <a:rPr lang="en-US" sz="4800" b="1" dirty="0" smtClean="0">
                <a:solidFill>
                  <a:srgbClr val="474747"/>
                </a:solidFill>
              </a:rPr>
              <a:t> : although with profit as focus </a:t>
            </a:r>
            <a:endParaRPr lang="en-US" sz="4800" b="1" dirty="0">
              <a:solidFill>
                <a:srgbClr val="474747"/>
              </a:solidFill>
            </a:endParaRPr>
          </a:p>
        </p:txBody>
      </p:sp>
    </p:spTree>
    <p:extLst>
      <p:ext uri="{BB962C8B-B14F-4D97-AF65-F5344CB8AC3E}">
        <p14:creationId xmlns:p14="http://schemas.microsoft.com/office/powerpoint/2010/main" val="1733077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602706"/>
            <a:ext cx="4329113" cy="247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75" y="1219200"/>
            <a:ext cx="43529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075" y="19050"/>
            <a:ext cx="30575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28289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4562475"/>
            <a:ext cx="242887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559594"/>
            <a:ext cx="2733675" cy="206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6974" y="2819400"/>
            <a:ext cx="2867025" cy="240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5029200"/>
            <a:ext cx="3124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667000"/>
            <a:ext cx="28289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5076824"/>
            <a:ext cx="3581399"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877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b="1" dirty="0" smtClean="0">
                <a:solidFill>
                  <a:srgbClr val="474747"/>
                </a:solidFill>
              </a:rPr>
              <a:t>What are you </a:t>
            </a:r>
          </a:p>
          <a:p>
            <a:pPr marL="0" indent="0">
              <a:buNone/>
            </a:pPr>
            <a:r>
              <a:rPr lang="en-US" b="1" dirty="0">
                <a:solidFill>
                  <a:srgbClr val="474747"/>
                </a:solidFill>
              </a:rPr>
              <a:t> </a:t>
            </a:r>
            <a:r>
              <a:rPr lang="en-US" b="1" dirty="0" smtClean="0">
                <a:solidFill>
                  <a:srgbClr val="474747"/>
                </a:solidFill>
              </a:rPr>
              <a:t>                       </a:t>
            </a:r>
            <a:r>
              <a:rPr lang="en-US" b="1" i="1" dirty="0" smtClean="0">
                <a:solidFill>
                  <a:srgbClr val="EA2D00"/>
                </a:solidFill>
              </a:rPr>
              <a:t>Building</a:t>
            </a:r>
          </a:p>
          <a:p>
            <a:pPr marL="0" indent="0">
              <a:buNone/>
            </a:pPr>
            <a:r>
              <a:rPr lang="en-US" b="1" i="1" dirty="0">
                <a:solidFill>
                  <a:srgbClr val="EA2D00"/>
                </a:solidFill>
              </a:rPr>
              <a:t> </a:t>
            </a:r>
            <a:r>
              <a:rPr lang="en-US" b="1" i="1" dirty="0" smtClean="0">
                <a:solidFill>
                  <a:srgbClr val="EA2D00"/>
                </a:solidFill>
              </a:rPr>
              <a:t>                                    Creating</a:t>
            </a:r>
            <a:endParaRPr lang="en-US" b="1" i="1" dirty="0">
              <a:solidFill>
                <a:srgbClr val="EA2D00"/>
              </a:solidFill>
            </a:endParaRPr>
          </a:p>
          <a:p>
            <a:pPr marL="0" indent="0">
              <a:buNone/>
            </a:pPr>
            <a:r>
              <a:rPr lang="en-US" b="1" dirty="0" smtClean="0">
                <a:solidFill>
                  <a:srgbClr val="474747"/>
                </a:solidFill>
              </a:rPr>
              <a:t>Leaving behind as </a:t>
            </a:r>
            <a:r>
              <a:rPr lang="en-US" b="1" dirty="0" smtClean="0">
                <a:solidFill>
                  <a:srgbClr val="EA2D00"/>
                </a:solidFill>
              </a:rPr>
              <a:t>A Legacy </a:t>
            </a:r>
          </a:p>
          <a:p>
            <a:pPr marL="0" indent="0">
              <a:buNone/>
            </a:pPr>
            <a:r>
              <a:rPr lang="en-US" dirty="0"/>
              <a:t> </a:t>
            </a:r>
            <a:r>
              <a:rPr lang="en-US" dirty="0" smtClean="0"/>
              <a:t>                          </a:t>
            </a:r>
            <a:r>
              <a:rPr lang="en-US" sz="6000" b="1" i="1" dirty="0" smtClean="0">
                <a:solidFill>
                  <a:srgbClr val="EA2D00"/>
                </a:solidFill>
              </a:rPr>
              <a:t>Dharohar</a:t>
            </a:r>
            <a:endParaRPr lang="en-US" sz="6000" b="1" i="1" dirty="0">
              <a:solidFill>
                <a:srgbClr val="EA2D00"/>
              </a:solidFill>
            </a:endParaRPr>
          </a:p>
          <a:p>
            <a:endParaRPr lang="en-US" dirty="0"/>
          </a:p>
        </p:txBody>
      </p:sp>
    </p:spTree>
    <p:extLst>
      <p:ext uri="{BB962C8B-B14F-4D97-AF65-F5344CB8AC3E}">
        <p14:creationId xmlns:p14="http://schemas.microsoft.com/office/powerpoint/2010/main" val="151206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Thank you</a:t>
            </a:r>
          </a:p>
          <a:p>
            <a:endParaRPr lang="en-US" dirty="0"/>
          </a:p>
          <a:p>
            <a:r>
              <a:rPr lang="en-US" dirty="0" smtClean="0"/>
              <a:t>Madhuri Lele</a:t>
            </a:r>
          </a:p>
          <a:p>
            <a:r>
              <a:rPr lang="en-US" dirty="0" smtClean="0">
                <a:hlinkClick r:id="rId2"/>
              </a:rPr>
              <a:t>servensolve@gmail.com</a:t>
            </a:r>
            <a:endParaRPr lang="en-US" dirty="0" smtClean="0"/>
          </a:p>
          <a:p>
            <a:r>
              <a:rPr lang="en-US" smtClean="0"/>
              <a:t>+9193217 83505</a:t>
            </a:r>
            <a:endParaRPr lang="en-US"/>
          </a:p>
        </p:txBody>
      </p:sp>
    </p:spTree>
    <p:extLst>
      <p:ext uri="{BB962C8B-B14F-4D97-AF65-F5344CB8AC3E}">
        <p14:creationId xmlns:p14="http://schemas.microsoft.com/office/powerpoint/2010/main" val="1547256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228600"/>
            <a:ext cx="8610600" cy="64008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r>
              <a:rPr lang="en-US" sz="5400" b="1" dirty="0" smtClean="0">
                <a:solidFill>
                  <a:srgbClr val="474747"/>
                </a:solidFill>
              </a:rPr>
              <a:t>Was </a:t>
            </a:r>
            <a:r>
              <a:rPr lang="en-US" sz="5400" b="1" dirty="0">
                <a:solidFill>
                  <a:srgbClr val="474747"/>
                </a:solidFill>
              </a:rPr>
              <a:t>there a total </a:t>
            </a:r>
            <a:r>
              <a:rPr lang="en-US" sz="5400" b="1" dirty="0" smtClean="0">
                <a:solidFill>
                  <a:srgbClr val="474747"/>
                </a:solidFill>
              </a:rPr>
              <a:t>vacuum before </a:t>
            </a:r>
            <a:r>
              <a:rPr lang="en-US" sz="5400" b="1" dirty="0">
                <a:solidFill>
                  <a:srgbClr val="474747"/>
                </a:solidFill>
              </a:rPr>
              <a:t>2014 …… </a:t>
            </a:r>
            <a:r>
              <a:rPr lang="en-US" sz="5400" b="1" dirty="0" smtClean="0">
                <a:solidFill>
                  <a:srgbClr val="474747"/>
                </a:solidFill>
              </a:rPr>
              <a:t>?</a:t>
            </a:r>
            <a:endParaRPr lang="en-US" sz="5400" b="1" dirty="0">
              <a:solidFill>
                <a:srgbClr val="474747"/>
              </a:solidFill>
            </a:endParaRPr>
          </a:p>
          <a:p>
            <a:endParaRPr lang="en-US" dirty="0"/>
          </a:p>
        </p:txBody>
      </p:sp>
    </p:spTree>
    <p:extLst>
      <p:ext uri="{BB962C8B-B14F-4D97-AF65-F5344CB8AC3E}">
        <p14:creationId xmlns:p14="http://schemas.microsoft.com/office/powerpoint/2010/main" val="305811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76200"/>
            <a:ext cx="8991600" cy="609600"/>
          </a:xfrm>
        </p:spPr>
        <p:txBody>
          <a:bodyPr>
            <a:normAutofit fontScale="90000"/>
          </a:bodyPr>
          <a:lstStyle/>
          <a:p>
            <a:pPr algn="l"/>
            <a:r>
              <a:rPr lang="en-US" dirty="0" smtClean="0"/>
              <a:t/>
            </a:r>
            <a:br>
              <a:rPr lang="en-US" dirty="0" smtClean="0"/>
            </a:br>
            <a:r>
              <a:rPr lang="en-US" dirty="0" smtClean="0"/>
              <a:t/>
            </a:r>
            <a:br>
              <a:rPr lang="en-US" dirty="0" smtClean="0"/>
            </a:br>
            <a:r>
              <a:rPr lang="en-US" b="1" dirty="0" smtClean="0">
                <a:solidFill>
                  <a:srgbClr val="0000A4"/>
                </a:solidFill>
              </a:rPr>
              <a:t>Long </a:t>
            </a:r>
            <a:r>
              <a:rPr lang="en-US" b="1" dirty="0">
                <a:solidFill>
                  <a:srgbClr val="0000A4"/>
                </a:solidFill>
              </a:rPr>
              <a:t>and </a:t>
            </a:r>
            <a:r>
              <a:rPr lang="en-US" b="1" dirty="0" smtClean="0">
                <a:solidFill>
                  <a:srgbClr val="0000A4"/>
                </a:solidFill>
              </a:rPr>
              <a:t>Arduous </a:t>
            </a:r>
            <a:r>
              <a:rPr lang="en-US" b="1" dirty="0">
                <a:solidFill>
                  <a:srgbClr val="0000A4"/>
                </a:solidFill>
              </a:rPr>
              <a:t>walk </a:t>
            </a:r>
            <a:r>
              <a:rPr lang="en-US" b="1" dirty="0" smtClean="0">
                <a:solidFill>
                  <a:srgbClr val="0000A4"/>
                </a:solidFill>
              </a:rPr>
              <a:t>- Lack </a:t>
            </a:r>
            <a:r>
              <a:rPr lang="en-US" b="1" dirty="0">
                <a:solidFill>
                  <a:srgbClr val="0000A4"/>
                </a:solidFill>
              </a:rPr>
              <a:t>of clarity</a:t>
            </a:r>
            <a:br>
              <a:rPr lang="en-US" b="1" dirty="0">
                <a:solidFill>
                  <a:srgbClr val="0000A4"/>
                </a:solidFill>
              </a:rPr>
            </a:br>
            <a:r>
              <a:rPr lang="en-US" dirty="0"/>
              <a:t/>
            </a:r>
            <a:br>
              <a:rPr lang="en-US" dirty="0"/>
            </a:b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6291" y="2209800"/>
            <a:ext cx="5105400" cy="378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ow can students prepare themselves for challenges? – RKG Institute"/>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2"/>
            <a:ext cx="3429000" cy="2016124"/>
          </a:xfrm>
          <a:prstGeom prst="rect">
            <a:avLst/>
          </a:prstGeom>
          <a:noFill/>
          <a:ln>
            <a:noFill/>
          </a:ln>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876800"/>
            <a:ext cx="4038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199" y="762001"/>
            <a:ext cx="327660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267200"/>
            <a:ext cx="4114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1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fontScale="90000"/>
          </a:bodyPr>
          <a:lstStyle/>
          <a:p>
            <a:pPr algn="l"/>
            <a:r>
              <a:rPr lang="en-US" b="1" dirty="0" smtClean="0">
                <a:solidFill>
                  <a:srgbClr val="0000A4"/>
                </a:solidFill>
              </a:rPr>
              <a:t>COVID – 19  </a:t>
            </a:r>
            <a:r>
              <a:rPr lang="en-US" sz="3200" b="1" dirty="0" smtClean="0">
                <a:solidFill>
                  <a:srgbClr val="0000A4"/>
                </a:solidFill>
              </a:rPr>
              <a:t>and CSR</a:t>
            </a:r>
            <a:endParaRPr lang="en-US" sz="3200" b="1" dirty="0">
              <a:solidFill>
                <a:srgbClr val="0000A4"/>
              </a:solidFill>
            </a:endParaRPr>
          </a:p>
        </p:txBody>
      </p:sp>
      <p:sp>
        <p:nvSpPr>
          <p:cNvPr id="3" name="Content Placeholder 2"/>
          <p:cNvSpPr>
            <a:spLocks noGrp="1"/>
          </p:cNvSpPr>
          <p:nvPr>
            <p:ph idx="1"/>
          </p:nvPr>
        </p:nvSpPr>
        <p:spPr>
          <a:xfrm>
            <a:off x="76200" y="762000"/>
            <a:ext cx="8991600" cy="6019800"/>
          </a:xfrm>
        </p:spPr>
        <p:txBody>
          <a:bodyPr>
            <a:normAutofit fontScale="77500" lnSpcReduction="20000"/>
          </a:bodyPr>
          <a:lstStyle/>
          <a:p>
            <a:pPr marL="0" indent="0" algn="just">
              <a:buNone/>
            </a:pPr>
            <a:r>
              <a:rPr lang="en-US" b="1" dirty="0">
                <a:solidFill>
                  <a:srgbClr val="474747"/>
                </a:solidFill>
              </a:rPr>
              <a:t>Crisil Yearbook 2021 </a:t>
            </a:r>
            <a:endParaRPr lang="en-US" b="1" dirty="0" smtClean="0">
              <a:solidFill>
                <a:srgbClr val="474747"/>
              </a:solidFill>
            </a:endParaRPr>
          </a:p>
          <a:p>
            <a:pPr algn="just"/>
            <a:r>
              <a:rPr lang="en-US" sz="3500" b="1" dirty="0">
                <a:solidFill>
                  <a:srgbClr val="474747"/>
                </a:solidFill>
              </a:rPr>
              <a:t>CSR spend in India: In just 7 years has crossed Rs 1 lakh crore milestone</a:t>
            </a:r>
          </a:p>
          <a:p>
            <a:pPr algn="just"/>
            <a:r>
              <a:rPr lang="en-US" sz="3500" b="1" dirty="0">
                <a:solidFill>
                  <a:srgbClr val="474747"/>
                </a:solidFill>
              </a:rPr>
              <a:t>40</a:t>
            </a:r>
            <a:r>
              <a:rPr lang="en-US" sz="3500" b="1" dirty="0" smtClean="0">
                <a:solidFill>
                  <a:srgbClr val="474747"/>
                </a:solidFill>
              </a:rPr>
              <a:t>% </a:t>
            </a:r>
            <a:r>
              <a:rPr lang="en-US" sz="3500" b="1" dirty="0">
                <a:solidFill>
                  <a:srgbClr val="474747"/>
                </a:solidFill>
              </a:rPr>
              <a:t>of this incurred in just the past two fiscals – COVOD-19 </a:t>
            </a:r>
            <a:r>
              <a:rPr lang="en-US" sz="3500" b="1" dirty="0" smtClean="0">
                <a:solidFill>
                  <a:srgbClr val="474747"/>
                </a:solidFill>
              </a:rPr>
              <a:t>impact</a:t>
            </a:r>
          </a:p>
          <a:p>
            <a:pPr algn="just"/>
            <a:endParaRPr lang="en-US" sz="3500" b="1" dirty="0">
              <a:solidFill>
                <a:srgbClr val="474747"/>
              </a:solidFill>
            </a:endParaRPr>
          </a:p>
          <a:p>
            <a:r>
              <a:rPr lang="en-US" sz="3500" b="1" dirty="0"/>
              <a:t>Sectors: Manufacturing, Energy and Financial Services accounted for over 60% of the spending</a:t>
            </a:r>
          </a:p>
          <a:p>
            <a:r>
              <a:rPr lang="en-US" sz="3500" b="1" dirty="0"/>
              <a:t>Major areas: education and skill development, and healthcare and sanitation  53% </a:t>
            </a:r>
          </a:p>
          <a:p>
            <a:r>
              <a:rPr lang="en-US" sz="3500" b="1" dirty="0"/>
              <a:t>Rural development 9%</a:t>
            </a:r>
          </a:p>
          <a:p>
            <a:pPr marL="0" indent="0">
              <a:buNone/>
            </a:pPr>
            <a:r>
              <a:rPr lang="en-US" sz="3500" b="1" dirty="0"/>
              <a:t> </a:t>
            </a:r>
          </a:p>
          <a:p>
            <a:r>
              <a:rPr lang="en-US" sz="3500" b="1" dirty="0"/>
              <a:t>Fiscal 2021: the share of </a:t>
            </a:r>
            <a:r>
              <a:rPr lang="en-US" sz="3500" b="1" dirty="0" smtClean="0"/>
              <a:t>pandemic related </a:t>
            </a:r>
            <a:r>
              <a:rPr lang="en-US" sz="3500" b="1" dirty="0"/>
              <a:t>CSR spending is estimated to have climbed to 62%, leaving little for other causes</a:t>
            </a:r>
          </a:p>
          <a:p>
            <a:pPr marL="0" indent="0">
              <a:buNone/>
            </a:pPr>
            <a:endParaRPr lang="en-US" dirty="0"/>
          </a:p>
          <a:p>
            <a:endParaRPr lang="en-US" dirty="0"/>
          </a:p>
        </p:txBody>
      </p:sp>
    </p:spTree>
    <p:extLst>
      <p:ext uri="{BB962C8B-B14F-4D97-AF65-F5344CB8AC3E}">
        <p14:creationId xmlns:p14="http://schemas.microsoft.com/office/powerpoint/2010/main" val="305811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38200"/>
          </a:xfrm>
        </p:spPr>
        <p:txBody>
          <a:bodyPr/>
          <a:lstStyle/>
          <a:p>
            <a:pPr algn="l"/>
            <a:r>
              <a:rPr lang="en-US" b="1" dirty="0">
                <a:solidFill>
                  <a:srgbClr val="0000A4"/>
                </a:solidFill>
              </a:rPr>
              <a:t>COVID – 19  </a:t>
            </a:r>
            <a:r>
              <a:rPr lang="en-US" sz="3200" b="1" dirty="0">
                <a:solidFill>
                  <a:srgbClr val="0000A4"/>
                </a:solidFill>
              </a:rPr>
              <a:t>and CSR</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27154527"/>
              </p:ext>
            </p:extLst>
          </p:nvPr>
        </p:nvGraphicFramePr>
        <p:xfrm>
          <a:off x="304800" y="2057400"/>
          <a:ext cx="7772399" cy="3601118"/>
        </p:xfrm>
        <a:graphic>
          <a:graphicData uri="http://schemas.openxmlformats.org/drawingml/2006/table">
            <a:tbl>
              <a:tblPr firstRow="1" firstCol="1" bandRow="1">
                <a:tableStyleId>{5C22544A-7EE6-4342-B048-85BDC9FD1C3A}</a:tableStyleId>
              </a:tblPr>
              <a:tblGrid>
                <a:gridCol w="1401437"/>
                <a:gridCol w="1254952"/>
                <a:gridCol w="1610811"/>
                <a:gridCol w="1066800"/>
                <a:gridCol w="1600200"/>
                <a:gridCol w="838199"/>
              </a:tblGrid>
              <a:tr h="1379935">
                <a:tc>
                  <a:txBody>
                    <a:bodyPr/>
                    <a:lstStyle/>
                    <a:p>
                      <a:pPr marL="0" marR="0" algn="just">
                        <a:lnSpc>
                          <a:spcPct val="115000"/>
                        </a:lnSpc>
                        <a:spcBef>
                          <a:spcPts val="0"/>
                        </a:spcBef>
                        <a:spcAft>
                          <a:spcPts val="0"/>
                        </a:spcAft>
                      </a:pPr>
                      <a:r>
                        <a:rPr lang="en-US" sz="2400" dirty="0">
                          <a:effectLst/>
                        </a:rPr>
                        <a:t>CSR Spend</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Crore</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Listed Companies</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Crore</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Unlisted Companies</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Crore</a:t>
                      </a:r>
                      <a:endParaRPr lang="en-US" sz="2400" dirty="0">
                        <a:effectLst/>
                        <a:latin typeface="Calibri"/>
                        <a:ea typeface="Calibri"/>
                        <a:cs typeface="Times New Roman"/>
                      </a:endParaRPr>
                    </a:p>
                  </a:txBody>
                  <a:tcPr marL="68580" marR="68580" marT="0" marB="0"/>
                </a:tc>
              </a:tr>
              <a:tr h="1379935">
                <a:tc>
                  <a:txBody>
                    <a:bodyPr/>
                    <a:lstStyle/>
                    <a:p>
                      <a:pPr marL="228600" marR="0" indent="-228600" algn="just">
                        <a:lnSpc>
                          <a:spcPct val="115000"/>
                        </a:lnSpc>
                        <a:spcBef>
                          <a:spcPts val="0"/>
                        </a:spcBef>
                        <a:spcAft>
                          <a:spcPts val="0"/>
                        </a:spcAft>
                      </a:pPr>
                      <a:r>
                        <a:rPr lang="en-US" sz="2400" dirty="0">
                          <a:effectLst/>
                        </a:rPr>
                        <a:t>Fiscal 2020</a:t>
                      </a:r>
                    </a:p>
                    <a:p>
                      <a:pPr marL="0" marR="0" algn="just">
                        <a:lnSpc>
                          <a:spcPct val="115000"/>
                        </a:lnSpc>
                        <a:spcBef>
                          <a:spcPts val="0"/>
                        </a:spcBef>
                        <a:spcAft>
                          <a:spcPts val="0"/>
                        </a:spcAft>
                      </a:pPr>
                      <a:r>
                        <a:rPr lang="en-US" sz="2400" dirty="0">
                          <a:effectLst/>
                        </a:rPr>
                        <a:t> </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a:effectLst/>
                        </a:rPr>
                        <a:t>Rs 21,231 </a:t>
                      </a:r>
                      <a:endParaRPr lang="en-US" sz="24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1,387</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Rs 14,431 </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19,962 </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Rs 6,800</a:t>
                      </a:r>
                      <a:endParaRPr lang="en-US" sz="2400" dirty="0">
                        <a:effectLst/>
                        <a:latin typeface="Calibri"/>
                        <a:ea typeface="Calibri"/>
                        <a:cs typeface="Times New Roman"/>
                      </a:endParaRPr>
                    </a:p>
                  </a:txBody>
                  <a:tcPr marL="68580" marR="68580" marT="0" marB="0"/>
                </a:tc>
              </a:tr>
              <a:tr h="669131">
                <a:tc>
                  <a:txBody>
                    <a:bodyPr/>
                    <a:lstStyle/>
                    <a:p>
                      <a:pPr marL="0" marR="0" algn="just">
                        <a:lnSpc>
                          <a:spcPct val="115000"/>
                        </a:lnSpc>
                        <a:spcBef>
                          <a:spcPts val="0"/>
                        </a:spcBef>
                        <a:spcAft>
                          <a:spcPts val="0"/>
                        </a:spcAft>
                      </a:pPr>
                      <a:r>
                        <a:rPr lang="en-US" sz="2400">
                          <a:effectLst/>
                        </a:rPr>
                        <a:t>Fiscal 2021</a:t>
                      </a:r>
                      <a:endParaRPr lang="en-US" sz="24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a:effectLst/>
                        </a:rPr>
                        <a:t>Rs 22,000</a:t>
                      </a:r>
                      <a:endParaRPr lang="en-US" sz="24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a:effectLst/>
                        </a:rPr>
                        <a:t>1,700</a:t>
                      </a:r>
                      <a:endParaRPr lang="en-US" sz="24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a:effectLst/>
                        </a:rPr>
                        <a:t>Rs 14,986</a:t>
                      </a:r>
                      <a:endParaRPr lang="en-US" sz="240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a:t>
                      </a:r>
                      <a:endParaRPr lang="en-US" sz="2400" dirty="0">
                        <a:effectLst/>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400" dirty="0">
                          <a:effectLst/>
                        </a:rPr>
                        <a:t>Rs 7,072</a:t>
                      </a:r>
                      <a:endParaRPr lang="en-US" sz="2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058111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15400" cy="657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926031"/>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1816</TotalTime>
  <Words>1047</Words>
  <Application>Microsoft Office PowerPoint</Application>
  <PresentationFormat>On-screen Show (4:3)</PresentationFormat>
  <Paragraphs>265</Paragraphs>
  <Slides>43</Slides>
  <Notes>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CSR – A Legal Mandate April 1, 201 4 India - The first country </vt:lpstr>
      <vt:lpstr> CSR – A Legal Mandate </vt:lpstr>
      <vt:lpstr>PowerPoint Presentation</vt:lpstr>
      <vt:lpstr>  Long and Arduous walk - Lack of clarity  </vt:lpstr>
      <vt:lpstr>COVID – 19  and CSR</vt:lpstr>
      <vt:lpstr>COVID – 19  and CSR</vt:lpstr>
      <vt:lpstr>PowerPoint Presentation</vt:lpstr>
      <vt:lpstr>Service Sectors </vt:lpstr>
      <vt:lpstr>A known ELEPHANT in the Room?!! !</vt:lpstr>
      <vt:lpstr>PowerPoint Presentation</vt:lpstr>
      <vt:lpstr> The purpose of Product Design in business includes: </vt:lpstr>
      <vt:lpstr> CSR Projects and Teams </vt:lpstr>
      <vt:lpstr>CSR and Training</vt:lpstr>
      <vt:lpstr>PowerPoint Presentation</vt:lpstr>
      <vt:lpstr>BRSR &amp; SDGs : Parallels</vt:lpstr>
      <vt:lpstr>PowerPoint Presentation</vt:lpstr>
      <vt:lpstr>PowerPoint Presentation</vt:lpstr>
      <vt:lpstr>PowerPoint Presentation</vt:lpstr>
      <vt:lpstr>PowerPoint Presentation</vt:lpstr>
      <vt:lpstr>PowerPoint Presentation</vt:lpstr>
      <vt:lpstr>UN SDGs</vt:lpstr>
      <vt:lpstr> Process </vt:lpstr>
      <vt:lpstr> Process </vt:lpstr>
      <vt:lpstr>Tracking Mechanism</vt:lpstr>
      <vt:lpstr> CSR Strategy, Monitoring and Assessment </vt:lpstr>
      <vt:lpstr>Assessment must consider</vt:lpstr>
      <vt:lpstr>Value Creation</vt:lpstr>
      <vt:lpstr>Key areas of value creation from CSR</vt:lpstr>
      <vt:lpstr>Key areas of value creation from CSR</vt:lpstr>
      <vt:lpstr>Key areas of value creation from CSR</vt:lpstr>
      <vt:lpstr>CSR Reporting</vt:lpstr>
      <vt:lpstr>Alignment with business</vt:lpstr>
      <vt:lpstr> Clearly defined exit strategy:  Tata Chemicals Ltd: Disinvestments in Babrala and Haldia plants  </vt:lpstr>
      <vt:lpstr> Clearly define an exit strategy:  Tata Chemicals Ltd: Disinvestments in Babrala and Haldia plants  </vt:lpstr>
      <vt:lpstr>Areas to look into</vt:lpstr>
      <vt:lpstr>PowerPoint Presentation</vt:lpstr>
      <vt:lpstr>Areas to look into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MADHUREE</cp:lastModifiedBy>
  <cp:revision>192</cp:revision>
  <dcterms:created xsi:type="dcterms:W3CDTF">2022-04-26T13:08:31Z</dcterms:created>
  <dcterms:modified xsi:type="dcterms:W3CDTF">2023-02-13T16:31:55Z</dcterms:modified>
</cp:coreProperties>
</file>