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72" r:id="rId2"/>
    <p:sldId id="273" r:id="rId3"/>
    <p:sldId id="274" r:id="rId4"/>
    <p:sldId id="281" r:id="rId5"/>
    <p:sldId id="283" r:id="rId6"/>
    <p:sldId id="282" r:id="rId7"/>
    <p:sldId id="304" r:id="rId8"/>
    <p:sldId id="309" r:id="rId9"/>
    <p:sldId id="284" r:id="rId10"/>
    <p:sldId id="285" r:id="rId11"/>
    <p:sldId id="287" r:id="rId12"/>
    <p:sldId id="288" r:id="rId13"/>
    <p:sldId id="289" r:id="rId14"/>
    <p:sldId id="307" r:id="rId15"/>
    <p:sldId id="308" r:id="rId16"/>
    <p:sldId id="292" r:id="rId17"/>
    <p:sldId id="300" r:id="rId18"/>
    <p:sldId id="293" r:id="rId19"/>
    <p:sldId id="297" r:id="rId20"/>
    <p:sldId id="305" r:id="rId21"/>
    <p:sldId id="306" r:id="rId22"/>
    <p:sldId id="298" r:id="rId23"/>
    <p:sldId id="280" r:id="rId24"/>
    <p:sldId id="290" r:id="rId25"/>
    <p:sldId id="291" r:id="rId26"/>
    <p:sldId id="301" r:id="rId27"/>
    <p:sldId id="302" r:id="rId28"/>
    <p:sldId id="303" r:id="rId29"/>
    <p:sldId id="299" r:id="rId30"/>
    <p:sldId id="277" r:id="rId31"/>
    <p:sldId id="278" r:id="rId32"/>
    <p:sldId id="279" r:id="rId33"/>
    <p:sldId id="296" r:id="rId34"/>
    <p:sldId id="29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EE7"/>
    <a:srgbClr val="519AD7"/>
    <a:srgbClr val="7651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54BE91-4606-46F6-BB76-2D2DB9A837EA}" type="doc">
      <dgm:prSet loTypeId="urn:microsoft.com/office/officeart/2005/8/layout/vProcess5" loCatId="process" qsTypeId="urn:microsoft.com/office/officeart/2005/8/quickstyle/3d3" qsCatId="3D" csTypeId="urn:microsoft.com/office/officeart/2005/8/colors/colorful2" csCatId="colorful" phldr="1"/>
      <dgm:spPr/>
    </dgm:pt>
    <dgm:pt modelId="{6E38842D-6C86-44B6-AE32-A19AC44650B7}">
      <dgm:prSet phldrT="[Text]"/>
      <dgm:spPr/>
      <dgm:t>
        <a:bodyPr/>
        <a:lstStyle/>
        <a:p>
          <a:pPr algn="just"/>
          <a:r>
            <a:rPr lang="en-IN" b="1" dirty="0"/>
            <a:t>Cost Accounting Records (Mining and Metallurgy) Rules, 2001 on dated 24</a:t>
          </a:r>
          <a:r>
            <a:rPr lang="en-IN" b="1" baseline="30000" dirty="0"/>
            <a:t>th</a:t>
          </a:r>
          <a:r>
            <a:rPr lang="en-IN" b="1" dirty="0"/>
            <a:t> April 2001 only for Non-ferrous metals or minerals</a:t>
          </a:r>
        </a:p>
      </dgm:t>
    </dgm:pt>
    <dgm:pt modelId="{91983E2A-830F-4D94-AC46-2ACC1BAA13C9}" type="parTrans" cxnId="{A1D57CBE-38AA-4EBD-8565-7B8C5EBC5052}">
      <dgm:prSet/>
      <dgm:spPr/>
      <dgm:t>
        <a:bodyPr/>
        <a:lstStyle/>
        <a:p>
          <a:endParaRPr lang="en-IN"/>
        </a:p>
      </dgm:t>
    </dgm:pt>
    <dgm:pt modelId="{37A5DFD2-D507-44D8-AA76-80A1221BCE42}" type="sibTrans" cxnId="{A1D57CBE-38AA-4EBD-8565-7B8C5EBC5052}">
      <dgm:prSet/>
      <dgm:spPr/>
      <dgm:t>
        <a:bodyPr/>
        <a:lstStyle/>
        <a:p>
          <a:endParaRPr lang="en-IN"/>
        </a:p>
      </dgm:t>
    </dgm:pt>
    <dgm:pt modelId="{EF8DA303-D713-4165-8B8E-751311201491}">
      <dgm:prSet phldrT="[Text]"/>
      <dgm:spPr/>
      <dgm:t>
        <a:bodyPr/>
        <a:lstStyle/>
        <a:p>
          <a:r>
            <a:rPr lang="en-IN" b="1" dirty="0"/>
            <a:t>The Companies (Cost Accounting Records) Rules, 2011. on 3</a:t>
          </a:r>
          <a:r>
            <a:rPr lang="en-IN" b="1" baseline="30000" dirty="0"/>
            <a:t>rd</a:t>
          </a:r>
          <a:r>
            <a:rPr lang="en-IN" b="1" dirty="0"/>
            <a:t> June 2011 for Mining Activity</a:t>
          </a:r>
        </a:p>
      </dgm:t>
    </dgm:pt>
    <dgm:pt modelId="{513E45D1-EF02-47A7-BC18-5CA446C4C416}" type="parTrans" cxnId="{3AA909BD-60D9-4E1E-B799-59EB928B0800}">
      <dgm:prSet/>
      <dgm:spPr/>
      <dgm:t>
        <a:bodyPr/>
        <a:lstStyle/>
        <a:p>
          <a:endParaRPr lang="en-IN"/>
        </a:p>
      </dgm:t>
    </dgm:pt>
    <dgm:pt modelId="{A989E34D-FCB9-4533-B1E9-F753C107C66A}" type="sibTrans" cxnId="{3AA909BD-60D9-4E1E-B799-59EB928B0800}">
      <dgm:prSet/>
      <dgm:spPr/>
      <dgm:t>
        <a:bodyPr/>
        <a:lstStyle/>
        <a:p>
          <a:endParaRPr lang="en-IN"/>
        </a:p>
      </dgm:t>
    </dgm:pt>
    <dgm:pt modelId="{DF27BFE4-68DA-4F3B-9349-5560F4BEBF0E}">
      <dgm:prSet phldrT="[Text]"/>
      <dgm:spPr/>
      <dgm:t>
        <a:bodyPr/>
        <a:lstStyle/>
        <a:p>
          <a:r>
            <a:rPr lang="en-US" b="1" dirty="0"/>
            <a:t>The Companies Cost (Record and Audit) Rules, 2014 on dated 30</a:t>
          </a:r>
          <a:r>
            <a:rPr lang="en-US" b="1" baseline="30000" dirty="0"/>
            <a:t>th</a:t>
          </a:r>
          <a:r>
            <a:rPr lang="en-US" b="1" dirty="0"/>
            <a:t> June 2014</a:t>
          </a:r>
          <a:endParaRPr lang="en-IN" b="1" dirty="0"/>
        </a:p>
      </dgm:t>
    </dgm:pt>
    <dgm:pt modelId="{23B478B5-2EB7-4A1B-A2D9-DFF8D31546AB}" type="parTrans" cxnId="{A3AD52DE-7F9F-486A-B85F-BE96863D35D8}">
      <dgm:prSet/>
      <dgm:spPr/>
      <dgm:t>
        <a:bodyPr/>
        <a:lstStyle/>
        <a:p>
          <a:endParaRPr lang="en-IN"/>
        </a:p>
      </dgm:t>
    </dgm:pt>
    <dgm:pt modelId="{559B0598-AC52-43A7-B32C-5AFE2346A6A0}" type="sibTrans" cxnId="{A3AD52DE-7F9F-486A-B85F-BE96863D35D8}">
      <dgm:prSet/>
      <dgm:spPr/>
      <dgm:t>
        <a:bodyPr/>
        <a:lstStyle/>
        <a:p>
          <a:endParaRPr lang="en-IN"/>
        </a:p>
      </dgm:t>
    </dgm:pt>
    <dgm:pt modelId="{D1A13A81-F501-4841-9D71-60FB0242ADFA}" type="pres">
      <dgm:prSet presAssocID="{7E54BE91-4606-46F6-BB76-2D2DB9A837EA}" presName="outerComposite" presStyleCnt="0">
        <dgm:presLayoutVars>
          <dgm:chMax val="5"/>
          <dgm:dir/>
          <dgm:resizeHandles val="exact"/>
        </dgm:presLayoutVars>
      </dgm:prSet>
      <dgm:spPr/>
    </dgm:pt>
    <dgm:pt modelId="{C54D3920-0055-489B-A0F4-10077F968D53}" type="pres">
      <dgm:prSet presAssocID="{7E54BE91-4606-46F6-BB76-2D2DB9A837EA}" presName="dummyMaxCanvas" presStyleCnt="0">
        <dgm:presLayoutVars/>
      </dgm:prSet>
      <dgm:spPr/>
    </dgm:pt>
    <dgm:pt modelId="{748678B1-1692-4195-987A-1590C2E1E3AE}" type="pres">
      <dgm:prSet presAssocID="{7E54BE91-4606-46F6-BB76-2D2DB9A837EA}" presName="ThreeNodes_1" presStyleLbl="node1" presStyleIdx="0" presStyleCnt="3">
        <dgm:presLayoutVars>
          <dgm:bulletEnabled val="1"/>
        </dgm:presLayoutVars>
      </dgm:prSet>
      <dgm:spPr/>
    </dgm:pt>
    <dgm:pt modelId="{8EA58407-838C-48D2-9589-FB44FEF28C21}" type="pres">
      <dgm:prSet presAssocID="{7E54BE91-4606-46F6-BB76-2D2DB9A837EA}" presName="ThreeNodes_2" presStyleLbl="node1" presStyleIdx="1" presStyleCnt="3">
        <dgm:presLayoutVars>
          <dgm:bulletEnabled val="1"/>
        </dgm:presLayoutVars>
      </dgm:prSet>
      <dgm:spPr/>
    </dgm:pt>
    <dgm:pt modelId="{DB9DA51B-205B-474A-9677-D160976E5D95}" type="pres">
      <dgm:prSet presAssocID="{7E54BE91-4606-46F6-BB76-2D2DB9A837EA}" presName="ThreeNodes_3" presStyleLbl="node1" presStyleIdx="2" presStyleCnt="3">
        <dgm:presLayoutVars>
          <dgm:bulletEnabled val="1"/>
        </dgm:presLayoutVars>
      </dgm:prSet>
      <dgm:spPr/>
    </dgm:pt>
    <dgm:pt modelId="{6A7E5916-ADDA-4E55-B4F4-18D7576FC310}" type="pres">
      <dgm:prSet presAssocID="{7E54BE91-4606-46F6-BB76-2D2DB9A837EA}" presName="ThreeConn_1-2" presStyleLbl="fgAccFollowNode1" presStyleIdx="0" presStyleCnt="2">
        <dgm:presLayoutVars>
          <dgm:bulletEnabled val="1"/>
        </dgm:presLayoutVars>
      </dgm:prSet>
      <dgm:spPr/>
    </dgm:pt>
    <dgm:pt modelId="{8AEC8F83-CA60-4CB9-B428-04352E4FF584}" type="pres">
      <dgm:prSet presAssocID="{7E54BE91-4606-46F6-BB76-2D2DB9A837EA}" presName="ThreeConn_2-3" presStyleLbl="fgAccFollowNode1" presStyleIdx="1" presStyleCnt="2">
        <dgm:presLayoutVars>
          <dgm:bulletEnabled val="1"/>
        </dgm:presLayoutVars>
      </dgm:prSet>
      <dgm:spPr/>
    </dgm:pt>
    <dgm:pt modelId="{61C69784-E039-4AAC-8559-7B63D3612364}" type="pres">
      <dgm:prSet presAssocID="{7E54BE91-4606-46F6-BB76-2D2DB9A837EA}" presName="ThreeNodes_1_text" presStyleLbl="node1" presStyleIdx="2" presStyleCnt="3">
        <dgm:presLayoutVars>
          <dgm:bulletEnabled val="1"/>
        </dgm:presLayoutVars>
      </dgm:prSet>
      <dgm:spPr/>
    </dgm:pt>
    <dgm:pt modelId="{AB9A1422-A408-4D1F-AF39-43FF278FB282}" type="pres">
      <dgm:prSet presAssocID="{7E54BE91-4606-46F6-BB76-2D2DB9A837EA}" presName="ThreeNodes_2_text" presStyleLbl="node1" presStyleIdx="2" presStyleCnt="3">
        <dgm:presLayoutVars>
          <dgm:bulletEnabled val="1"/>
        </dgm:presLayoutVars>
      </dgm:prSet>
      <dgm:spPr/>
    </dgm:pt>
    <dgm:pt modelId="{A988EC5F-038C-497A-96DA-625416D50891}" type="pres">
      <dgm:prSet presAssocID="{7E54BE91-4606-46F6-BB76-2D2DB9A837EA}" presName="ThreeNodes_3_text" presStyleLbl="node1" presStyleIdx="2" presStyleCnt="3">
        <dgm:presLayoutVars>
          <dgm:bulletEnabled val="1"/>
        </dgm:presLayoutVars>
      </dgm:prSet>
      <dgm:spPr/>
    </dgm:pt>
  </dgm:ptLst>
  <dgm:cxnLst>
    <dgm:cxn modelId="{61EADF09-AFE4-47CB-B47D-6973B97F42EC}" type="presOf" srcId="{6E38842D-6C86-44B6-AE32-A19AC44650B7}" destId="{61C69784-E039-4AAC-8559-7B63D3612364}" srcOrd="1" destOrd="0" presId="urn:microsoft.com/office/officeart/2005/8/layout/vProcess5"/>
    <dgm:cxn modelId="{AB54690D-6311-46EB-87B3-7DD625225D9A}" type="presOf" srcId="{6E38842D-6C86-44B6-AE32-A19AC44650B7}" destId="{748678B1-1692-4195-987A-1590C2E1E3AE}" srcOrd="0" destOrd="0" presId="urn:microsoft.com/office/officeart/2005/8/layout/vProcess5"/>
    <dgm:cxn modelId="{8958392E-9574-4579-AB7D-5D47762139E3}" type="presOf" srcId="{DF27BFE4-68DA-4F3B-9349-5560F4BEBF0E}" destId="{A988EC5F-038C-497A-96DA-625416D50891}" srcOrd="1" destOrd="0" presId="urn:microsoft.com/office/officeart/2005/8/layout/vProcess5"/>
    <dgm:cxn modelId="{258E6366-AE98-4095-9940-353E12EBB181}" type="presOf" srcId="{A989E34D-FCB9-4533-B1E9-F753C107C66A}" destId="{8AEC8F83-CA60-4CB9-B428-04352E4FF584}" srcOrd="0" destOrd="0" presId="urn:microsoft.com/office/officeart/2005/8/layout/vProcess5"/>
    <dgm:cxn modelId="{E5802477-FE17-41C8-BBF2-D3875D588CF4}" type="presOf" srcId="{7E54BE91-4606-46F6-BB76-2D2DB9A837EA}" destId="{D1A13A81-F501-4841-9D71-60FB0242ADFA}" srcOrd="0" destOrd="0" presId="urn:microsoft.com/office/officeart/2005/8/layout/vProcess5"/>
    <dgm:cxn modelId="{08FF4DB0-3F01-4045-AD4F-547D811E8B5D}" type="presOf" srcId="{EF8DA303-D713-4165-8B8E-751311201491}" destId="{AB9A1422-A408-4D1F-AF39-43FF278FB282}" srcOrd="1" destOrd="0" presId="urn:microsoft.com/office/officeart/2005/8/layout/vProcess5"/>
    <dgm:cxn modelId="{DB4DD8B6-D911-4B24-8E33-150966C9C41E}" type="presOf" srcId="{37A5DFD2-D507-44D8-AA76-80A1221BCE42}" destId="{6A7E5916-ADDA-4E55-B4F4-18D7576FC310}" srcOrd="0" destOrd="0" presId="urn:microsoft.com/office/officeart/2005/8/layout/vProcess5"/>
    <dgm:cxn modelId="{3AA909BD-60D9-4E1E-B799-59EB928B0800}" srcId="{7E54BE91-4606-46F6-BB76-2D2DB9A837EA}" destId="{EF8DA303-D713-4165-8B8E-751311201491}" srcOrd="1" destOrd="0" parTransId="{513E45D1-EF02-47A7-BC18-5CA446C4C416}" sibTransId="{A989E34D-FCB9-4533-B1E9-F753C107C66A}"/>
    <dgm:cxn modelId="{A1D57CBE-38AA-4EBD-8565-7B8C5EBC5052}" srcId="{7E54BE91-4606-46F6-BB76-2D2DB9A837EA}" destId="{6E38842D-6C86-44B6-AE32-A19AC44650B7}" srcOrd="0" destOrd="0" parTransId="{91983E2A-830F-4D94-AC46-2ACC1BAA13C9}" sibTransId="{37A5DFD2-D507-44D8-AA76-80A1221BCE42}"/>
    <dgm:cxn modelId="{B7D240D0-0143-4753-9A03-5910EE6F3F31}" type="presOf" srcId="{EF8DA303-D713-4165-8B8E-751311201491}" destId="{8EA58407-838C-48D2-9589-FB44FEF28C21}" srcOrd="0" destOrd="0" presId="urn:microsoft.com/office/officeart/2005/8/layout/vProcess5"/>
    <dgm:cxn modelId="{A3AD52DE-7F9F-486A-B85F-BE96863D35D8}" srcId="{7E54BE91-4606-46F6-BB76-2D2DB9A837EA}" destId="{DF27BFE4-68DA-4F3B-9349-5560F4BEBF0E}" srcOrd="2" destOrd="0" parTransId="{23B478B5-2EB7-4A1B-A2D9-DFF8D31546AB}" sibTransId="{559B0598-AC52-43A7-B32C-5AFE2346A6A0}"/>
    <dgm:cxn modelId="{F91242E7-7D97-4F0E-8885-59A5EDD23798}" type="presOf" srcId="{DF27BFE4-68DA-4F3B-9349-5560F4BEBF0E}" destId="{DB9DA51B-205B-474A-9677-D160976E5D95}" srcOrd="0" destOrd="0" presId="urn:microsoft.com/office/officeart/2005/8/layout/vProcess5"/>
    <dgm:cxn modelId="{9F87A3EF-0F83-4553-AD04-BC90BC334D6F}" type="presParOf" srcId="{D1A13A81-F501-4841-9D71-60FB0242ADFA}" destId="{C54D3920-0055-489B-A0F4-10077F968D53}" srcOrd="0" destOrd="0" presId="urn:microsoft.com/office/officeart/2005/8/layout/vProcess5"/>
    <dgm:cxn modelId="{294C50BA-63ED-45CA-A6D7-9A5AFE1D6420}" type="presParOf" srcId="{D1A13A81-F501-4841-9D71-60FB0242ADFA}" destId="{748678B1-1692-4195-987A-1590C2E1E3AE}" srcOrd="1" destOrd="0" presId="urn:microsoft.com/office/officeart/2005/8/layout/vProcess5"/>
    <dgm:cxn modelId="{B007E434-A9EE-426F-B60A-B52C9A70BAC1}" type="presParOf" srcId="{D1A13A81-F501-4841-9D71-60FB0242ADFA}" destId="{8EA58407-838C-48D2-9589-FB44FEF28C21}" srcOrd="2" destOrd="0" presId="urn:microsoft.com/office/officeart/2005/8/layout/vProcess5"/>
    <dgm:cxn modelId="{6F8A1CFE-7640-461C-A8ED-F15A9FC48E96}" type="presParOf" srcId="{D1A13A81-F501-4841-9D71-60FB0242ADFA}" destId="{DB9DA51B-205B-474A-9677-D160976E5D95}" srcOrd="3" destOrd="0" presId="urn:microsoft.com/office/officeart/2005/8/layout/vProcess5"/>
    <dgm:cxn modelId="{19C09FDE-9DF8-4150-B9A0-A2958F011D3C}" type="presParOf" srcId="{D1A13A81-F501-4841-9D71-60FB0242ADFA}" destId="{6A7E5916-ADDA-4E55-B4F4-18D7576FC310}" srcOrd="4" destOrd="0" presId="urn:microsoft.com/office/officeart/2005/8/layout/vProcess5"/>
    <dgm:cxn modelId="{3BDD9AFB-130A-461F-A7D1-A4AA136E839F}" type="presParOf" srcId="{D1A13A81-F501-4841-9D71-60FB0242ADFA}" destId="{8AEC8F83-CA60-4CB9-B428-04352E4FF584}" srcOrd="5" destOrd="0" presId="urn:microsoft.com/office/officeart/2005/8/layout/vProcess5"/>
    <dgm:cxn modelId="{6FCC83DD-4ED9-4E45-B840-690FEFEDE595}" type="presParOf" srcId="{D1A13A81-F501-4841-9D71-60FB0242ADFA}" destId="{61C69784-E039-4AAC-8559-7B63D3612364}" srcOrd="6" destOrd="0" presId="urn:microsoft.com/office/officeart/2005/8/layout/vProcess5"/>
    <dgm:cxn modelId="{CA512065-7181-4EF0-9076-DE9459D0B2A6}" type="presParOf" srcId="{D1A13A81-F501-4841-9D71-60FB0242ADFA}" destId="{AB9A1422-A408-4D1F-AF39-43FF278FB282}" srcOrd="7" destOrd="0" presId="urn:microsoft.com/office/officeart/2005/8/layout/vProcess5"/>
    <dgm:cxn modelId="{F9D96345-7650-4342-847D-353E1E8F93A5}" type="presParOf" srcId="{D1A13A81-F501-4841-9D71-60FB0242ADFA}" destId="{A988EC5F-038C-497A-96DA-625416D5089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9DBD13-101D-41CF-8226-0DF8C0D77D56}" type="doc">
      <dgm:prSet loTypeId="urn:microsoft.com/office/officeart/2009/3/layout/HorizontalOrganizationChart" loCatId="hierarchy" qsTypeId="urn:microsoft.com/office/officeart/2005/8/quickstyle/3d2" qsCatId="3D" csTypeId="urn:microsoft.com/office/officeart/2005/8/colors/colorful1" csCatId="colorful" phldr="1"/>
      <dgm:spPr/>
      <dgm:t>
        <a:bodyPr/>
        <a:lstStyle/>
        <a:p>
          <a:endParaRPr lang="en-IN"/>
        </a:p>
      </dgm:t>
    </dgm:pt>
    <dgm:pt modelId="{A0EB7844-E657-4DCA-A7CD-A11D68657BF5}">
      <dgm:prSet phldrT="[Text]" custT="1"/>
      <dgm:spPr/>
      <dgm:t>
        <a:bodyPr/>
        <a:lstStyle/>
        <a:p>
          <a:r>
            <a:rPr lang="en-US" sz="3200" dirty="0"/>
            <a:t>Ore </a:t>
          </a:r>
          <a:r>
            <a:rPr lang="en-US" sz="2800" dirty="0"/>
            <a:t>Raising</a:t>
          </a:r>
          <a:endParaRPr lang="en-IN" sz="3200" dirty="0"/>
        </a:p>
      </dgm:t>
    </dgm:pt>
    <dgm:pt modelId="{4C5B140A-CDB7-43FA-A8BA-15404F5768E8}" type="parTrans" cxnId="{2CA7C2A6-23ED-4354-A7A1-992444D12C23}">
      <dgm:prSet/>
      <dgm:spPr/>
      <dgm:t>
        <a:bodyPr/>
        <a:lstStyle/>
        <a:p>
          <a:endParaRPr lang="en-IN"/>
        </a:p>
      </dgm:t>
    </dgm:pt>
    <dgm:pt modelId="{8DCFADB6-172F-4424-B232-0726FF2ED16F}" type="sibTrans" cxnId="{2CA7C2A6-23ED-4354-A7A1-992444D12C23}">
      <dgm:prSet/>
      <dgm:spPr/>
      <dgm:t>
        <a:bodyPr/>
        <a:lstStyle/>
        <a:p>
          <a:endParaRPr lang="en-IN"/>
        </a:p>
      </dgm:t>
    </dgm:pt>
    <dgm:pt modelId="{43C2BA5C-9B26-482A-A37E-F3D76BA5C0F8}">
      <dgm:prSet phldrT="[Text]" custT="1"/>
      <dgm:spPr/>
      <dgm:t>
        <a:bodyPr/>
        <a:lstStyle/>
        <a:p>
          <a:r>
            <a:rPr lang="en-US" sz="2400" dirty="0"/>
            <a:t>Own Arrangement</a:t>
          </a:r>
        </a:p>
        <a:p>
          <a:r>
            <a:rPr lang="en-US" sz="2400" dirty="0"/>
            <a:t>(Activities)</a:t>
          </a:r>
          <a:endParaRPr lang="en-IN" sz="2400" dirty="0"/>
        </a:p>
      </dgm:t>
    </dgm:pt>
    <dgm:pt modelId="{A48D6063-02B9-4A06-A457-330A8E2975AB}" type="parTrans" cxnId="{EED9BA34-A982-4DB6-B1EA-1F48DD6649FD}">
      <dgm:prSet/>
      <dgm:spPr/>
      <dgm:t>
        <a:bodyPr/>
        <a:lstStyle/>
        <a:p>
          <a:endParaRPr lang="en-IN"/>
        </a:p>
      </dgm:t>
    </dgm:pt>
    <dgm:pt modelId="{217BA7EB-C91F-4035-94D3-785A844B20B4}" type="sibTrans" cxnId="{EED9BA34-A982-4DB6-B1EA-1F48DD6649FD}">
      <dgm:prSet/>
      <dgm:spPr/>
      <dgm:t>
        <a:bodyPr/>
        <a:lstStyle/>
        <a:p>
          <a:endParaRPr lang="en-IN"/>
        </a:p>
      </dgm:t>
    </dgm:pt>
    <dgm:pt modelId="{E42C10A6-ABED-4DFA-8755-9645EF5E1352}">
      <dgm:prSet phldrT="[Text]" custT="1"/>
      <dgm:spPr/>
      <dgm:t>
        <a:bodyPr/>
        <a:lstStyle/>
        <a:p>
          <a:r>
            <a:rPr lang="en-US" sz="2800" dirty="0"/>
            <a:t>MO/MDO</a:t>
          </a:r>
        </a:p>
        <a:p>
          <a:r>
            <a:rPr lang="en-US" sz="2800" dirty="0"/>
            <a:t>(Activities)</a:t>
          </a:r>
          <a:endParaRPr lang="en-IN" sz="2800" dirty="0"/>
        </a:p>
      </dgm:t>
    </dgm:pt>
    <dgm:pt modelId="{2BE2E3DE-A8CF-4B95-B384-FB2A901546A0}" type="parTrans" cxnId="{A012958B-8AAF-4C7D-B208-E682DE750FE5}">
      <dgm:prSet/>
      <dgm:spPr/>
      <dgm:t>
        <a:bodyPr/>
        <a:lstStyle/>
        <a:p>
          <a:endParaRPr lang="en-IN"/>
        </a:p>
      </dgm:t>
    </dgm:pt>
    <dgm:pt modelId="{45FFEB83-C00E-4798-A219-138C0A719578}" type="sibTrans" cxnId="{A012958B-8AAF-4C7D-B208-E682DE750FE5}">
      <dgm:prSet/>
      <dgm:spPr/>
      <dgm:t>
        <a:bodyPr/>
        <a:lstStyle/>
        <a:p>
          <a:endParaRPr lang="en-IN"/>
        </a:p>
      </dgm:t>
    </dgm:pt>
    <dgm:pt modelId="{C0B9F2A3-4319-4C62-A0C3-6CF50E600EB3}">
      <dgm:prSet phldrT="[Text]" custT="1"/>
      <dgm:spPr/>
      <dgm:t>
        <a:bodyPr/>
        <a:lstStyle/>
        <a:p>
          <a:pPr algn="l">
            <a:spcAft>
              <a:spcPts val="0"/>
            </a:spcAft>
            <a:buFont typeface="Arial" panose="020B0604020202020204" pitchFamily="34" charset="0"/>
            <a:buNone/>
          </a:pPr>
          <a:r>
            <a:rPr lang="en-IN" altLang="en-US" sz="2000" dirty="0">
              <a:solidFill>
                <a:schemeClr val="tx1"/>
              </a:solidFill>
            </a:rPr>
            <a:t>- Labour charges </a:t>
          </a:r>
        </a:p>
        <a:p>
          <a:pPr algn="l">
            <a:spcAft>
              <a:spcPts val="0"/>
            </a:spcAft>
            <a:buFont typeface="Arial" panose="020B0604020202020204" pitchFamily="34" charset="0"/>
            <a:buNone/>
          </a:pPr>
          <a:r>
            <a:rPr lang="en-IN" altLang="en-US" sz="2000" dirty="0">
              <a:solidFill>
                <a:schemeClr val="tx1"/>
              </a:solidFill>
            </a:rPr>
            <a:t>- loading &amp; unloading, </a:t>
          </a:r>
        </a:p>
        <a:p>
          <a:pPr algn="l">
            <a:spcAft>
              <a:spcPts val="0"/>
            </a:spcAft>
            <a:buNone/>
          </a:pPr>
          <a:r>
            <a:rPr lang="en-IN" altLang="en-US" sz="2000" dirty="0">
              <a:solidFill>
                <a:schemeClr val="tx1"/>
              </a:solidFill>
            </a:rPr>
            <a:t>- Internal transportation/ Truck or Conveyor</a:t>
          </a:r>
        </a:p>
        <a:p>
          <a:pPr algn="l">
            <a:spcAft>
              <a:spcPts val="0"/>
            </a:spcAft>
            <a:buNone/>
          </a:pPr>
          <a:r>
            <a:rPr lang="en-IN" altLang="en-US" sz="2000" dirty="0">
              <a:solidFill>
                <a:schemeClr val="tx1"/>
              </a:solidFill>
            </a:rPr>
            <a:t>- Depreciation Mining Assets </a:t>
          </a:r>
          <a:r>
            <a:rPr lang="en-IN" altLang="en-US" sz="2000" dirty="0" err="1">
              <a:solidFill>
                <a:schemeClr val="tx1"/>
              </a:solidFill>
            </a:rPr>
            <a:t>i.e</a:t>
          </a:r>
          <a:r>
            <a:rPr lang="en-IN" altLang="en-US" sz="2000" dirty="0">
              <a:solidFill>
                <a:schemeClr val="tx1"/>
              </a:solidFill>
            </a:rPr>
            <a:t> Dozer, dragline, Dumper, DG, shovel, Winder (UG) etc.</a:t>
          </a:r>
        </a:p>
        <a:p>
          <a:pPr algn="l">
            <a:spcAft>
              <a:spcPts val="0"/>
            </a:spcAft>
            <a:buNone/>
          </a:pPr>
          <a:r>
            <a:rPr lang="en-IN" altLang="en-US" sz="2000" dirty="0">
              <a:solidFill>
                <a:schemeClr val="tx1"/>
              </a:solidFill>
            </a:rPr>
            <a:t>- Repair &amp; Maintenance</a:t>
          </a:r>
        </a:p>
        <a:p>
          <a:pPr algn="l">
            <a:spcAft>
              <a:spcPts val="0"/>
            </a:spcAft>
            <a:buNone/>
          </a:pPr>
          <a:r>
            <a:rPr lang="en-IN" altLang="en-US" sz="2000" dirty="0">
              <a:solidFill>
                <a:schemeClr val="tx1"/>
              </a:solidFill>
            </a:rPr>
            <a:t>- Consumables including explosives</a:t>
          </a:r>
        </a:p>
        <a:p>
          <a:pPr algn="l">
            <a:spcAft>
              <a:spcPts val="0"/>
            </a:spcAft>
            <a:buNone/>
          </a:pPr>
          <a:r>
            <a:rPr lang="en-IN" altLang="en-US" sz="2000" dirty="0">
              <a:solidFill>
                <a:schemeClr val="tx1"/>
              </a:solidFill>
            </a:rPr>
            <a:t>- Fuel and Water</a:t>
          </a:r>
        </a:p>
        <a:p>
          <a:pPr algn="l">
            <a:spcAft>
              <a:spcPts val="0"/>
            </a:spcAft>
            <a:buNone/>
          </a:pPr>
          <a:r>
            <a:rPr lang="en-IN" altLang="en-US" sz="2000" dirty="0">
              <a:solidFill>
                <a:schemeClr val="tx1"/>
              </a:solidFill>
            </a:rPr>
            <a:t>- Quality control </a:t>
          </a:r>
          <a:endParaRPr lang="en-IN" sz="2000" dirty="0">
            <a:solidFill>
              <a:schemeClr val="tx1"/>
            </a:solidFill>
          </a:endParaRPr>
        </a:p>
      </dgm:t>
    </dgm:pt>
    <dgm:pt modelId="{D92CF19C-797D-488B-A5FC-0095264A9DDE}" type="parTrans" cxnId="{A434BC33-E3B3-46E8-B048-94B48A1AC185}">
      <dgm:prSet/>
      <dgm:spPr/>
      <dgm:t>
        <a:bodyPr/>
        <a:lstStyle/>
        <a:p>
          <a:endParaRPr lang="en-IN"/>
        </a:p>
      </dgm:t>
    </dgm:pt>
    <dgm:pt modelId="{34447C89-36AA-4F37-9609-C494462C0B0A}" type="sibTrans" cxnId="{A434BC33-E3B3-46E8-B048-94B48A1AC185}">
      <dgm:prSet/>
      <dgm:spPr/>
      <dgm:t>
        <a:bodyPr/>
        <a:lstStyle/>
        <a:p>
          <a:endParaRPr lang="en-IN"/>
        </a:p>
      </dgm:t>
    </dgm:pt>
    <dgm:pt modelId="{049F6BC4-3F25-46FE-96D2-DA230A50F7AC}">
      <dgm:prSet phldrT="[Text]" custT="1"/>
      <dgm:spPr/>
      <dgm:t>
        <a:bodyPr/>
        <a:lstStyle/>
        <a:p>
          <a:pPr algn="l"/>
          <a:r>
            <a:rPr lang="en-IN" altLang="en-US" sz="2000" kern="1200" dirty="0">
              <a:solidFill>
                <a:prstClr val="black"/>
              </a:solidFill>
              <a:latin typeface="Palatino Linotype" panose="02040502050505030304"/>
              <a:ea typeface="+mn-ea"/>
              <a:cs typeface="+mn-cs"/>
            </a:rPr>
            <a:t>- OB Removal and Shifting</a:t>
          </a:r>
        </a:p>
        <a:p>
          <a:pPr algn="l"/>
          <a:r>
            <a:rPr lang="en-IN" altLang="en-US" sz="2000" kern="1200" dirty="0">
              <a:solidFill>
                <a:prstClr val="black"/>
              </a:solidFill>
              <a:latin typeface="Palatino Linotype" panose="02040502050505030304"/>
              <a:ea typeface="+mn-ea"/>
              <a:cs typeface="+mn-cs"/>
            </a:rPr>
            <a:t>- Drilling &amp; Blasting</a:t>
          </a:r>
        </a:p>
        <a:p>
          <a:pPr algn="l"/>
          <a:r>
            <a:rPr lang="en-IN" altLang="en-US" sz="2000" kern="1200" dirty="0">
              <a:solidFill>
                <a:prstClr val="black"/>
              </a:solidFill>
              <a:latin typeface="Palatino Linotype" panose="02040502050505030304"/>
              <a:ea typeface="+mn-ea"/>
              <a:cs typeface="+mn-cs"/>
            </a:rPr>
            <a:t>- Raising of Ore</a:t>
          </a:r>
        </a:p>
        <a:p>
          <a:pPr algn="l"/>
          <a:r>
            <a:rPr lang="en-IN" altLang="en-US" sz="2000" kern="1200" dirty="0">
              <a:solidFill>
                <a:prstClr val="black"/>
              </a:solidFill>
              <a:latin typeface="Palatino Linotype" panose="02040502050505030304"/>
              <a:ea typeface="+mn-ea"/>
              <a:cs typeface="+mn-cs"/>
            </a:rPr>
            <a:t>- Transport of Ore </a:t>
          </a:r>
        </a:p>
        <a:p>
          <a:pPr algn="l"/>
          <a:r>
            <a:rPr lang="en-IN" altLang="en-US" sz="2000" kern="1200" dirty="0">
              <a:solidFill>
                <a:prstClr val="black"/>
              </a:solidFill>
              <a:latin typeface="Palatino Linotype" panose="02040502050505030304"/>
              <a:ea typeface="+mn-ea"/>
              <a:cs typeface="+mn-cs"/>
            </a:rPr>
            <a:t>- Grade-wise Stacking of Ore</a:t>
          </a:r>
        </a:p>
        <a:p>
          <a:pPr algn="l"/>
          <a:r>
            <a:rPr lang="en-IN" altLang="en-US" sz="2000" kern="1200" dirty="0">
              <a:solidFill>
                <a:prstClr val="black"/>
              </a:solidFill>
              <a:latin typeface="Palatino Linotype" panose="02040502050505030304"/>
              <a:ea typeface="+mn-ea"/>
              <a:cs typeface="+mn-cs"/>
            </a:rPr>
            <a:t>- Etc.</a:t>
          </a:r>
          <a:endParaRPr lang="en-IN" sz="2000" kern="1200" dirty="0">
            <a:solidFill>
              <a:prstClr val="black"/>
            </a:solidFill>
            <a:latin typeface="Palatino Linotype" panose="02040502050505030304"/>
            <a:ea typeface="+mn-ea"/>
            <a:cs typeface="+mn-cs"/>
          </a:endParaRPr>
        </a:p>
      </dgm:t>
    </dgm:pt>
    <dgm:pt modelId="{6CD494EE-62A5-4FB9-81F5-4B69C8EAC5F0}" type="parTrans" cxnId="{4D34EE68-AAEA-49CD-8647-784E5BA50175}">
      <dgm:prSet/>
      <dgm:spPr/>
      <dgm:t>
        <a:bodyPr/>
        <a:lstStyle/>
        <a:p>
          <a:endParaRPr lang="en-IN"/>
        </a:p>
      </dgm:t>
    </dgm:pt>
    <dgm:pt modelId="{E6BBA29F-DD99-4291-ADAC-BD7D63A90B89}" type="sibTrans" cxnId="{4D34EE68-AAEA-49CD-8647-784E5BA50175}">
      <dgm:prSet/>
      <dgm:spPr/>
      <dgm:t>
        <a:bodyPr/>
        <a:lstStyle/>
        <a:p>
          <a:endParaRPr lang="en-IN"/>
        </a:p>
      </dgm:t>
    </dgm:pt>
    <dgm:pt modelId="{D386F157-0034-4A47-9467-9ACF7C5F7965}" type="pres">
      <dgm:prSet presAssocID="{BA9DBD13-101D-41CF-8226-0DF8C0D77D56}" presName="hierChild1" presStyleCnt="0">
        <dgm:presLayoutVars>
          <dgm:orgChart val="1"/>
          <dgm:chPref val="1"/>
          <dgm:dir/>
          <dgm:animOne val="branch"/>
          <dgm:animLvl val="lvl"/>
          <dgm:resizeHandles/>
        </dgm:presLayoutVars>
      </dgm:prSet>
      <dgm:spPr/>
    </dgm:pt>
    <dgm:pt modelId="{0D1822CB-A54C-418D-9A68-647D92122711}" type="pres">
      <dgm:prSet presAssocID="{A0EB7844-E657-4DCA-A7CD-A11D68657BF5}" presName="hierRoot1" presStyleCnt="0">
        <dgm:presLayoutVars>
          <dgm:hierBranch val="init"/>
        </dgm:presLayoutVars>
      </dgm:prSet>
      <dgm:spPr/>
    </dgm:pt>
    <dgm:pt modelId="{07132F6A-DF58-40D8-85F2-D3F6E12AE40C}" type="pres">
      <dgm:prSet presAssocID="{A0EB7844-E657-4DCA-A7CD-A11D68657BF5}" presName="rootComposite1" presStyleCnt="0"/>
      <dgm:spPr/>
    </dgm:pt>
    <dgm:pt modelId="{14C4C6BF-A4DC-4F2E-A394-BA1BEF49BFF5}" type="pres">
      <dgm:prSet presAssocID="{A0EB7844-E657-4DCA-A7CD-A11D68657BF5}" presName="rootText1" presStyleLbl="node0" presStyleIdx="0" presStyleCnt="1" custScaleX="59160" custScaleY="69812">
        <dgm:presLayoutVars>
          <dgm:chPref val="3"/>
        </dgm:presLayoutVars>
      </dgm:prSet>
      <dgm:spPr/>
    </dgm:pt>
    <dgm:pt modelId="{308E515B-B0F2-47A3-A849-38E597D081C0}" type="pres">
      <dgm:prSet presAssocID="{A0EB7844-E657-4DCA-A7CD-A11D68657BF5}" presName="rootConnector1" presStyleLbl="node1" presStyleIdx="0" presStyleCnt="0"/>
      <dgm:spPr/>
    </dgm:pt>
    <dgm:pt modelId="{6C437769-F8E6-4E77-A8DB-5223A475F8B4}" type="pres">
      <dgm:prSet presAssocID="{A0EB7844-E657-4DCA-A7CD-A11D68657BF5}" presName="hierChild2" presStyleCnt="0"/>
      <dgm:spPr/>
    </dgm:pt>
    <dgm:pt modelId="{27CFD1C0-04E4-4ECB-BD9B-CD824D2D38CB}" type="pres">
      <dgm:prSet presAssocID="{A48D6063-02B9-4A06-A457-330A8E2975AB}" presName="Name64" presStyleLbl="parChTrans1D2" presStyleIdx="0" presStyleCnt="2"/>
      <dgm:spPr/>
    </dgm:pt>
    <dgm:pt modelId="{136A19D0-5997-4C0A-9F0E-E18175C1F982}" type="pres">
      <dgm:prSet presAssocID="{43C2BA5C-9B26-482A-A37E-F3D76BA5C0F8}" presName="hierRoot2" presStyleCnt="0">
        <dgm:presLayoutVars>
          <dgm:hierBranch val="init"/>
        </dgm:presLayoutVars>
      </dgm:prSet>
      <dgm:spPr/>
    </dgm:pt>
    <dgm:pt modelId="{ED7E0E60-E3BD-4E99-82D2-E3EE5DD27895}" type="pres">
      <dgm:prSet presAssocID="{43C2BA5C-9B26-482A-A37E-F3D76BA5C0F8}" presName="rootComposite" presStyleCnt="0"/>
      <dgm:spPr/>
    </dgm:pt>
    <dgm:pt modelId="{76969A00-3019-40BD-AE0A-0BA286857675}" type="pres">
      <dgm:prSet presAssocID="{43C2BA5C-9B26-482A-A37E-F3D76BA5C0F8}" presName="rootText" presStyleLbl="node2" presStyleIdx="0" presStyleCnt="2" custScaleX="57856">
        <dgm:presLayoutVars>
          <dgm:chPref val="3"/>
        </dgm:presLayoutVars>
      </dgm:prSet>
      <dgm:spPr/>
    </dgm:pt>
    <dgm:pt modelId="{3E69A898-11D5-48D4-BD08-2543E4F9A1A2}" type="pres">
      <dgm:prSet presAssocID="{43C2BA5C-9B26-482A-A37E-F3D76BA5C0F8}" presName="rootConnector" presStyleLbl="node2" presStyleIdx="0" presStyleCnt="2"/>
      <dgm:spPr/>
    </dgm:pt>
    <dgm:pt modelId="{B540A735-0160-4597-83A1-AB2738E23611}" type="pres">
      <dgm:prSet presAssocID="{43C2BA5C-9B26-482A-A37E-F3D76BA5C0F8}" presName="hierChild4" presStyleCnt="0"/>
      <dgm:spPr/>
    </dgm:pt>
    <dgm:pt modelId="{8458172D-4717-4687-97CB-9A866847F8CA}" type="pres">
      <dgm:prSet presAssocID="{D92CF19C-797D-488B-A5FC-0095264A9DDE}" presName="Name64" presStyleLbl="parChTrans1D3" presStyleIdx="0" presStyleCnt="2"/>
      <dgm:spPr/>
    </dgm:pt>
    <dgm:pt modelId="{B4F92C38-3F0C-4736-AF40-53D590485AEE}" type="pres">
      <dgm:prSet presAssocID="{C0B9F2A3-4319-4C62-A0C3-6CF50E600EB3}" presName="hierRoot2" presStyleCnt="0">
        <dgm:presLayoutVars>
          <dgm:hierBranch val="init"/>
        </dgm:presLayoutVars>
      </dgm:prSet>
      <dgm:spPr/>
    </dgm:pt>
    <dgm:pt modelId="{A7FAEB68-035C-4D94-A8B1-1D36A15A66EE}" type="pres">
      <dgm:prSet presAssocID="{C0B9F2A3-4319-4C62-A0C3-6CF50E600EB3}" presName="rootComposite" presStyleCnt="0"/>
      <dgm:spPr/>
    </dgm:pt>
    <dgm:pt modelId="{228DF9AC-82D1-41CF-8915-35DCB219AFCF}" type="pres">
      <dgm:prSet presAssocID="{C0B9F2A3-4319-4C62-A0C3-6CF50E600EB3}" presName="rootText" presStyleLbl="node3" presStyleIdx="0" presStyleCnt="2" custScaleX="138317" custScaleY="270493">
        <dgm:presLayoutVars>
          <dgm:chPref val="3"/>
        </dgm:presLayoutVars>
      </dgm:prSet>
      <dgm:spPr/>
    </dgm:pt>
    <dgm:pt modelId="{332FE824-06A2-497B-952D-FCC5D225DD25}" type="pres">
      <dgm:prSet presAssocID="{C0B9F2A3-4319-4C62-A0C3-6CF50E600EB3}" presName="rootConnector" presStyleLbl="node3" presStyleIdx="0" presStyleCnt="2"/>
      <dgm:spPr/>
    </dgm:pt>
    <dgm:pt modelId="{F14EC755-DE50-427C-A3E9-2FC31BAA736D}" type="pres">
      <dgm:prSet presAssocID="{C0B9F2A3-4319-4C62-A0C3-6CF50E600EB3}" presName="hierChild4" presStyleCnt="0"/>
      <dgm:spPr/>
    </dgm:pt>
    <dgm:pt modelId="{22CE3E05-C22A-4B33-9756-4A5DC31E2CE3}" type="pres">
      <dgm:prSet presAssocID="{C0B9F2A3-4319-4C62-A0C3-6CF50E600EB3}" presName="hierChild5" presStyleCnt="0"/>
      <dgm:spPr/>
    </dgm:pt>
    <dgm:pt modelId="{DA2BC706-A236-48F8-AF3D-397380C942F7}" type="pres">
      <dgm:prSet presAssocID="{43C2BA5C-9B26-482A-A37E-F3D76BA5C0F8}" presName="hierChild5" presStyleCnt="0"/>
      <dgm:spPr/>
    </dgm:pt>
    <dgm:pt modelId="{9C6CF64C-7FE1-43C2-A387-1FAEC554C595}" type="pres">
      <dgm:prSet presAssocID="{2BE2E3DE-A8CF-4B95-B384-FB2A901546A0}" presName="Name64" presStyleLbl="parChTrans1D2" presStyleIdx="1" presStyleCnt="2"/>
      <dgm:spPr/>
    </dgm:pt>
    <dgm:pt modelId="{2B1B5284-14AE-4C15-AB75-2B7CE181C369}" type="pres">
      <dgm:prSet presAssocID="{E42C10A6-ABED-4DFA-8755-9645EF5E1352}" presName="hierRoot2" presStyleCnt="0">
        <dgm:presLayoutVars>
          <dgm:hierBranch val="init"/>
        </dgm:presLayoutVars>
      </dgm:prSet>
      <dgm:spPr/>
    </dgm:pt>
    <dgm:pt modelId="{E82B0648-2788-4010-807F-264EA94921A7}" type="pres">
      <dgm:prSet presAssocID="{E42C10A6-ABED-4DFA-8755-9645EF5E1352}" presName="rootComposite" presStyleCnt="0"/>
      <dgm:spPr/>
    </dgm:pt>
    <dgm:pt modelId="{D49FD85A-9C0E-4D8A-98C3-C69F8C6BBA4D}" type="pres">
      <dgm:prSet presAssocID="{E42C10A6-ABED-4DFA-8755-9645EF5E1352}" presName="rootText" presStyleLbl="node2" presStyleIdx="1" presStyleCnt="2" custScaleX="57322">
        <dgm:presLayoutVars>
          <dgm:chPref val="3"/>
        </dgm:presLayoutVars>
      </dgm:prSet>
      <dgm:spPr/>
    </dgm:pt>
    <dgm:pt modelId="{AA4E25C4-B457-483E-B1E1-003A7E07EFB1}" type="pres">
      <dgm:prSet presAssocID="{E42C10A6-ABED-4DFA-8755-9645EF5E1352}" presName="rootConnector" presStyleLbl="node2" presStyleIdx="1" presStyleCnt="2"/>
      <dgm:spPr/>
    </dgm:pt>
    <dgm:pt modelId="{0064220D-FEB3-4A0D-8F15-7D4F63C25E59}" type="pres">
      <dgm:prSet presAssocID="{E42C10A6-ABED-4DFA-8755-9645EF5E1352}" presName="hierChild4" presStyleCnt="0"/>
      <dgm:spPr/>
    </dgm:pt>
    <dgm:pt modelId="{F0E42231-8C31-4182-8E4B-033545BF3CC3}" type="pres">
      <dgm:prSet presAssocID="{6CD494EE-62A5-4FB9-81F5-4B69C8EAC5F0}" presName="Name64" presStyleLbl="parChTrans1D3" presStyleIdx="1" presStyleCnt="2"/>
      <dgm:spPr/>
    </dgm:pt>
    <dgm:pt modelId="{F97A321E-8AE3-444A-BEA0-3AF1F223CF96}" type="pres">
      <dgm:prSet presAssocID="{049F6BC4-3F25-46FE-96D2-DA230A50F7AC}" presName="hierRoot2" presStyleCnt="0">
        <dgm:presLayoutVars>
          <dgm:hierBranch val="init"/>
        </dgm:presLayoutVars>
      </dgm:prSet>
      <dgm:spPr/>
    </dgm:pt>
    <dgm:pt modelId="{3C9335EF-F561-4E34-84E6-9DCD27AC1E08}" type="pres">
      <dgm:prSet presAssocID="{049F6BC4-3F25-46FE-96D2-DA230A50F7AC}" presName="rootComposite" presStyleCnt="0"/>
      <dgm:spPr/>
    </dgm:pt>
    <dgm:pt modelId="{ABAE8D8E-49C6-40CC-8E57-3F69BD63C898}" type="pres">
      <dgm:prSet presAssocID="{049F6BC4-3F25-46FE-96D2-DA230A50F7AC}" presName="rootText" presStyleLbl="node3" presStyleIdx="1" presStyleCnt="2" custScaleX="142186" custScaleY="236820">
        <dgm:presLayoutVars>
          <dgm:chPref val="3"/>
        </dgm:presLayoutVars>
      </dgm:prSet>
      <dgm:spPr/>
    </dgm:pt>
    <dgm:pt modelId="{FC5F238B-B0E2-40A8-A3D0-1DE56066A929}" type="pres">
      <dgm:prSet presAssocID="{049F6BC4-3F25-46FE-96D2-DA230A50F7AC}" presName="rootConnector" presStyleLbl="node3" presStyleIdx="1" presStyleCnt="2"/>
      <dgm:spPr/>
    </dgm:pt>
    <dgm:pt modelId="{154ECCB7-A6BF-41E7-A85B-26B9043B59B4}" type="pres">
      <dgm:prSet presAssocID="{049F6BC4-3F25-46FE-96D2-DA230A50F7AC}" presName="hierChild4" presStyleCnt="0"/>
      <dgm:spPr/>
    </dgm:pt>
    <dgm:pt modelId="{C5ECB9C6-0CA6-4362-A9D0-10304A3EC6DB}" type="pres">
      <dgm:prSet presAssocID="{049F6BC4-3F25-46FE-96D2-DA230A50F7AC}" presName="hierChild5" presStyleCnt="0"/>
      <dgm:spPr/>
    </dgm:pt>
    <dgm:pt modelId="{CD29ACD8-DB2C-4625-89BD-FA7C361A9590}" type="pres">
      <dgm:prSet presAssocID="{E42C10A6-ABED-4DFA-8755-9645EF5E1352}" presName="hierChild5" presStyleCnt="0"/>
      <dgm:spPr/>
    </dgm:pt>
    <dgm:pt modelId="{A8709A00-43F8-47ED-A870-69A0778202B4}" type="pres">
      <dgm:prSet presAssocID="{A0EB7844-E657-4DCA-A7CD-A11D68657BF5}" presName="hierChild3" presStyleCnt="0"/>
      <dgm:spPr/>
    </dgm:pt>
  </dgm:ptLst>
  <dgm:cxnLst>
    <dgm:cxn modelId="{8411F70B-BA97-4C61-9BA9-CE2A16333D87}" type="presOf" srcId="{C0B9F2A3-4319-4C62-A0C3-6CF50E600EB3}" destId="{228DF9AC-82D1-41CF-8915-35DCB219AFCF}" srcOrd="0" destOrd="0" presId="urn:microsoft.com/office/officeart/2009/3/layout/HorizontalOrganizationChart"/>
    <dgm:cxn modelId="{4FB90D1F-9609-44C2-9A72-C50BD35B00C4}" type="presOf" srcId="{A0EB7844-E657-4DCA-A7CD-A11D68657BF5}" destId="{308E515B-B0F2-47A3-A849-38E597D081C0}" srcOrd="1" destOrd="0" presId="urn:microsoft.com/office/officeart/2009/3/layout/HorizontalOrganizationChart"/>
    <dgm:cxn modelId="{AF667F1F-9286-420D-85B0-B760A67B1EED}" type="presOf" srcId="{2BE2E3DE-A8CF-4B95-B384-FB2A901546A0}" destId="{9C6CF64C-7FE1-43C2-A387-1FAEC554C595}" srcOrd="0" destOrd="0" presId="urn:microsoft.com/office/officeart/2009/3/layout/HorizontalOrganizationChart"/>
    <dgm:cxn modelId="{A434BC33-E3B3-46E8-B048-94B48A1AC185}" srcId="{43C2BA5C-9B26-482A-A37E-F3D76BA5C0F8}" destId="{C0B9F2A3-4319-4C62-A0C3-6CF50E600EB3}" srcOrd="0" destOrd="0" parTransId="{D92CF19C-797D-488B-A5FC-0095264A9DDE}" sibTransId="{34447C89-36AA-4F37-9609-C494462C0B0A}"/>
    <dgm:cxn modelId="{EED9BA34-A982-4DB6-B1EA-1F48DD6649FD}" srcId="{A0EB7844-E657-4DCA-A7CD-A11D68657BF5}" destId="{43C2BA5C-9B26-482A-A37E-F3D76BA5C0F8}" srcOrd="0" destOrd="0" parTransId="{A48D6063-02B9-4A06-A457-330A8E2975AB}" sibTransId="{217BA7EB-C91F-4035-94D3-785A844B20B4}"/>
    <dgm:cxn modelId="{CE7EB140-E445-4E4D-85C0-78705401D6FD}" type="presOf" srcId="{E42C10A6-ABED-4DFA-8755-9645EF5E1352}" destId="{D49FD85A-9C0E-4D8A-98C3-C69F8C6BBA4D}" srcOrd="0" destOrd="0" presId="urn:microsoft.com/office/officeart/2009/3/layout/HorizontalOrganizationChart"/>
    <dgm:cxn modelId="{F2EDE441-51CA-4835-AEA1-94C17C749B20}" type="presOf" srcId="{43C2BA5C-9B26-482A-A37E-F3D76BA5C0F8}" destId="{76969A00-3019-40BD-AE0A-0BA286857675}" srcOrd="0" destOrd="0" presId="urn:microsoft.com/office/officeart/2009/3/layout/HorizontalOrganizationChart"/>
    <dgm:cxn modelId="{4D34EE68-AAEA-49CD-8647-784E5BA50175}" srcId="{E42C10A6-ABED-4DFA-8755-9645EF5E1352}" destId="{049F6BC4-3F25-46FE-96D2-DA230A50F7AC}" srcOrd="0" destOrd="0" parTransId="{6CD494EE-62A5-4FB9-81F5-4B69C8EAC5F0}" sibTransId="{E6BBA29F-DD99-4291-ADAC-BD7D63A90B89}"/>
    <dgm:cxn modelId="{DA0E9D72-1922-4540-B48D-9BCD01DCA35F}" type="presOf" srcId="{D92CF19C-797D-488B-A5FC-0095264A9DDE}" destId="{8458172D-4717-4687-97CB-9A866847F8CA}" srcOrd="0" destOrd="0" presId="urn:microsoft.com/office/officeart/2009/3/layout/HorizontalOrganizationChart"/>
    <dgm:cxn modelId="{B7E4AC84-FE59-4A49-8964-A9FE692C42D6}" type="presOf" srcId="{C0B9F2A3-4319-4C62-A0C3-6CF50E600EB3}" destId="{332FE824-06A2-497B-952D-FCC5D225DD25}" srcOrd="1" destOrd="0" presId="urn:microsoft.com/office/officeart/2009/3/layout/HorizontalOrganizationChart"/>
    <dgm:cxn modelId="{A012958B-8AAF-4C7D-B208-E682DE750FE5}" srcId="{A0EB7844-E657-4DCA-A7CD-A11D68657BF5}" destId="{E42C10A6-ABED-4DFA-8755-9645EF5E1352}" srcOrd="1" destOrd="0" parTransId="{2BE2E3DE-A8CF-4B95-B384-FB2A901546A0}" sibTransId="{45FFEB83-C00E-4798-A219-138C0A719578}"/>
    <dgm:cxn modelId="{4D530299-0B3F-48D1-8162-CEBE77302723}" type="presOf" srcId="{049F6BC4-3F25-46FE-96D2-DA230A50F7AC}" destId="{FC5F238B-B0E2-40A8-A3D0-1DE56066A929}" srcOrd="1" destOrd="0" presId="urn:microsoft.com/office/officeart/2009/3/layout/HorizontalOrganizationChart"/>
    <dgm:cxn modelId="{69BF25A1-C216-4DD9-BBBF-C8CB8CB83DE7}" type="presOf" srcId="{BA9DBD13-101D-41CF-8226-0DF8C0D77D56}" destId="{D386F157-0034-4A47-9467-9ACF7C5F7965}" srcOrd="0" destOrd="0" presId="urn:microsoft.com/office/officeart/2009/3/layout/HorizontalOrganizationChart"/>
    <dgm:cxn modelId="{2CA7C2A6-23ED-4354-A7A1-992444D12C23}" srcId="{BA9DBD13-101D-41CF-8226-0DF8C0D77D56}" destId="{A0EB7844-E657-4DCA-A7CD-A11D68657BF5}" srcOrd="0" destOrd="0" parTransId="{4C5B140A-CDB7-43FA-A8BA-15404F5768E8}" sibTransId="{8DCFADB6-172F-4424-B232-0726FF2ED16F}"/>
    <dgm:cxn modelId="{925B7DB7-D465-4F8F-9067-ED146283CBB4}" type="presOf" srcId="{E42C10A6-ABED-4DFA-8755-9645EF5E1352}" destId="{AA4E25C4-B457-483E-B1E1-003A7E07EFB1}" srcOrd="1" destOrd="0" presId="urn:microsoft.com/office/officeart/2009/3/layout/HorizontalOrganizationChart"/>
    <dgm:cxn modelId="{169D5CB9-92BD-442B-A02E-8E28D25AE8FF}" type="presOf" srcId="{6CD494EE-62A5-4FB9-81F5-4B69C8EAC5F0}" destId="{F0E42231-8C31-4182-8E4B-033545BF3CC3}" srcOrd="0" destOrd="0" presId="urn:microsoft.com/office/officeart/2009/3/layout/HorizontalOrganizationChart"/>
    <dgm:cxn modelId="{ECFD00CF-85A4-4ACC-8588-AF8E1CA3227D}" type="presOf" srcId="{43C2BA5C-9B26-482A-A37E-F3D76BA5C0F8}" destId="{3E69A898-11D5-48D4-BD08-2543E4F9A1A2}" srcOrd="1" destOrd="0" presId="urn:microsoft.com/office/officeart/2009/3/layout/HorizontalOrganizationChart"/>
    <dgm:cxn modelId="{835E45EF-6AC6-43A1-9CF9-5EA8EDCB9739}" type="presOf" srcId="{049F6BC4-3F25-46FE-96D2-DA230A50F7AC}" destId="{ABAE8D8E-49C6-40CC-8E57-3F69BD63C898}" srcOrd="0" destOrd="0" presId="urn:microsoft.com/office/officeart/2009/3/layout/HorizontalOrganizationChart"/>
    <dgm:cxn modelId="{2F4134F2-FA41-40A6-99A2-D87E34117EF0}" type="presOf" srcId="{A48D6063-02B9-4A06-A457-330A8E2975AB}" destId="{27CFD1C0-04E4-4ECB-BD9B-CD824D2D38CB}" srcOrd="0" destOrd="0" presId="urn:microsoft.com/office/officeart/2009/3/layout/HorizontalOrganizationChart"/>
    <dgm:cxn modelId="{D52BBDFE-DA11-46A4-AE9B-5557477EAA4C}" type="presOf" srcId="{A0EB7844-E657-4DCA-A7CD-A11D68657BF5}" destId="{14C4C6BF-A4DC-4F2E-A394-BA1BEF49BFF5}" srcOrd="0" destOrd="0" presId="urn:microsoft.com/office/officeart/2009/3/layout/HorizontalOrganizationChart"/>
    <dgm:cxn modelId="{950A0743-F80F-444A-A516-E68EA1C68319}" type="presParOf" srcId="{D386F157-0034-4A47-9467-9ACF7C5F7965}" destId="{0D1822CB-A54C-418D-9A68-647D92122711}" srcOrd="0" destOrd="0" presId="urn:microsoft.com/office/officeart/2009/3/layout/HorizontalOrganizationChart"/>
    <dgm:cxn modelId="{C9E84F48-267B-438C-8149-07303CFD9BA9}" type="presParOf" srcId="{0D1822CB-A54C-418D-9A68-647D92122711}" destId="{07132F6A-DF58-40D8-85F2-D3F6E12AE40C}" srcOrd="0" destOrd="0" presId="urn:microsoft.com/office/officeart/2009/3/layout/HorizontalOrganizationChart"/>
    <dgm:cxn modelId="{ED68EF81-0039-4B29-9EB9-20E186C2BE53}" type="presParOf" srcId="{07132F6A-DF58-40D8-85F2-D3F6E12AE40C}" destId="{14C4C6BF-A4DC-4F2E-A394-BA1BEF49BFF5}" srcOrd="0" destOrd="0" presId="urn:microsoft.com/office/officeart/2009/3/layout/HorizontalOrganizationChart"/>
    <dgm:cxn modelId="{DC71B64F-56EA-46A7-AB4F-1F42A7D8311A}" type="presParOf" srcId="{07132F6A-DF58-40D8-85F2-D3F6E12AE40C}" destId="{308E515B-B0F2-47A3-A849-38E597D081C0}" srcOrd="1" destOrd="0" presId="urn:microsoft.com/office/officeart/2009/3/layout/HorizontalOrganizationChart"/>
    <dgm:cxn modelId="{A368ADFF-9AF1-4AE5-9F2E-A511299C1226}" type="presParOf" srcId="{0D1822CB-A54C-418D-9A68-647D92122711}" destId="{6C437769-F8E6-4E77-A8DB-5223A475F8B4}" srcOrd="1" destOrd="0" presId="urn:microsoft.com/office/officeart/2009/3/layout/HorizontalOrganizationChart"/>
    <dgm:cxn modelId="{AD2F4618-1197-4D5B-A426-A86A3460AA24}" type="presParOf" srcId="{6C437769-F8E6-4E77-A8DB-5223A475F8B4}" destId="{27CFD1C0-04E4-4ECB-BD9B-CD824D2D38CB}" srcOrd="0" destOrd="0" presId="urn:microsoft.com/office/officeart/2009/3/layout/HorizontalOrganizationChart"/>
    <dgm:cxn modelId="{918990AC-BCF8-4850-A23A-81B16C12BABA}" type="presParOf" srcId="{6C437769-F8E6-4E77-A8DB-5223A475F8B4}" destId="{136A19D0-5997-4C0A-9F0E-E18175C1F982}" srcOrd="1" destOrd="0" presId="urn:microsoft.com/office/officeart/2009/3/layout/HorizontalOrganizationChart"/>
    <dgm:cxn modelId="{9018EC41-EBE3-45A1-ABFF-850079DB3DBB}" type="presParOf" srcId="{136A19D0-5997-4C0A-9F0E-E18175C1F982}" destId="{ED7E0E60-E3BD-4E99-82D2-E3EE5DD27895}" srcOrd="0" destOrd="0" presId="urn:microsoft.com/office/officeart/2009/3/layout/HorizontalOrganizationChart"/>
    <dgm:cxn modelId="{9433FAB9-8D56-424F-AB01-F78A712653E7}" type="presParOf" srcId="{ED7E0E60-E3BD-4E99-82D2-E3EE5DD27895}" destId="{76969A00-3019-40BD-AE0A-0BA286857675}" srcOrd="0" destOrd="0" presId="urn:microsoft.com/office/officeart/2009/3/layout/HorizontalOrganizationChart"/>
    <dgm:cxn modelId="{45240D1D-5894-4DEB-8EC4-961BFA210F27}" type="presParOf" srcId="{ED7E0E60-E3BD-4E99-82D2-E3EE5DD27895}" destId="{3E69A898-11D5-48D4-BD08-2543E4F9A1A2}" srcOrd="1" destOrd="0" presId="urn:microsoft.com/office/officeart/2009/3/layout/HorizontalOrganizationChart"/>
    <dgm:cxn modelId="{75F28DD0-1042-427F-A955-D807A4605E16}" type="presParOf" srcId="{136A19D0-5997-4C0A-9F0E-E18175C1F982}" destId="{B540A735-0160-4597-83A1-AB2738E23611}" srcOrd="1" destOrd="0" presId="urn:microsoft.com/office/officeart/2009/3/layout/HorizontalOrganizationChart"/>
    <dgm:cxn modelId="{BFCFFCB5-EA09-45AC-A414-A1A9A94CF9E3}" type="presParOf" srcId="{B540A735-0160-4597-83A1-AB2738E23611}" destId="{8458172D-4717-4687-97CB-9A866847F8CA}" srcOrd="0" destOrd="0" presId="urn:microsoft.com/office/officeart/2009/3/layout/HorizontalOrganizationChart"/>
    <dgm:cxn modelId="{8893E9FA-C292-4219-A49A-1C89CBC8838F}" type="presParOf" srcId="{B540A735-0160-4597-83A1-AB2738E23611}" destId="{B4F92C38-3F0C-4736-AF40-53D590485AEE}" srcOrd="1" destOrd="0" presId="urn:microsoft.com/office/officeart/2009/3/layout/HorizontalOrganizationChart"/>
    <dgm:cxn modelId="{E8616700-56FD-45F8-AD30-8EA5F1FE9CF8}" type="presParOf" srcId="{B4F92C38-3F0C-4736-AF40-53D590485AEE}" destId="{A7FAEB68-035C-4D94-A8B1-1D36A15A66EE}" srcOrd="0" destOrd="0" presId="urn:microsoft.com/office/officeart/2009/3/layout/HorizontalOrganizationChart"/>
    <dgm:cxn modelId="{5D1A36F0-1D42-41A1-ADCC-CD6B461BD2CA}" type="presParOf" srcId="{A7FAEB68-035C-4D94-A8B1-1D36A15A66EE}" destId="{228DF9AC-82D1-41CF-8915-35DCB219AFCF}" srcOrd="0" destOrd="0" presId="urn:microsoft.com/office/officeart/2009/3/layout/HorizontalOrganizationChart"/>
    <dgm:cxn modelId="{529FB983-E434-43F5-ABB2-939CF9AF3A07}" type="presParOf" srcId="{A7FAEB68-035C-4D94-A8B1-1D36A15A66EE}" destId="{332FE824-06A2-497B-952D-FCC5D225DD25}" srcOrd="1" destOrd="0" presId="urn:microsoft.com/office/officeart/2009/3/layout/HorizontalOrganizationChart"/>
    <dgm:cxn modelId="{4598F77E-C83A-4CC8-BD52-405D587EECFB}" type="presParOf" srcId="{B4F92C38-3F0C-4736-AF40-53D590485AEE}" destId="{F14EC755-DE50-427C-A3E9-2FC31BAA736D}" srcOrd="1" destOrd="0" presId="urn:microsoft.com/office/officeart/2009/3/layout/HorizontalOrganizationChart"/>
    <dgm:cxn modelId="{24305DE3-830D-4E68-9146-58E625731663}" type="presParOf" srcId="{B4F92C38-3F0C-4736-AF40-53D590485AEE}" destId="{22CE3E05-C22A-4B33-9756-4A5DC31E2CE3}" srcOrd="2" destOrd="0" presId="urn:microsoft.com/office/officeart/2009/3/layout/HorizontalOrganizationChart"/>
    <dgm:cxn modelId="{FEA4BEF3-5DAB-4F65-83F6-C292DB7ECB77}" type="presParOf" srcId="{136A19D0-5997-4C0A-9F0E-E18175C1F982}" destId="{DA2BC706-A236-48F8-AF3D-397380C942F7}" srcOrd="2" destOrd="0" presId="urn:microsoft.com/office/officeart/2009/3/layout/HorizontalOrganizationChart"/>
    <dgm:cxn modelId="{AC089C5E-A0F8-4FE3-97C9-0AEAFE6123E5}" type="presParOf" srcId="{6C437769-F8E6-4E77-A8DB-5223A475F8B4}" destId="{9C6CF64C-7FE1-43C2-A387-1FAEC554C595}" srcOrd="2" destOrd="0" presId="urn:microsoft.com/office/officeart/2009/3/layout/HorizontalOrganizationChart"/>
    <dgm:cxn modelId="{7EF00827-B508-489F-8371-8DB4A37A8CB7}" type="presParOf" srcId="{6C437769-F8E6-4E77-A8DB-5223A475F8B4}" destId="{2B1B5284-14AE-4C15-AB75-2B7CE181C369}" srcOrd="3" destOrd="0" presId="urn:microsoft.com/office/officeart/2009/3/layout/HorizontalOrganizationChart"/>
    <dgm:cxn modelId="{348FD430-D3CB-4C45-9277-B65A55E8A28A}" type="presParOf" srcId="{2B1B5284-14AE-4C15-AB75-2B7CE181C369}" destId="{E82B0648-2788-4010-807F-264EA94921A7}" srcOrd="0" destOrd="0" presId="urn:microsoft.com/office/officeart/2009/3/layout/HorizontalOrganizationChart"/>
    <dgm:cxn modelId="{0B2BF612-81D3-44E9-947C-4955B19991C5}" type="presParOf" srcId="{E82B0648-2788-4010-807F-264EA94921A7}" destId="{D49FD85A-9C0E-4D8A-98C3-C69F8C6BBA4D}" srcOrd="0" destOrd="0" presId="urn:microsoft.com/office/officeart/2009/3/layout/HorizontalOrganizationChart"/>
    <dgm:cxn modelId="{0BB9E97E-963F-495B-8ED0-B1A55B73195B}" type="presParOf" srcId="{E82B0648-2788-4010-807F-264EA94921A7}" destId="{AA4E25C4-B457-483E-B1E1-003A7E07EFB1}" srcOrd="1" destOrd="0" presId="urn:microsoft.com/office/officeart/2009/3/layout/HorizontalOrganizationChart"/>
    <dgm:cxn modelId="{962CC7A9-99CE-4525-9968-1143E63DB6D7}" type="presParOf" srcId="{2B1B5284-14AE-4C15-AB75-2B7CE181C369}" destId="{0064220D-FEB3-4A0D-8F15-7D4F63C25E59}" srcOrd="1" destOrd="0" presId="urn:microsoft.com/office/officeart/2009/3/layout/HorizontalOrganizationChart"/>
    <dgm:cxn modelId="{B5D0E0E9-D899-486F-A69B-784EBF15E8AC}" type="presParOf" srcId="{0064220D-FEB3-4A0D-8F15-7D4F63C25E59}" destId="{F0E42231-8C31-4182-8E4B-033545BF3CC3}" srcOrd="0" destOrd="0" presId="urn:microsoft.com/office/officeart/2009/3/layout/HorizontalOrganizationChart"/>
    <dgm:cxn modelId="{C00FF631-980B-49EB-A1D8-6142653775EC}" type="presParOf" srcId="{0064220D-FEB3-4A0D-8F15-7D4F63C25E59}" destId="{F97A321E-8AE3-444A-BEA0-3AF1F223CF96}" srcOrd="1" destOrd="0" presId="urn:microsoft.com/office/officeart/2009/3/layout/HorizontalOrganizationChart"/>
    <dgm:cxn modelId="{AF1DB8B3-4FBB-4834-B185-3E150B9D21EA}" type="presParOf" srcId="{F97A321E-8AE3-444A-BEA0-3AF1F223CF96}" destId="{3C9335EF-F561-4E34-84E6-9DCD27AC1E08}" srcOrd="0" destOrd="0" presId="urn:microsoft.com/office/officeart/2009/3/layout/HorizontalOrganizationChart"/>
    <dgm:cxn modelId="{561697F8-106D-4930-922F-6A62E9F171DD}" type="presParOf" srcId="{3C9335EF-F561-4E34-84E6-9DCD27AC1E08}" destId="{ABAE8D8E-49C6-40CC-8E57-3F69BD63C898}" srcOrd="0" destOrd="0" presId="urn:microsoft.com/office/officeart/2009/3/layout/HorizontalOrganizationChart"/>
    <dgm:cxn modelId="{9427A22D-ABAD-4D13-A029-D0746D587D41}" type="presParOf" srcId="{3C9335EF-F561-4E34-84E6-9DCD27AC1E08}" destId="{FC5F238B-B0E2-40A8-A3D0-1DE56066A929}" srcOrd="1" destOrd="0" presId="urn:microsoft.com/office/officeart/2009/3/layout/HorizontalOrganizationChart"/>
    <dgm:cxn modelId="{C8BDD39B-6391-4DC9-BB2C-7C04CD8D8B5D}" type="presParOf" srcId="{F97A321E-8AE3-444A-BEA0-3AF1F223CF96}" destId="{154ECCB7-A6BF-41E7-A85B-26B9043B59B4}" srcOrd="1" destOrd="0" presId="urn:microsoft.com/office/officeart/2009/3/layout/HorizontalOrganizationChart"/>
    <dgm:cxn modelId="{13F9584D-2074-4DF8-9B5F-3FC6047D75B1}" type="presParOf" srcId="{F97A321E-8AE3-444A-BEA0-3AF1F223CF96}" destId="{C5ECB9C6-0CA6-4362-A9D0-10304A3EC6DB}" srcOrd="2" destOrd="0" presId="urn:microsoft.com/office/officeart/2009/3/layout/HorizontalOrganizationChart"/>
    <dgm:cxn modelId="{3EE9DF9F-AFC5-4861-BD1F-4B176A65996F}" type="presParOf" srcId="{2B1B5284-14AE-4C15-AB75-2B7CE181C369}" destId="{CD29ACD8-DB2C-4625-89BD-FA7C361A9590}" srcOrd="2" destOrd="0" presId="urn:microsoft.com/office/officeart/2009/3/layout/HorizontalOrganizationChart"/>
    <dgm:cxn modelId="{EE390F51-B4A6-40E4-BD5A-9DDEE3562198}" type="presParOf" srcId="{0D1822CB-A54C-418D-9A68-647D92122711}" destId="{A8709A00-43F8-47ED-A870-69A0778202B4}"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678B1-1692-4195-987A-1590C2E1E3AE}">
      <dsp:nvSpPr>
        <dsp:cNvPr id="0" name=""/>
        <dsp:cNvSpPr/>
      </dsp:nvSpPr>
      <dsp:spPr>
        <a:xfrm>
          <a:off x="0" y="0"/>
          <a:ext cx="9326880" cy="1316831"/>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IN" sz="2300" b="1" kern="1200" dirty="0"/>
            <a:t>Cost Accounting Records (Mining and Metallurgy) Rules, 2001 on dated 24</a:t>
          </a:r>
          <a:r>
            <a:rPr lang="en-IN" sz="2300" b="1" kern="1200" baseline="30000" dirty="0"/>
            <a:t>th</a:t>
          </a:r>
          <a:r>
            <a:rPr lang="en-IN" sz="2300" b="1" kern="1200" dirty="0"/>
            <a:t> April 2001 only for Non-ferrous metals or minerals</a:t>
          </a:r>
        </a:p>
      </dsp:txBody>
      <dsp:txXfrm>
        <a:off x="38569" y="38569"/>
        <a:ext cx="7905915" cy="1239693"/>
      </dsp:txXfrm>
    </dsp:sp>
    <dsp:sp modelId="{8EA58407-838C-48D2-9589-FB44FEF28C21}">
      <dsp:nvSpPr>
        <dsp:cNvPr id="0" name=""/>
        <dsp:cNvSpPr/>
      </dsp:nvSpPr>
      <dsp:spPr>
        <a:xfrm>
          <a:off x="822959" y="1536302"/>
          <a:ext cx="9326880" cy="1316831"/>
        </a:xfrm>
        <a:prstGeom prst="roundRect">
          <a:avLst>
            <a:gd name="adj" fmla="val 10000"/>
          </a:avLst>
        </a:prstGeom>
        <a:solidFill>
          <a:schemeClr val="accent2">
            <a:hueOff val="-441348"/>
            <a:satOff val="2109"/>
            <a:lumOff val="294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N" sz="2300" b="1" kern="1200" dirty="0"/>
            <a:t>The Companies (Cost Accounting Records) Rules, 2011. on 3</a:t>
          </a:r>
          <a:r>
            <a:rPr lang="en-IN" sz="2300" b="1" kern="1200" baseline="30000" dirty="0"/>
            <a:t>rd</a:t>
          </a:r>
          <a:r>
            <a:rPr lang="en-IN" sz="2300" b="1" kern="1200" dirty="0"/>
            <a:t> June 2011 for Mining Activity</a:t>
          </a:r>
        </a:p>
      </dsp:txBody>
      <dsp:txXfrm>
        <a:off x="861528" y="1574871"/>
        <a:ext cx="7570841" cy="1239693"/>
      </dsp:txXfrm>
    </dsp:sp>
    <dsp:sp modelId="{DB9DA51B-205B-474A-9677-D160976E5D95}">
      <dsp:nvSpPr>
        <dsp:cNvPr id="0" name=""/>
        <dsp:cNvSpPr/>
      </dsp:nvSpPr>
      <dsp:spPr>
        <a:xfrm>
          <a:off x="1645919" y="3072605"/>
          <a:ext cx="9326880" cy="1316831"/>
        </a:xfrm>
        <a:prstGeom prst="roundRect">
          <a:avLst>
            <a:gd name="adj" fmla="val 10000"/>
          </a:avLst>
        </a:prstGeom>
        <a:solidFill>
          <a:schemeClr val="accent2">
            <a:hueOff val="-882696"/>
            <a:satOff val="4218"/>
            <a:lumOff val="5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The Companies Cost (Record and Audit) Rules, 2014 on dated 30</a:t>
          </a:r>
          <a:r>
            <a:rPr lang="en-US" sz="2300" b="1" kern="1200" baseline="30000" dirty="0"/>
            <a:t>th</a:t>
          </a:r>
          <a:r>
            <a:rPr lang="en-US" sz="2300" b="1" kern="1200" dirty="0"/>
            <a:t> June 2014</a:t>
          </a:r>
          <a:endParaRPr lang="en-IN" sz="2300" b="1" kern="1200" dirty="0"/>
        </a:p>
      </dsp:txBody>
      <dsp:txXfrm>
        <a:off x="1684488" y="3111174"/>
        <a:ext cx="7570841" cy="1239693"/>
      </dsp:txXfrm>
    </dsp:sp>
    <dsp:sp modelId="{6A7E5916-ADDA-4E55-B4F4-18D7576FC310}">
      <dsp:nvSpPr>
        <dsp:cNvPr id="0" name=""/>
        <dsp:cNvSpPr/>
      </dsp:nvSpPr>
      <dsp:spPr>
        <a:xfrm>
          <a:off x="8470939" y="998596"/>
          <a:ext cx="855940" cy="855940"/>
        </a:xfrm>
        <a:prstGeom prst="downArrow">
          <a:avLst>
            <a:gd name="adj1" fmla="val 55000"/>
            <a:gd name="adj2" fmla="val 45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IN" sz="3500" kern="1200"/>
        </a:p>
      </dsp:txBody>
      <dsp:txXfrm>
        <a:off x="8663525" y="998596"/>
        <a:ext cx="470768" cy="644095"/>
      </dsp:txXfrm>
    </dsp:sp>
    <dsp:sp modelId="{8AEC8F83-CA60-4CB9-B428-04352E4FF584}">
      <dsp:nvSpPr>
        <dsp:cNvPr id="0" name=""/>
        <dsp:cNvSpPr/>
      </dsp:nvSpPr>
      <dsp:spPr>
        <a:xfrm>
          <a:off x="9293899" y="2526120"/>
          <a:ext cx="855940" cy="855940"/>
        </a:xfrm>
        <a:prstGeom prst="downArrow">
          <a:avLst>
            <a:gd name="adj1" fmla="val 55000"/>
            <a:gd name="adj2" fmla="val 45000"/>
          </a:avLst>
        </a:prstGeom>
        <a:solidFill>
          <a:schemeClr val="accent2">
            <a:tint val="40000"/>
            <a:alpha val="90000"/>
            <a:hueOff val="-1194440"/>
            <a:satOff val="13969"/>
            <a:lumOff val="153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IN" sz="3500" kern="1200"/>
        </a:p>
      </dsp:txBody>
      <dsp:txXfrm>
        <a:off x="9486485" y="2526120"/>
        <a:ext cx="470768" cy="644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42231-8C31-4182-8E4B-033545BF3CC3}">
      <dsp:nvSpPr>
        <dsp:cNvPr id="0" name=""/>
        <dsp:cNvSpPr/>
      </dsp:nvSpPr>
      <dsp:spPr>
        <a:xfrm>
          <a:off x="5171875" y="4952618"/>
          <a:ext cx="757023" cy="91440"/>
        </a:xfrm>
        <a:custGeom>
          <a:avLst/>
          <a:gdLst/>
          <a:ahLst/>
          <a:cxnLst/>
          <a:rect l="0" t="0" r="0" b="0"/>
          <a:pathLst>
            <a:path>
              <a:moveTo>
                <a:pt x="0" y="45720"/>
              </a:moveTo>
              <a:lnTo>
                <a:pt x="757023" y="4572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C6CF64C-7FE1-43C2-A387-1FAEC554C595}">
      <dsp:nvSpPr>
        <dsp:cNvPr id="0" name=""/>
        <dsp:cNvSpPr/>
      </dsp:nvSpPr>
      <dsp:spPr>
        <a:xfrm>
          <a:off x="2245145" y="3297585"/>
          <a:ext cx="757023" cy="1700753"/>
        </a:xfrm>
        <a:custGeom>
          <a:avLst/>
          <a:gdLst/>
          <a:ahLst/>
          <a:cxnLst/>
          <a:rect l="0" t="0" r="0" b="0"/>
          <a:pathLst>
            <a:path>
              <a:moveTo>
                <a:pt x="0" y="0"/>
              </a:moveTo>
              <a:lnTo>
                <a:pt x="378511" y="0"/>
              </a:lnTo>
              <a:lnTo>
                <a:pt x="378511" y="1700753"/>
              </a:lnTo>
              <a:lnTo>
                <a:pt x="757023" y="1700753"/>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458172D-4717-4687-97CB-9A866847F8CA}">
      <dsp:nvSpPr>
        <dsp:cNvPr id="0" name=""/>
        <dsp:cNvSpPr/>
      </dsp:nvSpPr>
      <dsp:spPr>
        <a:xfrm>
          <a:off x="5192087" y="1551112"/>
          <a:ext cx="757023" cy="91440"/>
        </a:xfrm>
        <a:custGeom>
          <a:avLst/>
          <a:gdLst/>
          <a:ahLst/>
          <a:cxnLst/>
          <a:rect l="0" t="0" r="0" b="0"/>
          <a:pathLst>
            <a:path>
              <a:moveTo>
                <a:pt x="0" y="45720"/>
              </a:moveTo>
              <a:lnTo>
                <a:pt x="757023" y="4572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7CFD1C0-04E4-4ECB-BD9B-CD824D2D38CB}">
      <dsp:nvSpPr>
        <dsp:cNvPr id="0" name=""/>
        <dsp:cNvSpPr/>
      </dsp:nvSpPr>
      <dsp:spPr>
        <a:xfrm>
          <a:off x="2245145" y="1596832"/>
          <a:ext cx="757023" cy="1700753"/>
        </a:xfrm>
        <a:custGeom>
          <a:avLst/>
          <a:gdLst/>
          <a:ahLst/>
          <a:cxnLst/>
          <a:rect l="0" t="0" r="0" b="0"/>
          <a:pathLst>
            <a:path>
              <a:moveTo>
                <a:pt x="0" y="1700753"/>
              </a:moveTo>
              <a:lnTo>
                <a:pt x="378511" y="1700753"/>
              </a:lnTo>
              <a:lnTo>
                <a:pt x="378511" y="0"/>
              </a:lnTo>
              <a:lnTo>
                <a:pt x="757023" y="0"/>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4C4C6BF-A4DC-4F2E-A394-BA1BEF49BFF5}">
      <dsp:nvSpPr>
        <dsp:cNvPr id="0" name=""/>
        <dsp:cNvSpPr/>
      </dsp:nvSpPr>
      <dsp:spPr>
        <a:xfrm>
          <a:off x="5868" y="2894609"/>
          <a:ext cx="2239276" cy="80595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Ore </a:t>
          </a:r>
          <a:r>
            <a:rPr lang="en-US" sz="2800" kern="1200" dirty="0"/>
            <a:t>Raising</a:t>
          </a:r>
          <a:endParaRPr lang="en-IN" sz="3200" kern="1200" dirty="0"/>
        </a:p>
      </dsp:txBody>
      <dsp:txXfrm>
        <a:off x="5868" y="2894609"/>
        <a:ext cx="2239276" cy="805952"/>
      </dsp:txXfrm>
    </dsp:sp>
    <dsp:sp modelId="{76969A00-3019-40BD-AE0A-0BA286857675}">
      <dsp:nvSpPr>
        <dsp:cNvPr id="0" name=""/>
        <dsp:cNvSpPr/>
      </dsp:nvSpPr>
      <dsp:spPr>
        <a:xfrm>
          <a:off x="3002169" y="1019601"/>
          <a:ext cx="2189918" cy="115446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Own Arrangement</a:t>
          </a:r>
        </a:p>
        <a:p>
          <a:pPr marL="0" lvl="0" indent="0" algn="ctr" defTabSz="1066800">
            <a:lnSpc>
              <a:spcPct val="90000"/>
            </a:lnSpc>
            <a:spcBef>
              <a:spcPct val="0"/>
            </a:spcBef>
            <a:spcAft>
              <a:spcPct val="35000"/>
            </a:spcAft>
            <a:buNone/>
          </a:pPr>
          <a:r>
            <a:rPr lang="en-US" sz="2400" kern="1200" dirty="0"/>
            <a:t>(Activities)</a:t>
          </a:r>
          <a:endParaRPr lang="en-IN" sz="2400" kern="1200" dirty="0"/>
        </a:p>
      </dsp:txBody>
      <dsp:txXfrm>
        <a:off x="3002169" y="1019601"/>
        <a:ext cx="2189918" cy="1154461"/>
      </dsp:txXfrm>
    </dsp:sp>
    <dsp:sp modelId="{228DF9AC-82D1-41CF-8915-35DCB219AFCF}">
      <dsp:nvSpPr>
        <dsp:cNvPr id="0" name=""/>
        <dsp:cNvSpPr/>
      </dsp:nvSpPr>
      <dsp:spPr>
        <a:xfrm>
          <a:off x="5949111" y="35463"/>
          <a:ext cx="5235463" cy="312273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ts val="0"/>
            </a:spcAft>
            <a:buFont typeface="Arial" panose="020B0604020202020204" pitchFamily="34" charset="0"/>
            <a:buNone/>
          </a:pPr>
          <a:r>
            <a:rPr lang="en-IN" altLang="en-US" sz="2000" kern="1200" dirty="0">
              <a:solidFill>
                <a:schemeClr val="tx1"/>
              </a:solidFill>
            </a:rPr>
            <a:t>- Labour charges </a:t>
          </a:r>
        </a:p>
        <a:p>
          <a:pPr marL="0" lvl="0" indent="0" algn="l" defTabSz="889000">
            <a:lnSpc>
              <a:spcPct val="90000"/>
            </a:lnSpc>
            <a:spcBef>
              <a:spcPct val="0"/>
            </a:spcBef>
            <a:spcAft>
              <a:spcPts val="0"/>
            </a:spcAft>
            <a:buFont typeface="Arial" panose="020B0604020202020204" pitchFamily="34" charset="0"/>
            <a:buNone/>
          </a:pPr>
          <a:r>
            <a:rPr lang="en-IN" altLang="en-US" sz="2000" kern="1200" dirty="0">
              <a:solidFill>
                <a:schemeClr val="tx1"/>
              </a:solidFill>
            </a:rPr>
            <a:t>- loading &amp; unloading, </a:t>
          </a:r>
        </a:p>
        <a:p>
          <a:pPr marL="0" lvl="0" indent="0" algn="l" defTabSz="889000">
            <a:lnSpc>
              <a:spcPct val="90000"/>
            </a:lnSpc>
            <a:spcBef>
              <a:spcPct val="0"/>
            </a:spcBef>
            <a:spcAft>
              <a:spcPts val="0"/>
            </a:spcAft>
            <a:buNone/>
          </a:pPr>
          <a:r>
            <a:rPr lang="en-IN" altLang="en-US" sz="2000" kern="1200" dirty="0">
              <a:solidFill>
                <a:schemeClr val="tx1"/>
              </a:solidFill>
            </a:rPr>
            <a:t>- Internal transportation/ Truck or Conveyor</a:t>
          </a:r>
        </a:p>
        <a:p>
          <a:pPr marL="0" lvl="0" indent="0" algn="l" defTabSz="889000">
            <a:lnSpc>
              <a:spcPct val="90000"/>
            </a:lnSpc>
            <a:spcBef>
              <a:spcPct val="0"/>
            </a:spcBef>
            <a:spcAft>
              <a:spcPts val="0"/>
            </a:spcAft>
            <a:buNone/>
          </a:pPr>
          <a:r>
            <a:rPr lang="en-IN" altLang="en-US" sz="2000" kern="1200" dirty="0">
              <a:solidFill>
                <a:schemeClr val="tx1"/>
              </a:solidFill>
            </a:rPr>
            <a:t>- Depreciation Mining Assets </a:t>
          </a:r>
          <a:r>
            <a:rPr lang="en-IN" altLang="en-US" sz="2000" kern="1200" dirty="0" err="1">
              <a:solidFill>
                <a:schemeClr val="tx1"/>
              </a:solidFill>
            </a:rPr>
            <a:t>i.e</a:t>
          </a:r>
          <a:r>
            <a:rPr lang="en-IN" altLang="en-US" sz="2000" kern="1200" dirty="0">
              <a:solidFill>
                <a:schemeClr val="tx1"/>
              </a:solidFill>
            </a:rPr>
            <a:t> Dozer, dragline, Dumper, DG, shovel, Winder (UG) etc.</a:t>
          </a:r>
        </a:p>
        <a:p>
          <a:pPr marL="0" lvl="0" indent="0" algn="l" defTabSz="889000">
            <a:lnSpc>
              <a:spcPct val="90000"/>
            </a:lnSpc>
            <a:spcBef>
              <a:spcPct val="0"/>
            </a:spcBef>
            <a:spcAft>
              <a:spcPts val="0"/>
            </a:spcAft>
            <a:buNone/>
          </a:pPr>
          <a:r>
            <a:rPr lang="en-IN" altLang="en-US" sz="2000" kern="1200" dirty="0">
              <a:solidFill>
                <a:schemeClr val="tx1"/>
              </a:solidFill>
            </a:rPr>
            <a:t>- Repair &amp; Maintenance</a:t>
          </a:r>
        </a:p>
        <a:p>
          <a:pPr marL="0" lvl="0" indent="0" algn="l" defTabSz="889000">
            <a:lnSpc>
              <a:spcPct val="90000"/>
            </a:lnSpc>
            <a:spcBef>
              <a:spcPct val="0"/>
            </a:spcBef>
            <a:spcAft>
              <a:spcPts val="0"/>
            </a:spcAft>
            <a:buNone/>
          </a:pPr>
          <a:r>
            <a:rPr lang="en-IN" altLang="en-US" sz="2000" kern="1200" dirty="0">
              <a:solidFill>
                <a:schemeClr val="tx1"/>
              </a:solidFill>
            </a:rPr>
            <a:t>- Consumables including explosives</a:t>
          </a:r>
        </a:p>
        <a:p>
          <a:pPr marL="0" lvl="0" indent="0" algn="l" defTabSz="889000">
            <a:lnSpc>
              <a:spcPct val="90000"/>
            </a:lnSpc>
            <a:spcBef>
              <a:spcPct val="0"/>
            </a:spcBef>
            <a:spcAft>
              <a:spcPts val="0"/>
            </a:spcAft>
            <a:buNone/>
          </a:pPr>
          <a:r>
            <a:rPr lang="en-IN" altLang="en-US" sz="2000" kern="1200" dirty="0">
              <a:solidFill>
                <a:schemeClr val="tx1"/>
              </a:solidFill>
            </a:rPr>
            <a:t>- Fuel and Water</a:t>
          </a:r>
        </a:p>
        <a:p>
          <a:pPr marL="0" lvl="0" indent="0" algn="l" defTabSz="889000">
            <a:lnSpc>
              <a:spcPct val="90000"/>
            </a:lnSpc>
            <a:spcBef>
              <a:spcPct val="0"/>
            </a:spcBef>
            <a:spcAft>
              <a:spcPts val="0"/>
            </a:spcAft>
            <a:buNone/>
          </a:pPr>
          <a:r>
            <a:rPr lang="en-IN" altLang="en-US" sz="2000" kern="1200" dirty="0">
              <a:solidFill>
                <a:schemeClr val="tx1"/>
              </a:solidFill>
            </a:rPr>
            <a:t>- Quality control </a:t>
          </a:r>
          <a:endParaRPr lang="en-IN" sz="2000" kern="1200" dirty="0">
            <a:solidFill>
              <a:schemeClr val="tx1"/>
            </a:solidFill>
          </a:endParaRPr>
        </a:p>
      </dsp:txBody>
      <dsp:txXfrm>
        <a:off x="5949111" y="35463"/>
        <a:ext cx="5235463" cy="3122737"/>
      </dsp:txXfrm>
    </dsp:sp>
    <dsp:sp modelId="{D49FD85A-9C0E-4D8A-98C3-C69F8C6BBA4D}">
      <dsp:nvSpPr>
        <dsp:cNvPr id="0" name=""/>
        <dsp:cNvSpPr/>
      </dsp:nvSpPr>
      <dsp:spPr>
        <a:xfrm>
          <a:off x="3002169" y="4421107"/>
          <a:ext cx="2169705" cy="115446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MO/MDO</a:t>
          </a:r>
        </a:p>
        <a:p>
          <a:pPr marL="0" lvl="0" indent="0" algn="ctr" defTabSz="1244600">
            <a:lnSpc>
              <a:spcPct val="90000"/>
            </a:lnSpc>
            <a:spcBef>
              <a:spcPct val="0"/>
            </a:spcBef>
            <a:spcAft>
              <a:spcPct val="35000"/>
            </a:spcAft>
            <a:buNone/>
          </a:pPr>
          <a:r>
            <a:rPr lang="en-US" sz="2800" kern="1200" dirty="0"/>
            <a:t>(Activities)</a:t>
          </a:r>
          <a:endParaRPr lang="en-IN" sz="2800" kern="1200" dirty="0"/>
        </a:p>
      </dsp:txBody>
      <dsp:txXfrm>
        <a:off x="3002169" y="4421107"/>
        <a:ext cx="2169705" cy="1154461"/>
      </dsp:txXfrm>
    </dsp:sp>
    <dsp:sp modelId="{ABAE8D8E-49C6-40CC-8E57-3F69BD63C898}">
      <dsp:nvSpPr>
        <dsp:cNvPr id="0" name=""/>
        <dsp:cNvSpPr/>
      </dsp:nvSpPr>
      <dsp:spPr>
        <a:xfrm>
          <a:off x="5928898" y="3631340"/>
          <a:ext cx="5381909" cy="273399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None/>
          </a:pPr>
          <a:r>
            <a:rPr lang="en-IN" altLang="en-US" sz="2000" kern="1200" dirty="0">
              <a:solidFill>
                <a:prstClr val="black"/>
              </a:solidFill>
              <a:latin typeface="Palatino Linotype" panose="02040502050505030304"/>
              <a:ea typeface="+mn-ea"/>
              <a:cs typeface="+mn-cs"/>
            </a:rPr>
            <a:t>- OB Removal and Shifting</a:t>
          </a:r>
        </a:p>
        <a:p>
          <a:pPr marL="0" lvl="0" indent="0" algn="l" defTabSz="889000">
            <a:lnSpc>
              <a:spcPct val="90000"/>
            </a:lnSpc>
            <a:spcBef>
              <a:spcPct val="0"/>
            </a:spcBef>
            <a:spcAft>
              <a:spcPct val="35000"/>
            </a:spcAft>
            <a:buNone/>
          </a:pPr>
          <a:r>
            <a:rPr lang="en-IN" altLang="en-US" sz="2000" kern="1200" dirty="0">
              <a:solidFill>
                <a:prstClr val="black"/>
              </a:solidFill>
              <a:latin typeface="Palatino Linotype" panose="02040502050505030304"/>
              <a:ea typeface="+mn-ea"/>
              <a:cs typeface="+mn-cs"/>
            </a:rPr>
            <a:t>- Drilling &amp; Blasting</a:t>
          </a:r>
        </a:p>
        <a:p>
          <a:pPr marL="0" lvl="0" indent="0" algn="l" defTabSz="889000">
            <a:lnSpc>
              <a:spcPct val="90000"/>
            </a:lnSpc>
            <a:spcBef>
              <a:spcPct val="0"/>
            </a:spcBef>
            <a:spcAft>
              <a:spcPct val="35000"/>
            </a:spcAft>
            <a:buNone/>
          </a:pPr>
          <a:r>
            <a:rPr lang="en-IN" altLang="en-US" sz="2000" kern="1200" dirty="0">
              <a:solidFill>
                <a:prstClr val="black"/>
              </a:solidFill>
              <a:latin typeface="Palatino Linotype" panose="02040502050505030304"/>
              <a:ea typeface="+mn-ea"/>
              <a:cs typeface="+mn-cs"/>
            </a:rPr>
            <a:t>- Raising of Ore</a:t>
          </a:r>
        </a:p>
        <a:p>
          <a:pPr marL="0" lvl="0" indent="0" algn="l" defTabSz="889000">
            <a:lnSpc>
              <a:spcPct val="90000"/>
            </a:lnSpc>
            <a:spcBef>
              <a:spcPct val="0"/>
            </a:spcBef>
            <a:spcAft>
              <a:spcPct val="35000"/>
            </a:spcAft>
            <a:buNone/>
          </a:pPr>
          <a:r>
            <a:rPr lang="en-IN" altLang="en-US" sz="2000" kern="1200" dirty="0">
              <a:solidFill>
                <a:prstClr val="black"/>
              </a:solidFill>
              <a:latin typeface="Palatino Linotype" panose="02040502050505030304"/>
              <a:ea typeface="+mn-ea"/>
              <a:cs typeface="+mn-cs"/>
            </a:rPr>
            <a:t>- Transport of Ore </a:t>
          </a:r>
        </a:p>
        <a:p>
          <a:pPr marL="0" lvl="0" indent="0" algn="l" defTabSz="889000">
            <a:lnSpc>
              <a:spcPct val="90000"/>
            </a:lnSpc>
            <a:spcBef>
              <a:spcPct val="0"/>
            </a:spcBef>
            <a:spcAft>
              <a:spcPct val="35000"/>
            </a:spcAft>
            <a:buNone/>
          </a:pPr>
          <a:r>
            <a:rPr lang="en-IN" altLang="en-US" sz="2000" kern="1200" dirty="0">
              <a:solidFill>
                <a:prstClr val="black"/>
              </a:solidFill>
              <a:latin typeface="Palatino Linotype" panose="02040502050505030304"/>
              <a:ea typeface="+mn-ea"/>
              <a:cs typeface="+mn-cs"/>
            </a:rPr>
            <a:t>- Grade-wise Stacking of Ore</a:t>
          </a:r>
        </a:p>
        <a:p>
          <a:pPr marL="0" lvl="0" indent="0" algn="l" defTabSz="889000">
            <a:lnSpc>
              <a:spcPct val="90000"/>
            </a:lnSpc>
            <a:spcBef>
              <a:spcPct val="0"/>
            </a:spcBef>
            <a:spcAft>
              <a:spcPct val="35000"/>
            </a:spcAft>
            <a:buNone/>
          </a:pPr>
          <a:r>
            <a:rPr lang="en-IN" altLang="en-US" sz="2000" kern="1200" dirty="0">
              <a:solidFill>
                <a:prstClr val="black"/>
              </a:solidFill>
              <a:latin typeface="Palatino Linotype" panose="02040502050505030304"/>
              <a:ea typeface="+mn-ea"/>
              <a:cs typeface="+mn-cs"/>
            </a:rPr>
            <a:t>- Etc.</a:t>
          </a:r>
          <a:endParaRPr lang="en-IN" sz="2000" kern="1200" dirty="0">
            <a:solidFill>
              <a:prstClr val="black"/>
            </a:solidFill>
            <a:latin typeface="Palatino Linotype" panose="02040502050505030304"/>
            <a:ea typeface="+mn-ea"/>
            <a:cs typeface="+mn-cs"/>
          </a:endParaRPr>
        </a:p>
      </dsp:txBody>
      <dsp:txXfrm>
        <a:off x="5928898" y="3631340"/>
        <a:ext cx="5381909" cy="273399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1/6/2024</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1/6/2024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1/6/2024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1/6/2024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1/6/2024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1/6/2024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1/6/2024</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1/6/2024</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1/6/2024</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1/6/2024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1/6/2024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1/6/2024</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59536" y="872198"/>
            <a:ext cx="10468864" cy="3917852"/>
          </a:xfrm>
        </p:spPr>
        <p:txBody>
          <a:bodyPr>
            <a:noAutofit/>
          </a:bodyPr>
          <a:lstStyle/>
          <a:p>
            <a:pPr algn="ctr"/>
            <a:r>
              <a:rPr lang="en-US" sz="4400" dirty="0"/>
              <a:t>Webinar </a:t>
            </a:r>
            <a:br>
              <a:rPr lang="en-US" sz="4400" dirty="0"/>
            </a:br>
            <a:r>
              <a:rPr lang="en-US" sz="4400" dirty="0"/>
              <a:t>on </a:t>
            </a:r>
            <a:br>
              <a:rPr lang="en-US" sz="4400" dirty="0"/>
            </a:br>
            <a:r>
              <a:rPr lang="en-US" sz="4400" dirty="0"/>
              <a:t>Intricacies of Cost Record </a:t>
            </a:r>
            <a:br>
              <a:rPr lang="en-US" sz="4400" dirty="0"/>
            </a:br>
            <a:r>
              <a:rPr lang="en-US" sz="4400" dirty="0"/>
              <a:t>&amp; Audit Rules </a:t>
            </a:r>
            <a:br>
              <a:rPr lang="en-US" sz="4400" dirty="0"/>
            </a:br>
            <a:r>
              <a:rPr lang="en-US" sz="4400" dirty="0"/>
              <a:t>on </a:t>
            </a:r>
            <a:br>
              <a:rPr lang="en-US" sz="4400" dirty="0"/>
            </a:br>
            <a:r>
              <a:rPr lang="en-US" sz="4400" dirty="0"/>
              <a:t>Mining Sector</a:t>
            </a:r>
          </a:p>
        </p:txBody>
      </p:sp>
      <p:sp>
        <p:nvSpPr>
          <p:cNvPr id="5" name="Subtitle 4"/>
          <p:cNvSpPr>
            <a:spLocks noGrp="1"/>
          </p:cNvSpPr>
          <p:nvPr>
            <p:ph type="subTitle" idx="1"/>
          </p:nvPr>
        </p:nvSpPr>
        <p:spPr>
          <a:xfrm>
            <a:off x="859536" y="5219114"/>
            <a:ext cx="10472928" cy="801858"/>
          </a:xfrm>
        </p:spPr>
        <p:txBody>
          <a:bodyPr>
            <a:normAutofit fontScale="92500" lnSpcReduction="10000"/>
          </a:bodyPr>
          <a:lstStyle/>
          <a:p>
            <a:r>
              <a:rPr lang="en-US" sz="2400" dirty="0"/>
              <a:t>Presented By:</a:t>
            </a:r>
          </a:p>
          <a:p>
            <a:r>
              <a:rPr lang="en-US" sz="2400" dirty="0"/>
              <a:t>CMA NIRANJAN MISHRA</a:t>
            </a:r>
          </a:p>
          <a:p>
            <a:endParaRPr lang="en-US" sz="2400" dirty="0"/>
          </a:p>
        </p:txBody>
      </p:sp>
      <p:sp>
        <p:nvSpPr>
          <p:cNvPr id="2" name="TextBox 1">
            <a:extLst>
              <a:ext uri="{FF2B5EF4-FFF2-40B4-BE49-F238E27FC236}">
                <a16:creationId xmlns:a16="http://schemas.microsoft.com/office/drawing/2014/main" id="{32DF4F39-7E12-BD03-8DFE-182D780C5829}"/>
              </a:ext>
            </a:extLst>
          </p:cNvPr>
          <p:cNvSpPr txBox="1"/>
          <p:nvPr/>
        </p:nvSpPr>
        <p:spPr>
          <a:xfrm>
            <a:off x="267286" y="6302326"/>
            <a:ext cx="11605846" cy="400110"/>
          </a:xfrm>
          <a:prstGeom prst="rect">
            <a:avLst/>
          </a:prstGeom>
          <a:noFill/>
          <a:ln>
            <a:solidFill>
              <a:schemeClr val="bg2"/>
            </a:solidFill>
          </a:ln>
        </p:spPr>
        <p:txBody>
          <a:bodyPr wrap="square" rtlCol="0">
            <a:spAutoFit/>
          </a:bodyPr>
          <a:lstStyle/>
          <a:p>
            <a:r>
              <a:rPr lang="en-US" sz="2000" b="1" dirty="0" err="1"/>
              <a:t>Organised</a:t>
            </a:r>
            <a:r>
              <a:rPr lang="en-US" sz="2000" b="1" dirty="0"/>
              <a:t> by: WIRC, The Institute of Cost Accountants of India	Date: 06</a:t>
            </a:r>
            <a:r>
              <a:rPr lang="en-US" sz="2000" b="1" baseline="30000" dirty="0"/>
              <a:t>th</a:t>
            </a:r>
            <a:r>
              <a:rPr lang="en-US" sz="2000" b="1" dirty="0"/>
              <a:t> January 2024</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A883-60DF-FC98-543B-9763E88AFF40}"/>
              </a:ext>
            </a:extLst>
          </p:cNvPr>
          <p:cNvSpPr>
            <a:spLocks noGrp="1"/>
          </p:cNvSpPr>
          <p:nvPr>
            <p:ph type="title"/>
          </p:nvPr>
        </p:nvSpPr>
        <p:spPr>
          <a:xfrm>
            <a:off x="609600" y="704088"/>
            <a:ext cx="10972800" cy="885561"/>
          </a:xfrm>
        </p:spPr>
        <p:txBody>
          <a:bodyPr/>
          <a:lstStyle/>
          <a:p>
            <a:r>
              <a:rPr lang="en-US" b="1" dirty="0"/>
              <a:t>Forms and Annexures</a:t>
            </a:r>
            <a:endParaRPr lang="en-IN" b="1" dirty="0"/>
          </a:p>
        </p:txBody>
      </p:sp>
      <p:sp>
        <p:nvSpPr>
          <p:cNvPr id="3" name="Content Placeholder 2">
            <a:extLst>
              <a:ext uri="{FF2B5EF4-FFF2-40B4-BE49-F238E27FC236}">
                <a16:creationId xmlns:a16="http://schemas.microsoft.com/office/drawing/2014/main" id="{B1561234-CEA6-1539-3AF6-D23EC6E53AE9}"/>
              </a:ext>
            </a:extLst>
          </p:cNvPr>
          <p:cNvSpPr>
            <a:spLocks noGrp="1"/>
          </p:cNvSpPr>
          <p:nvPr>
            <p:ph idx="1"/>
          </p:nvPr>
        </p:nvSpPr>
        <p:spPr>
          <a:xfrm>
            <a:off x="609600" y="1772530"/>
            <a:ext cx="10972800" cy="4107766"/>
          </a:xfrm>
        </p:spPr>
        <p:txBody>
          <a:bodyPr/>
          <a:lstStyle/>
          <a:p>
            <a:pPr>
              <a:defRPr/>
            </a:pPr>
            <a:r>
              <a:rPr lang="en-US" dirty="0"/>
              <a:t>Part A1- General Information </a:t>
            </a:r>
          </a:p>
          <a:p>
            <a:pPr marL="0" indent="0">
              <a:buNone/>
              <a:defRPr/>
            </a:pPr>
            <a:endParaRPr lang="en-US" dirty="0"/>
          </a:p>
          <a:p>
            <a:pPr>
              <a:defRPr/>
            </a:pPr>
            <a:r>
              <a:rPr lang="en-US" dirty="0"/>
              <a:t>Part A2- General Details of Cost Auditor </a:t>
            </a:r>
          </a:p>
          <a:p>
            <a:pPr marL="0" indent="0">
              <a:buNone/>
              <a:defRPr/>
            </a:pPr>
            <a:endParaRPr lang="en-US" dirty="0"/>
          </a:p>
          <a:p>
            <a:pPr>
              <a:defRPr/>
            </a:pPr>
            <a:r>
              <a:rPr lang="en-US" dirty="0"/>
              <a:t>Part A3- Cost Accounting Policy </a:t>
            </a:r>
          </a:p>
          <a:p>
            <a:pPr marL="0" indent="0">
              <a:buNone/>
              <a:defRPr/>
            </a:pPr>
            <a:endParaRPr lang="en-US" dirty="0"/>
          </a:p>
          <a:p>
            <a:pPr>
              <a:defRPr/>
            </a:pPr>
            <a:r>
              <a:rPr lang="en-US" dirty="0"/>
              <a:t>Part A4- Product / Service Details (for the company as a whole) </a:t>
            </a:r>
          </a:p>
          <a:p>
            <a:pPr marL="0" indent="0">
              <a:buNone/>
              <a:defRPr/>
            </a:pPr>
            <a:r>
              <a:rPr lang="en-US" dirty="0"/>
              <a:t>(Specify the product/service details separately)</a:t>
            </a:r>
          </a:p>
          <a:p>
            <a:pPr marL="0" indent="0">
              <a:buNone/>
            </a:pPr>
            <a:endParaRPr lang="en-IN" dirty="0"/>
          </a:p>
        </p:txBody>
      </p:sp>
    </p:spTree>
    <p:extLst>
      <p:ext uri="{BB962C8B-B14F-4D97-AF65-F5344CB8AC3E}">
        <p14:creationId xmlns:p14="http://schemas.microsoft.com/office/powerpoint/2010/main" val="348123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A883-60DF-FC98-543B-9763E88AFF40}"/>
              </a:ext>
            </a:extLst>
          </p:cNvPr>
          <p:cNvSpPr>
            <a:spLocks noGrp="1"/>
          </p:cNvSpPr>
          <p:nvPr>
            <p:ph type="title"/>
          </p:nvPr>
        </p:nvSpPr>
        <p:spPr>
          <a:xfrm>
            <a:off x="609600" y="704088"/>
            <a:ext cx="10972800" cy="885561"/>
          </a:xfrm>
        </p:spPr>
        <p:txBody>
          <a:bodyPr/>
          <a:lstStyle/>
          <a:p>
            <a:r>
              <a:rPr lang="en-US" b="1" dirty="0"/>
              <a:t>Forms and Annexures</a:t>
            </a:r>
            <a:endParaRPr lang="en-IN" b="1" dirty="0"/>
          </a:p>
        </p:txBody>
      </p:sp>
      <p:sp>
        <p:nvSpPr>
          <p:cNvPr id="3" name="Content Placeholder 2">
            <a:extLst>
              <a:ext uri="{FF2B5EF4-FFF2-40B4-BE49-F238E27FC236}">
                <a16:creationId xmlns:a16="http://schemas.microsoft.com/office/drawing/2014/main" id="{B1561234-CEA6-1539-3AF6-D23EC6E53AE9}"/>
              </a:ext>
            </a:extLst>
          </p:cNvPr>
          <p:cNvSpPr>
            <a:spLocks noGrp="1"/>
          </p:cNvSpPr>
          <p:nvPr>
            <p:ph idx="1"/>
          </p:nvPr>
        </p:nvSpPr>
        <p:spPr>
          <a:xfrm>
            <a:off x="393895" y="1772530"/>
            <a:ext cx="11338559" cy="4107766"/>
          </a:xfrm>
        </p:spPr>
        <p:txBody>
          <a:bodyPr>
            <a:normAutofit fontScale="92500" lnSpcReduction="20000"/>
          </a:bodyPr>
          <a:lstStyle/>
          <a:p>
            <a:pPr>
              <a:defRPr/>
            </a:pPr>
            <a:r>
              <a:rPr lang="en-US" b="1" u="sng" dirty="0"/>
              <a:t>Part B is applicable to Manufacturing Sector</a:t>
            </a:r>
          </a:p>
          <a:p>
            <a:pPr marL="0" indent="0">
              <a:buNone/>
              <a:defRPr/>
            </a:pPr>
            <a:endParaRPr lang="en-US" dirty="0"/>
          </a:p>
          <a:p>
            <a:pPr>
              <a:defRPr/>
            </a:pPr>
            <a:r>
              <a:rPr lang="en-US" dirty="0"/>
              <a:t>Part B1- Quantitative Information (for each product)</a:t>
            </a:r>
          </a:p>
          <a:p>
            <a:pPr marL="0" indent="0">
              <a:buNone/>
              <a:defRPr/>
            </a:pPr>
            <a:endParaRPr lang="en-US" dirty="0"/>
          </a:p>
          <a:p>
            <a:pPr>
              <a:defRPr/>
            </a:pPr>
            <a:r>
              <a:rPr lang="en-US" dirty="0"/>
              <a:t>Part B2- Abridged Cost Statements (for each product)</a:t>
            </a:r>
          </a:p>
          <a:p>
            <a:pPr marL="0" indent="0">
              <a:buNone/>
              <a:defRPr/>
            </a:pPr>
            <a:endParaRPr lang="en-US" dirty="0"/>
          </a:p>
          <a:p>
            <a:pPr>
              <a:defRPr/>
            </a:pPr>
            <a:r>
              <a:rPr lang="en-US" dirty="0"/>
              <a:t>Part B2A- Details of Materials Consumed </a:t>
            </a:r>
          </a:p>
          <a:p>
            <a:pPr marL="0" indent="0">
              <a:buNone/>
              <a:defRPr/>
            </a:pPr>
            <a:endParaRPr lang="en-US" dirty="0"/>
          </a:p>
          <a:p>
            <a:pPr>
              <a:defRPr/>
            </a:pPr>
            <a:r>
              <a:rPr lang="en-US" dirty="0"/>
              <a:t>Part B2B- Details of Utilities Consumed </a:t>
            </a:r>
          </a:p>
          <a:p>
            <a:pPr marL="0" indent="0">
              <a:buNone/>
              <a:defRPr/>
            </a:pPr>
            <a:endParaRPr lang="en-US" dirty="0"/>
          </a:p>
          <a:p>
            <a:pPr>
              <a:defRPr/>
            </a:pPr>
            <a:r>
              <a:rPr lang="en-US" dirty="0"/>
              <a:t>Part B2C- Industry Specific Operating Expenses ( ex:- OBR Cost &amp; Mine Closure) </a:t>
            </a:r>
          </a:p>
          <a:p>
            <a:pPr marL="0" indent="0">
              <a:buNone/>
            </a:pPr>
            <a:endParaRPr lang="en-IN" dirty="0"/>
          </a:p>
        </p:txBody>
      </p:sp>
    </p:spTree>
    <p:extLst>
      <p:ext uri="{BB962C8B-B14F-4D97-AF65-F5344CB8AC3E}">
        <p14:creationId xmlns:p14="http://schemas.microsoft.com/office/powerpoint/2010/main" val="1436163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A883-60DF-FC98-543B-9763E88AFF40}"/>
              </a:ext>
            </a:extLst>
          </p:cNvPr>
          <p:cNvSpPr>
            <a:spLocks noGrp="1"/>
          </p:cNvSpPr>
          <p:nvPr>
            <p:ph type="title"/>
          </p:nvPr>
        </p:nvSpPr>
        <p:spPr>
          <a:xfrm>
            <a:off x="609600" y="704088"/>
            <a:ext cx="10972800" cy="885561"/>
          </a:xfrm>
        </p:spPr>
        <p:txBody>
          <a:bodyPr/>
          <a:lstStyle/>
          <a:p>
            <a:r>
              <a:rPr lang="en-US" b="1" dirty="0"/>
              <a:t>Forms and Annexures</a:t>
            </a:r>
            <a:endParaRPr lang="en-IN" b="1" dirty="0"/>
          </a:p>
        </p:txBody>
      </p:sp>
      <p:sp>
        <p:nvSpPr>
          <p:cNvPr id="3" name="Content Placeholder 2">
            <a:extLst>
              <a:ext uri="{FF2B5EF4-FFF2-40B4-BE49-F238E27FC236}">
                <a16:creationId xmlns:a16="http://schemas.microsoft.com/office/drawing/2014/main" id="{B1561234-CEA6-1539-3AF6-D23EC6E53AE9}"/>
              </a:ext>
            </a:extLst>
          </p:cNvPr>
          <p:cNvSpPr>
            <a:spLocks noGrp="1"/>
          </p:cNvSpPr>
          <p:nvPr>
            <p:ph idx="1"/>
          </p:nvPr>
        </p:nvSpPr>
        <p:spPr>
          <a:xfrm>
            <a:off x="393895" y="1772530"/>
            <a:ext cx="11338559" cy="4726744"/>
          </a:xfrm>
        </p:spPr>
        <p:txBody>
          <a:bodyPr>
            <a:normAutofit fontScale="92500" lnSpcReduction="20000"/>
          </a:bodyPr>
          <a:lstStyle/>
          <a:p>
            <a:pPr>
              <a:defRPr/>
            </a:pPr>
            <a:r>
              <a:rPr lang="en-US" b="1" u="sng" dirty="0"/>
              <a:t>Part C is applicable to Service Sector</a:t>
            </a:r>
          </a:p>
          <a:p>
            <a:pPr marL="0" indent="0">
              <a:buNone/>
              <a:defRPr/>
            </a:pPr>
            <a:endParaRPr lang="en-US" dirty="0"/>
          </a:p>
          <a:p>
            <a:pPr>
              <a:defRPr/>
            </a:pPr>
            <a:r>
              <a:rPr lang="en-US" dirty="0"/>
              <a:t>Part C1- Quantitative Information (for each services)</a:t>
            </a:r>
          </a:p>
          <a:p>
            <a:pPr marL="0" indent="0">
              <a:buNone/>
              <a:defRPr/>
            </a:pPr>
            <a:endParaRPr lang="en-US" dirty="0"/>
          </a:p>
          <a:p>
            <a:pPr>
              <a:defRPr/>
            </a:pPr>
            <a:r>
              <a:rPr lang="en-US" dirty="0"/>
              <a:t>Part C2- Abridged Cost Statements (for each services)</a:t>
            </a:r>
          </a:p>
          <a:p>
            <a:pPr marL="0" indent="0">
              <a:buNone/>
              <a:defRPr/>
            </a:pPr>
            <a:endParaRPr lang="en-US" dirty="0"/>
          </a:p>
          <a:p>
            <a:pPr>
              <a:defRPr/>
            </a:pPr>
            <a:r>
              <a:rPr lang="en-US" dirty="0"/>
              <a:t>Part C2A- Details of Materials Consumed </a:t>
            </a:r>
          </a:p>
          <a:p>
            <a:pPr marL="0" indent="0">
              <a:buNone/>
              <a:defRPr/>
            </a:pPr>
            <a:endParaRPr lang="en-US" dirty="0"/>
          </a:p>
          <a:p>
            <a:pPr>
              <a:defRPr/>
            </a:pPr>
            <a:r>
              <a:rPr lang="en-US" dirty="0"/>
              <a:t>Part C2B- Details of Utilities Consumed </a:t>
            </a:r>
          </a:p>
          <a:p>
            <a:pPr marL="0" indent="0">
              <a:buNone/>
              <a:defRPr/>
            </a:pPr>
            <a:endParaRPr lang="en-US" dirty="0"/>
          </a:p>
          <a:p>
            <a:pPr>
              <a:defRPr/>
            </a:pPr>
            <a:r>
              <a:rPr lang="en-US" dirty="0"/>
              <a:t>Part C2C- Industry Specific Operating Expenses ( ex:- Programming &amp; Broadcasting) </a:t>
            </a:r>
          </a:p>
          <a:p>
            <a:pPr marL="0" indent="0">
              <a:buNone/>
            </a:pPr>
            <a:endParaRPr lang="en-IN" dirty="0"/>
          </a:p>
        </p:txBody>
      </p:sp>
    </p:spTree>
    <p:extLst>
      <p:ext uri="{BB962C8B-B14F-4D97-AF65-F5344CB8AC3E}">
        <p14:creationId xmlns:p14="http://schemas.microsoft.com/office/powerpoint/2010/main" val="45202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A883-60DF-FC98-543B-9763E88AFF40}"/>
              </a:ext>
            </a:extLst>
          </p:cNvPr>
          <p:cNvSpPr>
            <a:spLocks noGrp="1"/>
          </p:cNvSpPr>
          <p:nvPr>
            <p:ph type="title"/>
          </p:nvPr>
        </p:nvSpPr>
        <p:spPr>
          <a:xfrm>
            <a:off x="609600" y="704088"/>
            <a:ext cx="10972800" cy="885561"/>
          </a:xfrm>
        </p:spPr>
        <p:txBody>
          <a:bodyPr/>
          <a:lstStyle/>
          <a:p>
            <a:r>
              <a:rPr lang="en-US" b="1" dirty="0"/>
              <a:t>Forms and Annexures</a:t>
            </a:r>
            <a:endParaRPr lang="en-IN" b="1" dirty="0"/>
          </a:p>
        </p:txBody>
      </p:sp>
      <p:sp>
        <p:nvSpPr>
          <p:cNvPr id="3" name="Content Placeholder 2">
            <a:extLst>
              <a:ext uri="{FF2B5EF4-FFF2-40B4-BE49-F238E27FC236}">
                <a16:creationId xmlns:a16="http://schemas.microsoft.com/office/drawing/2014/main" id="{B1561234-CEA6-1539-3AF6-D23EC6E53AE9}"/>
              </a:ext>
            </a:extLst>
          </p:cNvPr>
          <p:cNvSpPr>
            <a:spLocks noGrp="1"/>
          </p:cNvSpPr>
          <p:nvPr>
            <p:ph idx="1"/>
          </p:nvPr>
        </p:nvSpPr>
        <p:spPr>
          <a:xfrm>
            <a:off x="393895" y="1772529"/>
            <a:ext cx="11338559" cy="4684541"/>
          </a:xfrm>
        </p:spPr>
        <p:txBody>
          <a:bodyPr>
            <a:normAutofit fontScale="92500"/>
          </a:bodyPr>
          <a:lstStyle/>
          <a:p>
            <a:pPr>
              <a:defRPr/>
            </a:pPr>
            <a:r>
              <a:rPr lang="en-US" sz="2400" dirty="0"/>
              <a:t>Part D1- Product and Service Profitability Statement </a:t>
            </a:r>
          </a:p>
          <a:p>
            <a:pPr marL="0" indent="0">
              <a:buNone/>
              <a:defRPr/>
            </a:pPr>
            <a:endParaRPr lang="en-US" sz="2400" dirty="0"/>
          </a:p>
          <a:p>
            <a:pPr>
              <a:defRPr/>
            </a:pPr>
            <a:r>
              <a:rPr lang="en-US" sz="2400" dirty="0"/>
              <a:t>Part D2- Profit Reconciliation (for the company as a whole) </a:t>
            </a:r>
          </a:p>
          <a:p>
            <a:pPr marL="0" indent="0">
              <a:buNone/>
              <a:defRPr/>
            </a:pPr>
            <a:endParaRPr lang="en-US" sz="2400" dirty="0"/>
          </a:p>
          <a:p>
            <a:pPr>
              <a:defRPr/>
            </a:pPr>
            <a:r>
              <a:rPr lang="en-US" sz="2400" dirty="0"/>
              <a:t>Part D3- Value Addition and Distribution of Earnings (for the company as a whole) </a:t>
            </a:r>
          </a:p>
          <a:p>
            <a:pPr marL="0" indent="0">
              <a:buNone/>
              <a:defRPr/>
            </a:pPr>
            <a:endParaRPr lang="en-US" sz="2400" dirty="0"/>
          </a:p>
          <a:p>
            <a:pPr>
              <a:defRPr/>
            </a:pPr>
            <a:r>
              <a:rPr lang="en-US" sz="2400" dirty="0"/>
              <a:t>Part D4- Financial Position and Ratio Analysis (for the company as a whole) </a:t>
            </a:r>
          </a:p>
          <a:p>
            <a:pPr marL="0" indent="0">
              <a:buNone/>
              <a:defRPr/>
            </a:pPr>
            <a:endParaRPr lang="en-US" sz="2400" dirty="0"/>
          </a:p>
          <a:p>
            <a:pPr>
              <a:defRPr/>
            </a:pPr>
            <a:r>
              <a:rPr lang="en-US" sz="2400" dirty="0"/>
              <a:t>Part D5- Related Party Transactions (for the company as a whole) </a:t>
            </a:r>
          </a:p>
          <a:p>
            <a:pPr marL="0" indent="0">
              <a:buNone/>
              <a:defRPr/>
            </a:pPr>
            <a:endParaRPr lang="en-US" sz="2400" dirty="0"/>
          </a:p>
          <a:p>
            <a:pPr>
              <a:defRPr/>
            </a:pPr>
            <a:r>
              <a:rPr lang="en-US" sz="2400" dirty="0"/>
              <a:t>Part D6- Reconciliation of Indirect Taxes (for the company as a whole) </a:t>
            </a:r>
          </a:p>
          <a:p>
            <a:pPr marL="0" indent="0">
              <a:buNone/>
            </a:pPr>
            <a:endParaRPr lang="en-IN" dirty="0"/>
          </a:p>
        </p:txBody>
      </p:sp>
    </p:spTree>
    <p:extLst>
      <p:ext uri="{BB962C8B-B14F-4D97-AF65-F5344CB8AC3E}">
        <p14:creationId xmlns:p14="http://schemas.microsoft.com/office/powerpoint/2010/main" val="1827574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C9A1-A1B7-7460-42D5-996F91135F2D}"/>
              </a:ext>
            </a:extLst>
          </p:cNvPr>
          <p:cNvSpPr>
            <a:spLocks noGrp="1"/>
          </p:cNvSpPr>
          <p:nvPr>
            <p:ph type="title"/>
          </p:nvPr>
        </p:nvSpPr>
        <p:spPr>
          <a:xfrm>
            <a:off x="609600" y="704088"/>
            <a:ext cx="10972800" cy="927764"/>
          </a:xfrm>
        </p:spPr>
        <p:txBody>
          <a:bodyPr/>
          <a:lstStyle/>
          <a:p>
            <a:r>
              <a:rPr lang="en-US" b="1" dirty="0"/>
              <a:t>Mining Industry</a:t>
            </a:r>
            <a:endParaRPr lang="en-IN" dirty="0"/>
          </a:p>
        </p:txBody>
      </p:sp>
      <p:sp>
        <p:nvSpPr>
          <p:cNvPr id="3" name="Content Placeholder 2">
            <a:extLst>
              <a:ext uri="{FF2B5EF4-FFF2-40B4-BE49-F238E27FC236}">
                <a16:creationId xmlns:a16="http://schemas.microsoft.com/office/drawing/2014/main" id="{A6A69CAE-3B87-491A-2E0C-29FFAE115AC7}"/>
              </a:ext>
            </a:extLst>
          </p:cNvPr>
          <p:cNvSpPr>
            <a:spLocks noGrp="1"/>
          </p:cNvSpPr>
          <p:nvPr>
            <p:ph idx="1"/>
          </p:nvPr>
        </p:nvSpPr>
        <p:spPr>
          <a:xfrm>
            <a:off x="609600" y="1631852"/>
            <a:ext cx="10972800" cy="4965896"/>
          </a:xfrm>
        </p:spPr>
        <p:txBody>
          <a:bodyPr>
            <a:normAutofit fontScale="77500" lnSpcReduction="20000"/>
          </a:bodyPr>
          <a:lstStyle/>
          <a:p>
            <a:pPr algn="just"/>
            <a:r>
              <a:rPr lang="en-US" i="0" dirty="0">
                <a:solidFill>
                  <a:srgbClr val="202122"/>
                </a:solidFill>
                <a:effectLst/>
                <a:latin typeface="Arial" panose="020B0604020202020204" pitchFamily="34" charset="0"/>
              </a:rPr>
              <a:t>The mining industry in India is a major economic activity which contributes significantly to the economy of India.</a:t>
            </a:r>
          </a:p>
          <a:p>
            <a:pPr marL="0" indent="0" algn="just">
              <a:buNone/>
            </a:pPr>
            <a:r>
              <a:rPr lang="en-US" i="0" dirty="0">
                <a:solidFill>
                  <a:srgbClr val="202122"/>
                </a:solidFill>
                <a:effectLst/>
                <a:latin typeface="Arial" panose="020B0604020202020204" pitchFamily="34" charset="0"/>
              </a:rPr>
              <a:t> </a:t>
            </a:r>
          </a:p>
          <a:p>
            <a:pPr algn="just"/>
            <a:r>
              <a:rPr lang="en-US" i="0" dirty="0">
                <a:solidFill>
                  <a:srgbClr val="202122"/>
                </a:solidFill>
                <a:effectLst/>
                <a:latin typeface="Arial" panose="020B0604020202020204" pitchFamily="34" charset="0"/>
              </a:rPr>
              <a:t>The Gross Domestic Product (GDP) contribution of the mining industry varies from 2.2% to 2.5% only but going by the GDP of the total industrial sector, it contributes around 10% to 11%. </a:t>
            </a:r>
          </a:p>
          <a:p>
            <a:pPr algn="just"/>
            <a:endParaRPr lang="en-US" i="0" dirty="0">
              <a:solidFill>
                <a:srgbClr val="202122"/>
              </a:solidFill>
              <a:effectLst/>
              <a:latin typeface="Arial" panose="020B0604020202020204" pitchFamily="34" charset="0"/>
            </a:endParaRPr>
          </a:p>
          <a:p>
            <a:pPr algn="just"/>
            <a:r>
              <a:rPr lang="en-US" i="0" dirty="0">
                <a:solidFill>
                  <a:srgbClr val="202122"/>
                </a:solidFill>
                <a:effectLst/>
                <a:latin typeface="Arial" panose="020B0604020202020204" pitchFamily="34" charset="0"/>
              </a:rPr>
              <a:t>Royalty are usually calculation based on set percentage of revenue and the percentage based on factors such as exclusivity of rights, technology and the available alternatives.</a:t>
            </a:r>
          </a:p>
          <a:p>
            <a:pPr algn="just"/>
            <a:endParaRPr lang="en-US" dirty="0">
              <a:solidFill>
                <a:srgbClr val="202122"/>
              </a:solidFill>
              <a:latin typeface="Arial" panose="020B0604020202020204" pitchFamily="34" charset="0"/>
            </a:endParaRPr>
          </a:p>
          <a:p>
            <a:pPr algn="just"/>
            <a:r>
              <a:rPr lang="en-US" i="0" dirty="0">
                <a:solidFill>
                  <a:srgbClr val="202122"/>
                </a:solidFill>
                <a:effectLst/>
                <a:latin typeface="Arial" panose="020B0604020202020204" pitchFamily="34" charset="0"/>
              </a:rPr>
              <a:t>DMF and NMET is collected at 30% and 2% of the Royalty respectively.</a:t>
            </a:r>
          </a:p>
          <a:p>
            <a:pPr marL="0" indent="0" algn="just">
              <a:buNone/>
            </a:pPr>
            <a:endParaRPr lang="en-US" dirty="0">
              <a:solidFill>
                <a:srgbClr val="202122"/>
              </a:solidFill>
              <a:latin typeface="Arial" panose="020B0604020202020204" pitchFamily="34" charset="0"/>
            </a:endParaRPr>
          </a:p>
          <a:p>
            <a:pPr marL="0" indent="0" algn="just">
              <a:buNone/>
            </a:pPr>
            <a:endParaRPr lang="en-US" dirty="0">
              <a:solidFill>
                <a:srgbClr val="202122"/>
              </a:solidFill>
              <a:latin typeface="Arial" panose="020B0604020202020204" pitchFamily="34" charset="0"/>
            </a:endParaRPr>
          </a:p>
          <a:p>
            <a:pPr marL="0" indent="0" algn="just">
              <a:buNone/>
            </a:pPr>
            <a:endParaRPr lang="en-US" dirty="0">
              <a:solidFill>
                <a:srgbClr val="202122"/>
              </a:solidFill>
              <a:latin typeface="Arial" panose="020B0604020202020204" pitchFamily="34" charset="0"/>
            </a:endParaRPr>
          </a:p>
          <a:p>
            <a:pPr marL="0" indent="0" algn="just">
              <a:buNone/>
            </a:pPr>
            <a:endParaRPr lang="en-US" sz="1800" dirty="0">
              <a:solidFill>
                <a:srgbClr val="202122"/>
              </a:solidFill>
              <a:latin typeface="Arial" panose="020B0604020202020204" pitchFamily="34" charset="0"/>
            </a:endParaRPr>
          </a:p>
          <a:p>
            <a:pPr marL="0" indent="0" algn="just">
              <a:buNone/>
            </a:pPr>
            <a:endParaRPr lang="en-US" sz="1800" dirty="0">
              <a:solidFill>
                <a:srgbClr val="202122"/>
              </a:solidFill>
              <a:latin typeface="Arial" panose="020B0604020202020204" pitchFamily="34" charset="0"/>
            </a:endParaRPr>
          </a:p>
          <a:p>
            <a:pPr marL="0" indent="0" algn="just">
              <a:buNone/>
            </a:pPr>
            <a:r>
              <a:rPr lang="en-US" sz="1800" dirty="0">
                <a:solidFill>
                  <a:srgbClr val="202122"/>
                </a:solidFill>
                <a:latin typeface="Arial" panose="020B0604020202020204" pitchFamily="34" charset="0"/>
              </a:rPr>
              <a:t>Source (WIKIPEDIA)</a:t>
            </a:r>
            <a:endParaRPr lang="en-IN" dirty="0"/>
          </a:p>
        </p:txBody>
      </p:sp>
    </p:spTree>
    <p:extLst>
      <p:ext uri="{BB962C8B-B14F-4D97-AF65-F5344CB8AC3E}">
        <p14:creationId xmlns:p14="http://schemas.microsoft.com/office/powerpoint/2010/main" val="2018636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6A63E-3E82-F66E-F10D-1506DBF00F1C}"/>
              </a:ext>
            </a:extLst>
          </p:cNvPr>
          <p:cNvSpPr>
            <a:spLocks noGrp="1"/>
          </p:cNvSpPr>
          <p:nvPr>
            <p:ph type="title"/>
          </p:nvPr>
        </p:nvSpPr>
        <p:spPr>
          <a:xfrm>
            <a:off x="609600" y="704088"/>
            <a:ext cx="10972800" cy="885561"/>
          </a:xfrm>
        </p:spPr>
        <p:txBody>
          <a:bodyPr/>
          <a:lstStyle/>
          <a:p>
            <a:r>
              <a:rPr lang="en-US" b="1" dirty="0"/>
              <a:t>Main Type of Mining</a:t>
            </a:r>
            <a:endParaRPr lang="en-IN" b="1" dirty="0"/>
          </a:p>
        </p:txBody>
      </p:sp>
      <p:sp>
        <p:nvSpPr>
          <p:cNvPr id="3" name="Content Placeholder 2">
            <a:extLst>
              <a:ext uri="{FF2B5EF4-FFF2-40B4-BE49-F238E27FC236}">
                <a16:creationId xmlns:a16="http://schemas.microsoft.com/office/drawing/2014/main" id="{F54B7EFA-F2C9-DE58-2E5C-759B20D6F876}"/>
              </a:ext>
            </a:extLst>
          </p:cNvPr>
          <p:cNvSpPr>
            <a:spLocks noGrp="1"/>
          </p:cNvSpPr>
          <p:nvPr>
            <p:ph idx="1"/>
          </p:nvPr>
        </p:nvSpPr>
        <p:spPr>
          <a:xfrm>
            <a:off x="609600" y="1589649"/>
            <a:ext cx="5106571" cy="4389120"/>
          </a:xfrm>
        </p:spPr>
        <p:txBody>
          <a:bodyPr>
            <a:normAutofit lnSpcReduction="10000"/>
          </a:bodyPr>
          <a:lstStyle/>
          <a:p>
            <a:pPr algn="just"/>
            <a:r>
              <a:rPr lang="en-US" b="1" dirty="0"/>
              <a:t>Open Pit Mining/ Opencast Mining:</a:t>
            </a:r>
            <a:r>
              <a:rPr lang="en-US" dirty="0"/>
              <a:t> A surface mining technique that extracts minerals from an open pit in the ground by developing Benches.</a:t>
            </a:r>
          </a:p>
          <a:p>
            <a:pPr algn="just"/>
            <a:endParaRPr lang="en-US" dirty="0"/>
          </a:p>
          <a:p>
            <a:pPr algn="just"/>
            <a:r>
              <a:rPr lang="en-US" b="1" dirty="0"/>
              <a:t>Underground Mining : </a:t>
            </a:r>
            <a:r>
              <a:rPr lang="en-US" dirty="0">
                <a:solidFill>
                  <a:srgbClr val="000000"/>
                </a:solidFill>
                <a:latin typeface="georgia" panose="02040502050405020303" pitchFamily="18" charset="0"/>
              </a:rPr>
              <a:t>M</a:t>
            </a:r>
            <a:r>
              <a:rPr lang="en-US" b="0" i="0" dirty="0">
                <a:solidFill>
                  <a:srgbClr val="000000"/>
                </a:solidFill>
                <a:effectLst/>
                <a:latin typeface="georgia" panose="02040502050405020303" pitchFamily="18" charset="0"/>
              </a:rPr>
              <a:t>ining operations carried out under the surface using shafts, slopes, tunnels or other openings.</a:t>
            </a:r>
            <a:endParaRPr lang="en-IN" dirty="0"/>
          </a:p>
        </p:txBody>
      </p:sp>
      <p:pic>
        <p:nvPicPr>
          <p:cNvPr id="1026" name="Picture 2" descr="Auction for Teherai composite mines underway in Odisha - Update  Odisha-Odisha News I Latest News">
            <a:extLst>
              <a:ext uri="{FF2B5EF4-FFF2-40B4-BE49-F238E27FC236}">
                <a16:creationId xmlns:a16="http://schemas.microsoft.com/office/drawing/2014/main" id="{148A41A8-F7F3-4808-A429-D0CB25D5BA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589648"/>
            <a:ext cx="5608320" cy="24641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derground hard rock mining | Komatsu">
            <a:extLst>
              <a:ext uri="{FF2B5EF4-FFF2-40B4-BE49-F238E27FC236}">
                <a16:creationId xmlns:a16="http://schemas.microsoft.com/office/drawing/2014/main" id="{61BBA4E1-0D7A-FED1-6D18-0F0E03C807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206238"/>
            <a:ext cx="5608320" cy="2464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44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0144-6A13-F58F-8257-55BEE2D8908A}"/>
              </a:ext>
            </a:extLst>
          </p:cNvPr>
          <p:cNvSpPr>
            <a:spLocks noGrp="1"/>
          </p:cNvSpPr>
          <p:nvPr>
            <p:ph type="title"/>
          </p:nvPr>
        </p:nvSpPr>
        <p:spPr>
          <a:xfrm>
            <a:off x="2471225" y="563412"/>
            <a:ext cx="9233095" cy="491665"/>
          </a:xfrm>
        </p:spPr>
        <p:txBody>
          <a:bodyPr>
            <a:noAutofit/>
          </a:bodyPr>
          <a:lstStyle/>
          <a:p>
            <a:r>
              <a:rPr lang="en-US" sz="3200" b="1" dirty="0"/>
              <a:t>Key Activities Involved</a:t>
            </a:r>
            <a:endParaRPr lang="en-IN" sz="3200" b="1" dirty="0"/>
          </a:p>
        </p:txBody>
      </p:sp>
      <p:graphicFrame>
        <p:nvGraphicFramePr>
          <p:cNvPr id="4" name="Content Placeholder 3">
            <a:extLst>
              <a:ext uri="{FF2B5EF4-FFF2-40B4-BE49-F238E27FC236}">
                <a16:creationId xmlns:a16="http://schemas.microsoft.com/office/drawing/2014/main" id="{DFB65AB6-8EF4-CFB5-5637-27336DF1953D}"/>
              </a:ext>
            </a:extLst>
          </p:cNvPr>
          <p:cNvGraphicFramePr>
            <a:graphicFrameLocks noGrp="1"/>
          </p:cNvGraphicFramePr>
          <p:nvPr>
            <p:ph idx="1"/>
            <p:extLst>
              <p:ext uri="{D42A27DB-BD31-4B8C-83A1-F6EECF244321}">
                <p14:modId xmlns:p14="http://schemas.microsoft.com/office/powerpoint/2010/main" val="2587603324"/>
              </p:ext>
            </p:extLst>
          </p:nvPr>
        </p:nvGraphicFramePr>
        <p:xfrm>
          <a:off x="328247" y="1055077"/>
          <a:ext cx="11535506" cy="5852160"/>
        </p:xfrm>
        <a:graphic>
          <a:graphicData uri="http://schemas.openxmlformats.org/drawingml/2006/table">
            <a:tbl>
              <a:tblPr firstRow="1" bandRow="1">
                <a:tableStyleId>{F5AB1C69-6EDB-4FF4-983F-18BD219EF322}</a:tableStyleId>
              </a:tblPr>
              <a:tblGrid>
                <a:gridCol w="2174813">
                  <a:extLst>
                    <a:ext uri="{9D8B030D-6E8A-4147-A177-3AD203B41FA5}">
                      <a16:colId xmlns:a16="http://schemas.microsoft.com/office/drawing/2014/main" val="2720975558"/>
                    </a:ext>
                  </a:extLst>
                </a:gridCol>
                <a:gridCol w="4581609">
                  <a:extLst>
                    <a:ext uri="{9D8B030D-6E8A-4147-A177-3AD203B41FA5}">
                      <a16:colId xmlns:a16="http://schemas.microsoft.com/office/drawing/2014/main" val="2864646600"/>
                    </a:ext>
                  </a:extLst>
                </a:gridCol>
                <a:gridCol w="4779084">
                  <a:extLst>
                    <a:ext uri="{9D8B030D-6E8A-4147-A177-3AD203B41FA5}">
                      <a16:colId xmlns:a16="http://schemas.microsoft.com/office/drawing/2014/main" val="1410030110"/>
                    </a:ext>
                  </a:extLst>
                </a:gridCol>
              </a:tblGrid>
              <a:tr h="304609">
                <a:tc>
                  <a:txBody>
                    <a:bodyPr/>
                    <a:lstStyle/>
                    <a:p>
                      <a:pPr algn="ctr"/>
                      <a:r>
                        <a:rPr lang="en-US" sz="1800" dirty="0">
                          <a:solidFill>
                            <a:schemeClr val="tx1"/>
                          </a:solidFill>
                        </a:rPr>
                        <a:t>Particulars</a:t>
                      </a:r>
                      <a:endParaRPr lang="en-IN" sz="1800" dirty="0">
                        <a:solidFill>
                          <a:schemeClr val="tx1"/>
                        </a:solidFill>
                      </a:endParaRPr>
                    </a:p>
                  </a:txBody>
                  <a:tcPr>
                    <a:solidFill>
                      <a:schemeClr val="bg2">
                        <a:lumMod val="90000"/>
                      </a:schemeClr>
                    </a:solidFill>
                  </a:tcPr>
                </a:tc>
                <a:tc>
                  <a:txBody>
                    <a:bodyPr/>
                    <a:lstStyle/>
                    <a:p>
                      <a:r>
                        <a:rPr lang="en-US" sz="1800" dirty="0">
                          <a:solidFill>
                            <a:schemeClr val="tx1"/>
                          </a:solidFill>
                        </a:rPr>
                        <a:t>Opencast Mining</a:t>
                      </a:r>
                      <a:endParaRPr lang="en-IN" sz="1800" dirty="0">
                        <a:solidFill>
                          <a:schemeClr val="tx1"/>
                        </a:solidFill>
                      </a:endParaRPr>
                    </a:p>
                  </a:txBody>
                  <a:tcPr>
                    <a:solidFill>
                      <a:schemeClr val="bg2">
                        <a:lumMod val="90000"/>
                      </a:schemeClr>
                    </a:solidFill>
                  </a:tcPr>
                </a:tc>
                <a:tc>
                  <a:txBody>
                    <a:bodyPr/>
                    <a:lstStyle/>
                    <a:p>
                      <a:r>
                        <a:rPr lang="en-US" sz="1800" dirty="0">
                          <a:solidFill>
                            <a:schemeClr val="tx1"/>
                          </a:solidFill>
                        </a:rPr>
                        <a:t>Underground Mining</a:t>
                      </a:r>
                      <a:endParaRPr lang="en-IN" sz="1800" dirty="0">
                        <a:solidFill>
                          <a:schemeClr val="tx1"/>
                        </a:solidFill>
                      </a:endParaRPr>
                    </a:p>
                  </a:txBody>
                  <a:tcPr>
                    <a:solidFill>
                      <a:schemeClr val="bg2">
                        <a:lumMod val="90000"/>
                      </a:schemeClr>
                    </a:solidFill>
                  </a:tcPr>
                </a:tc>
                <a:extLst>
                  <a:ext uri="{0D108BD9-81ED-4DB2-BD59-A6C34878D82A}">
                    <a16:rowId xmlns:a16="http://schemas.microsoft.com/office/drawing/2014/main" val="206270187"/>
                  </a:ext>
                </a:extLst>
              </a:tr>
              <a:tr h="304609">
                <a:tc rowSpan="4">
                  <a:txBody>
                    <a:bodyPr/>
                    <a:lstStyle/>
                    <a:p>
                      <a:pPr algn="ctr"/>
                      <a:endParaRPr lang="en-US" sz="1800" dirty="0"/>
                    </a:p>
                    <a:p>
                      <a:pPr algn="ctr"/>
                      <a:endParaRPr lang="en-US" sz="1800" dirty="0"/>
                    </a:p>
                    <a:p>
                      <a:pPr algn="ctr"/>
                      <a:r>
                        <a:rPr lang="en-US" sz="1800" dirty="0"/>
                        <a:t>Pre-Production Activities</a:t>
                      </a:r>
                      <a:endParaRPr lang="en-IN" sz="1800" dirty="0"/>
                    </a:p>
                  </a:txBody>
                  <a:tcPr>
                    <a:solidFill>
                      <a:schemeClr val="accent4">
                        <a:lumMod val="20000"/>
                        <a:lumOff val="80000"/>
                      </a:schemeClr>
                    </a:solidFill>
                  </a:tcPr>
                </a:tc>
                <a:tc>
                  <a:txBody>
                    <a:bodyPr/>
                    <a:lstStyle/>
                    <a:p>
                      <a:r>
                        <a:rPr lang="en-US" sz="1800" dirty="0"/>
                        <a:t>Receipt of Title of Mine</a:t>
                      </a:r>
                      <a:endParaRPr lang="en-IN" sz="1800" dirty="0"/>
                    </a:p>
                  </a:txBody>
                  <a:tcPr>
                    <a:solidFill>
                      <a:schemeClr val="accent4">
                        <a:lumMod val="20000"/>
                        <a:lumOff val="80000"/>
                      </a:schemeClr>
                    </a:solidFill>
                  </a:tcPr>
                </a:tc>
                <a:tc>
                  <a:txBody>
                    <a:bodyPr/>
                    <a:lstStyle/>
                    <a:p>
                      <a:r>
                        <a:rPr lang="en-US" sz="1800" dirty="0"/>
                        <a:t>Receipt of Title of Mine</a:t>
                      </a:r>
                      <a:endParaRPr lang="en-IN" sz="1800" dirty="0"/>
                    </a:p>
                  </a:txBody>
                  <a:tcPr>
                    <a:solidFill>
                      <a:schemeClr val="accent4">
                        <a:lumMod val="20000"/>
                        <a:lumOff val="80000"/>
                      </a:schemeClr>
                    </a:solidFill>
                  </a:tcPr>
                </a:tc>
                <a:extLst>
                  <a:ext uri="{0D108BD9-81ED-4DB2-BD59-A6C34878D82A}">
                    <a16:rowId xmlns:a16="http://schemas.microsoft.com/office/drawing/2014/main" val="2766451067"/>
                  </a:ext>
                </a:extLst>
              </a:tr>
              <a:tr h="304609">
                <a:tc vMerge="1">
                  <a:txBody>
                    <a:bodyPr/>
                    <a:lstStyle/>
                    <a:p>
                      <a:endParaRPr lang="en-IN" dirty="0"/>
                    </a:p>
                  </a:txBody>
                  <a:tcPr/>
                </a:tc>
                <a:tc>
                  <a:txBody>
                    <a:bodyPr/>
                    <a:lstStyle/>
                    <a:p>
                      <a:r>
                        <a:rPr lang="en-US" sz="1800" dirty="0"/>
                        <a:t>Assessment of Reserves (Core Drilling)</a:t>
                      </a:r>
                      <a:endParaRPr lang="en-IN" sz="1800" dirty="0"/>
                    </a:p>
                  </a:txBody>
                  <a:tcPr>
                    <a:solidFill>
                      <a:schemeClr val="accent4">
                        <a:lumMod val="20000"/>
                        <a:lumOff val="80000"/>
                      </a:schemeClr>
                    </a:solidFill>
                  </a:tcPr>
                </a:tc>
                <a:tc>
                  <a:txBody>
                    <a:bodyPr/>
                    <a:lstStyle/>
                    <a:p>
                      <a:r>
                        <a:rPr lang="en-US" sz="1800" dirty="0"/>
                        <a:t>Assessment </a:t>
                      </a:r>
                      <a:r>
                        <a:rPr lang="en-US" sz="1800"/>
                        <a:t>of Reserves (Core Drilling)</a:t>
                      </a:r>
                      <a:endParaRPr lang="en-IN" sz="1800" dirty="0"/>
                    </a:p>
                  </a:txBody>
                  <a:tcPr>
                    <a:solidFill>
                      <a:schemeClr val="accent4">
                        <a:lumMod val="20000"/>
                        <a:lumOff val="80000"/>
                      </a:schemeClr>
                    </a:solidFill>
                  </a:tcPr>
                </a:tc>
                <a:extLst>
                  <a:ext uri="{0D108BD9-81ED-4DB2-BD59-A6C34878D82A}">
                    <a16:rowId xmlns:a16="http://schemas.microsoft.com/office/drawing/2014/main" val="663779850"/>
                  </a:ext>
                </a:extLst>
              </a:tr>
              <a:tr h="304609">
                <a:tc vMerge="1">
                  <a:txBody>
                    <a:bodyPr/>
                    <a:lstStyle/>
                    <a:p>
                      <a:endParaRPr lang="en-IN" dirty="0"/>
                    </a:p>
                  </a:txBody>
                  <a:tcPr/>
                </a:tc>
                <a:tc>
                  <a:txBody>
                    <a:bodyPr/>
                    <a:lstStyle/>
                    <a:p>
                      <a:r>
                        <a:rPr lang="en-US" sz="1800" dirty="0"/>
                        <a:t>Mine Planning</a:t>
                      </a:r>
                      <a:endParaRPr lang="en-IN" sz="1800" dirty="0"/>
                    </a:p>
                  </a:txBody>
                  <a:tcPr>
                    <a:solidFill>
                      <a:schemeClr val="accent4">
                        <a:lumMod val="20000"/>
                        <a:lumOff val="80000"/>
                      </a:schemeClr>
                    </a:solidFill>
                  </a:tcPr>
                </a:tc>
                <a:tc>
                  <a:txBody>
                    <a:bodyPr/>
                    <a:lstStyle/>
                    <a:p>
                      <a:r>
                        <a:rPr lang="en-US" sz="1800" dirty="0"/>
                        <a:t>Mine Planning</a:t>
                      </a:r>
                      <a:endParaRPr lang="en-IN" sz="1800" dirty="0"/>
                    </a:p>
                  </a:txBody>
                  <a:tcPr>
                    <a:solidFill>
                      <a:schemeClr val="accent4">
                        <a:lumMod val="20000"/>
                        <a:lumOff val="80000"/>
                      </a:schemeClr>
                    </a:solidFill>
                  </a:tcPr>
                </a:tc>
                <a:extLst>
                  <a:ext uri="{0D108BD9-81ED-4DB2-BD59-A6C34878D82A}">
                    <a16:rowId xmlns:a16="http://schemas.microsoft.com/office/drawing/2014/main" val="1715335658"/>
                  </a:ext>
                </a:extLst>
              </a:tr>
              <a:tr h="533067">
                <a:tc vMerge="1">
                  <a:txBody>
                    <a:bodyPr/>
                    <a:lstStyle/>
                    <a:p>
                      <a:endParaRPr lang="en-IN" dirty="0"/>
                    </a:p>
                  </a:txBody>
                  <a:tcPr/>
                </a:tc>
                <a:tc>
                  <a:txBody>
                    <a:bodyPr/>
                    <a:lstStyle/>
                    <a:p>
                      <a:r>
                        <a:rPr lang="en-US" sz="1800" dirty="0"/>
                        <a:t>Forest Diversification, Environmental Clearance, CTE, CTO</a:t>
                      </a:r>
                      <a:endParaRPr lang="en-IN" sz="1800" dirty="0"/>
                    </a:p>
                  </a:txBody>
                  <a:tcPr>
                    <a:solidFill>
                      <a:schemeClr val="accent4">
                        <a:lumMod val="20000"/>
                        <a:lumOff val="80000"/>
                      </a:schemeClr>
                    </a:solidFill>
                  </a:tcPr>
                </a:tc>
                <a:tc>
                  <a:txBody>
                    <a:bodyPr/>
                    <a:lstStyle/>
                    <a:p>
                      <a:r>
                        <a:rPr lang="en-US" sz="1800" dirty="0"/>
                        <a:t>Forest Diversification, Environmental Clearance, Access Construction, CTE, CTO</a:t>
                      </a:r>
                      <a:endParaRPr lang="en-IN" sz="1800" dirty="0"/>
                    </a:p>
                  </a:txBody>
                  <a:tcPr>
                    <a:solidFill>
                      <a:schemeClr val="accent4">
                        <a:lumMod val="20000"/>
                        <a:lumOff val="80000"/>
                      </a:schemeClr>
                    </a:solidFill>
                  </a:tcPr>
                </a:tc>
                <a:extLst>
                  <a:ext uri="{0D108BD9-81ED-4DB2-BD59-A6C34878D82A}">
                    <a16:rowId xmlns:a16="http://schemas.microsoft.com/office/drawing/2014/main" val="284939538"/>
                  </a:ext>
                </a:extLst>
              </a:tr>
              <a:tr h="304609">
                <a:tc rowSpan="7">
                  <a:txBody>
                    <a:bodyPr/>
                    <a:lstStyle/>
                    <a:p>
                      <a:pPr algn="ctr"/>
                      <a:endParaRPr lang="en-US" sz="1800" dirty="0"/>
                    </a:p>
                    <a:p>
                      <a:pPr algn="ctr"/>
                      <a:endParaRPr lang="en-US" sz="1800" dirty="0"/>
                    </a:p>
                    <a:p>
                      <a:pPr algn="ctr"/>
                      <a:endParaRPr lang="en-US" sz="1800" dirty="0"/>
                    </a:p>
                    <a:p>
                      <a:pPr algn="ctr"/>
                      <a:endParaRPr lang="en-US" sz="1800" dirty="0"/>
                    </a:p>
                    <a:p>
                      <a:pPr algn="ctr"/>
                      <a:r>
                        <a:rPr lang="en-US" sz="1800" dirty="0"/>
                        <a:t>Production Activities</a:t>
                      </a:r>
                      <a:endParaRPr lang="en-IN" sz="1800" dirty="0"/>
                    </a:p>
                  </a:txBody>
                  <a:tcPr>
                    <a:solidFill>
                      <a:schemeClr val="accent1">
                        <a:lumMod val="60000"/>
                        <a:lumOff val="40000"/>
                      </a:schemeClr>
                    </a:solidFill>
                  </a:tcPr>
                </a:tc>
                <a:tc>
                  <a:txBody>
                    <a:bodyPr/>
                    <a:lstStyle/>
                    <a:p>
                      <a:r>
                        <a:rPr lang="en-US" sz="1800" dirty="0"/>
                        <a:t>Site Preparation and Bench Development</a:t>
                      </a:r>
                      <a:endParaRPr lang="en-IN" sz="1800" dirty="0"/>
                    </a:p>
                  </a:txBody>
                  <a:tcPr>
                    <a:solidFill>
                      <a:schemeClr val="accent1">
                        <a:lumMod val="60000"/>
                        <a:lumOff val="40000"/>
                      </a:schemeClr>
                    </a:solidFill>
                  </a:tcPr>
                </a:tc>
                <a:tc>
                  <a:txBody>
                    <a:bodyPr/>
                    <a:lstStyle/>
                    <a:p>
                      <a:r>
                        <a:rPr lang="en-US" sz="1800" dirty="0"/>
                        <a:t>Environmental Consideration</a:t>
                      </a:r>
                      <a:endParaRPr lang="en-IN" sz="1800" dirty="0"/>
                    </a:p>
                  </a:txBody>
                  <a:tcPr>
                    <a:solidFill>
                      <a:schemeClr val="accent1">
                        <a:lumMod val="60000"/>
                        <a:lumOff val="40000"/>
                      </a:schemeClr>
                    </a:solidFill>
                  </a:tcPr>
                </a:tc>
                <a:extLst>
                  <a:ext uri="{0D108BD9-81ED-4DB2-BD59-A6C34878D82A}">
                    <a16:rowId xmlns:a16="http://schemas.microsoft.com/office/drawing/2014/main" val="2251021550"/>
                  </a:ext>
                </a:extLst>
              </a:tr>
              <a:tr h="304609">
                <a:tc vMerge="1">
                  <a:txBody>
                    <a:bodyPr/>
                    <a:lstStyle/>
                    <a:p>
                      <a:endParaRPr lang="en-IN"/>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Over Burden Separation</a:t>
                      </a:r>
                      <a:endParaRPr lang="en-IN" sz="1800" dirty="0"/>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Drilling &amp; Blasting</a:t>
                      </a:r>
                      <a:endParaRPr lang="en-IN" sz="1800" dirty="0"/>
                    </a:p>
                  </a:txBody>
                  <a:tcPr>
                    <a:solidFill>
                      <a:schemeClr val="accent1">
                        <a:lumMod val="60000"/>
                        <a:lumOff val="40000"/>
                      </a:schemeClr>
                    </a:solidFill>
                  </a:tcPr>
                </a:tc>
                <a:extLst>
                  <a:ext uri="{0D108BD9-81ED-4DB2-BD59-A6C34878D82A}">
                    <a16:rowId xmlns:a16="http://schemas.microsoft.com/office/drawing/2014/main" val="2566495157"/>
                  </a:ext>
                </a:extLst>
              </a:tr>
              <a:tr h="304609">
                <a:tc vMerge="1">
                  <a:txBody>
                    <a:bodyPr/>
                    <a:lstStyle/>
                    <a:p>
                      <a:endParaRPr lang="en-IN" dirty="0"/>
                    </a:p>
                  </a:txBody>
                  <a:tcPr/>
                </a:tc>
                <a:tc>
                  <a:txBody>
                    <a:bodyPr/>
                    <a:lstStyle/>
                    <a:p>
                      <a:r>
                        <a:rPr lang="en-US" sz="1800" dirty="0"/>
                        <a:t>Drilling &amp; Blasting</a:t>
                      </a:r>
                      <a:endParaRPr lang="en-IN" sz="1800" dirty="0"/>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Excavation of </a:t>
                      </a:r>
                      <a:r>
                        <a:rPr lang="en-US" sz="1800" dirty="0" err="1"/>
                        <a:t>RoM</a:t>
                      </a:r>
                      <a:r>
                        <a:rPr lang="en-US" sz="1800" dirty="0"/>
                        <a:t>, Breaking and Screening</a:t>
                      </a:r>
                      <a:endParaRPr lang="en-IN" sz="1800" dirty="0"/>
                    </a:p>
                  </a:txBody>
                  <a:tcPr>
                    <a:solidFill>
                      <a:schemeClr val="accent1">
                        <a:lumMod val="60000"/>
                        <a:lumOff val="40000"/>
                      </a:schemeClr>
                    </a:solidFill>
                  </a:tcPr>
                </a:tc>
                <a:extLst>
                  <a:ext uri="{0D108BD9-81ED-4DB2-BD59-A6C34878D82A}">
                    <a16:rowId xmlns:a16="http://schemas.microsoft.com/office/drawing/2014/main" val="1442051660"/>
                  </a:ext>
                </a:extLst>
              </a:tr>
              <a:tr h="533067">
                <a:tc vMerge="1">
                  <a:txBody>
                    <a:bodyPr/>
                    <a:lstStyle/>
                    <a:p>
                      <a:endParaRPr lang="en-IN" dirty="0"/>
                    </a:p>
                  </a:txBody>
                  <a:tcPr/>
                </a:tc>
                <a:tc>
                  <a:txBody>
                    <a:bodyPr/>
                    <a:lstStyle/>
                    <a:p>
                      <a:r>
                        <a:rPr lang="en-US" sz="1800" dirty="0"/>
                        <a:t>Excavation, Screening and /(or) Crushing</a:t>
                      </a:r>
                      <a:endParaRPr lang="en-IN" sz="1800" dirty="0"/>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Sampling, Weighment &amp; Transportation to Stock Yard</a:t>
                      </a:r>
                      <a:endParaRPr lang="en-IN" sz="1800" dirty="0"/>
                    </a:p>
                  </a:txBody>
                  <a:tcPr>
                    <a:solidFill>
                      <a:schemeClr val="accent1">
                        <a:lumMod val="60000"/>
                        <a:lumOff val="40000"/>
                      </a:schemeClr>
                    </a:solidFill>
                  </a:tcPr>
                </a:tc>
                <a:extLst>
                  <a:ext uri="{0D108BD9-81ED-4DB2-BD59-A6C34878D82A}">
                    <a16:rowId xmlns:a16="http://schemas.microsoft.com/office/drawing/2014/main" val="3091523689"/>
                  </a:ext>
                </a:extLst>
              </a:tr>
              <a:tr h="533067">
                <a:tc vMerge="1">
                  <a:txBody>
                    <a:bodyPr/>
                    <a:lstStyle/>
                    <a:p>
                      <a:endParaRPr lang="en-IN" dirty="0"/>
                    </a:p>
                  </a:txBody>
                  <a:tcPr/>
                </a:tc>
                <a:tc>
                  <a:txBody>
                    <a:bodyPr/>
                    <a:lstStyle/>
                    <a:p>
                      <a:r>
                        <a:rPr lang="en-US" sz="1800" dirty="0"/>
                        <a:t>Sampling, Weighment &amp; Transportation to Stock Yard</a:t>
                      </a:r>
                      <a:endParaRPr lang="en-IN" sz="1800" dirty="0"/>
                    </a:p>
                  </a:txBody>
                  <a:tcPr>
                    <a:solidFill>
                      <a:schemeClr val="accent1">
                        <a:lumMod val="60000"/>
                        <a:lumOff val="40000"/>
                      </a:schemeClr>
                    </a:solidFill>
                  </a:tcPr>
                </a:tc>
                <a:tc>
                  <a:txBody>
                    <a:bodyPr/>
                    <a:lstStyle/>
                    <a:p>
                      <a:r>
                        <a:rPr lang="en-US" sz="1800" dirty="0"/>
                        <a:t>Stacking of Ore</a:t>
                      </a:r>
                      <a:endParaRPr lang="en-IN" sz="1800" dirty="0"/>
                    </a:p>
                  </a:txBody>
                  <a:tcPr>
                    <a:solidFill>
                      <a:schemeClr val="accent1">
                        <a:lumMod val="60000"/>
                        <a:lumOff val="40000"/>
                      </a:schemeClr>
                    </a:solidFill>
                  </a:tcPr>
                </a:tc>
                <a:extLst>
                  <a:ext uri="{0D108BD9-81ED-4DB2-BD59-A6C34878D82A}">
                    <a16:rowId xmlns:a16="http://schemas.microsoft.com/office/drawing/2014/main" val="44747896"/>
                  </a:ext>
                </a:extLst>
              </a:tr>
              <a:tr h="304609">
                <a:tc vMerge="1">
                  <a:txBody>
                    <a:bodyPr/>
                    <a:lstStyle/>
                    <a:p>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Exploration (Active Mine)</a:t>
                      </a:r>
                      <a:endParaRPr lang="en-IN" sz="1800" dirty="0"/>
                    </a:p>
                  </a:txBody>
                  <a:tcPr>
                    <a:solidFill>
                      <a:schemeClr val="accent1">
                        <a:lumMod val="60000"/>
                        <a:lumOff val="40000"/>
                      </a:schemeClr>
                    </a:solidFill>
                  </a:tcPr>
                </a:tc>
                <a:tc>
                  <a:txBody>
                    <a:bodyPr/>
                    <a:lstStyle/>
                    <a:p>
                      <a:r>
                        <a:rPr lang="en-US" sz="1800" dirty="0"/>
                        <a:t>Dispatch</a:t>
                      </a:r>
                      <a:endParaRPr lang="en-IN" sz="1800" dirty="0"/>
                    </a:p>
                  </a:txBody>
                  <a:tcPr>
                    <a:solidFill>
                      <a:schemeClr val="accent1">
                        <a:lumMod val="60000"/>
                        <a:lumOff val="40000"/>
                      </a:schemeClr>
                    </a:solidFill>
                  </a:tcPr>
                </a:tc>
                <a:extLst>
                  <a:ext uri="{0D108BD9-81ED-4DB2-BD59-A6C34878D82A}">
                    <a16:rowId xmlns:a16="http://schemas.microsoft.com/office/drawing/2014/main" val="1890350972"/>
                  </a:ext>
                </a:extLst>
              </a:tr>
              <a:tr h="304609">
                <a:tc vMerge="1">
                  <a:txBody>
                    <a:bodyPr/>
                    <a:lstStyle/>
                    <a:p>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Stacking of Ore </a:t>
                      </a:r>
                      <a:r>
                        <a:rPr lang="en-IN" sz="1800" dirty="0"/>
                        <a:t> and </a:t>
                      </a:r>
                      <a:r>
                        <a:rPr lang="en-US" sz="1800" dirty="0"/>
                        <a:t>Dispatch</a:t>
                      </a:r>
                      <a:endParaRPr lang="en-IN" sz="1800" dirty="0"/>
                    </a:p>
                  </a:txBody>
                  <a:tcPr>
                    <a:solidFill>
                      <a:schemeClr val="accent1">
                        <a:lumMod val="60000"/>
                        <a:lumOff val="40000"/>
                      </a:schemeClr>
                    </a:solidFill>
                  </a:tcPr>
                </a:tc>
                <a:tc>
                  <a:txBody>
                    <a:bodyPr/>
                    <a:lstStyle/>
                    <a:p>
                      <a:endParaRPr lang="en-IN" sz="1800" dirty="0"/>
                    </a:p>
                  </a:txBody>
                  <a:tcPr>
                    <a:solidFill>
                      <a:schemeClr val="accent1">
                        <a:lumMod val="60000"/>
                        <a:lumOff val="40000"/>
                      </a:schemeClr>
                    </a:solidFill>
                  </a:tcPr>
                </a:tc>
                <a:extLst>
                  <a:ext uri="{0D108BD9-81ED-4DB2-BD59-A6C34878D82A}">
                    <a16:rowId xmlns:a16="http://schemas.microsoft.com/office/drawing/2014/main" val="3345580873"/>
                  </a:ext>
                </a:extLst>
              </a:tr>
              <a:tr h="533067">
                <a:tc>
                  <a:txBody>
                    <a:bodyPr/>
                    <a:lstStyle/>
                    <a:p>
                      <a:pPr algn="ctr"/>
                      <a:r>
                        <a:rPr lang="en-US" sz="1800" dirty="0"/>
                        <a:t>Post-Production Activities</a:t>
                      </a:r>
                      <a:endParaRPr lang="en-IN" sz="1800" dirty="0"/>
                    </a:p>
                  </a:txBody>
                  <a:tcPr>
                    <a:solidFill>
                      <a:srgbClr val="FFC000"/>
                    </a:solidFill>
                  </a:tcPr>
                </a:tc>
                <a:tc>
                  <a:txBody>
                    <a:bodyPr/>
                    <a:lstStyle/>
                    <a:p>
                      <a:r>
                        <a:rPr lang="en-US" sz="1800" dirty="0"/>
                        <a:t>Mine Closure</a:t>
                      </a:r>
                      <a:endParaRPr lang="en-IN" sz="1800" dirty="0"/>
                    </a:p>
                  </a:txBody>
                  <a:tcPr>
                    <a:solidFill>
                      <a:srgbClr val="FFC000"/>
                    </a:solidFill>
                  </a:tcPr>
                </a:tc>
                <a:tc>
                  <a:txBody>
                    <a:bodyPr/>
                    <a:lstStyle/>
                    <a:p>
                      <a:endParaRPr lang="en-IN" sz="1800" dirty="0"/>
                    </a:p>
                  </a:txBody>
                  <a:tcPr>
                    <a:solidFill>
                      <a:srgbClr val="FFC000"/>
                    </a:solidFill>
                  </a:tcPr>
                </a:tc>
                <a:extLst>
                  <a:ext uri="{0D108BD9-81ED-4DB2-BD59-A6C34878D82A}">
                    <a16:rowId xmlns:a16="http://schemas.microsoft.com/office/drawing/2014/main" val="527508632"/>
                  </a:ext>
                </a:extLst>
              </a:tr>
            </a:tbl>
          </a:graphicData>
        </a:graphic>
      </p:graphicFrame>
    </p:spTree>
    <p:extLst>
      <p:ext uri="{BB962C8B-B14F-4D97-AF65-F5344CB8AC3E}">
        <p14:creationId xmlns:p14="http://schemas.microsoft.com/office/powerpoint/2010/main" val="216589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488C-5045-E039-4ECF-25D2C61357E8}"/>
              </a:ext>
            </a:extLst>
          </p:cNvPr>
          <p:cNvSpPr>
            <a:spLocks noGrp="1"/>
          </p:cNvSpPr>
          <p:nvPr>
            <p:ph type="title"/>
          </p:nvPr>
        </p:nvSpPr>
        <p:spPr>
          <a:xfrm>
            <a:off x="609600" y="704088"/>
            <a:ext cx="10972800" cy="969967"/>
          </a:xfrm>
        </p:spPr>
        <p:txBody>
          <a:bodyPr/>
          <a:lstStyle/>
          <a:p>
            <a:r>
              <a:rPr lang="en-US" b="1" dirty="0"/>
              <a:t>Mine Closure</a:t>
            </a:r>
            <a:endParaRPr lang="en-IN" b="1" dirty="0"/>
          </a:p>
        </p:txBody>
      </p:sp>
      <p:sp>
        <p:nvSpPr>
          <p:cNvPr id="3" name="Content Placeholder 2">
            <a:extLst>
              <a:ext uri="{FF2B5EF4-FFF2-40B4-BE49-F238E27FC236}">
                <a16:creationId xmlns:a16="http://schemas.microsoft.com/office/drawing/2014/main" id="{FA957DDF-1B3F-547E-EB22-B81F8FCA8722}"/>
              </a:ext>
            </a:extLst>
          </p:cNvPr>
          <p:cNvSpPr>
            <a:spLocks noGrp="1"/>
          </p:cNvSpPr>
          <p:nvPr>
            <p:ph idx="1"/>
          </p:nvPr>
        </p:nvSpPr>
        <p:spPr>
          <a:xfrm>
            <a:off x="609600" y="1674055"/>
            <a:ext cx="10972800" cy="4797083"/>
          </a:xfrm>
        </p:spPr>
        <p:txBody>
          <a:bodyPr>
            <a:normAutofit fontScale="92500"/>
          </a:bodyPr>
          <a:lstStyle/>
          <a:p>
            <a:pPr marL="0" lvl="0" indent="0">
              <a:lnSpc>
                <a:spcPct val="155000"/>
              </a:lnSpc>
              <a:spcBef>
                <a:spcPts val="640"/>
              </a:spcBef>
              <a:spcAft>
                <a:spcPts val="0"/>
              </a:spcAft>
              <a:buNone/>
            </a:pPr>
            <a:r>
              <a:rPr lang="en-US" sz="2400" b="1" dirty="0"/>
              <a:t>Progressive</a:t>
            </a:r>
            <a:endParaRPr lang="en-IN" sz="2400" b="1" dirty="0"/>
          </a:p>
          <a:p>
            <a:pPr marL="293370" algn="just">
              <a:lnSpc>
                <a:spcPct val="155000"/>
              </a:lnSpc>
              <a:spcBef>
                <a:spcPts val="640"/>
              </a:spcBef>
              <a:spcAft>
                <a:spcPts val="0"/>
              </a:spcAft>
            </a:pPr>
            <a:r>
              <a:rPr lang="en-US" sz="2400" dirty="0"/>
              <a:t>It involves ongoing planning and implementation of measures to minimize environmental impact, address safety concerns, and gradually reduce the footprint of the mining operation. This phase occurs in active mining operation.</a:t>
            </a:r>
            <a:endParaRPr lang="en-IN" sz="2400" dirty="0"/>
          </a:p>
          <a:p>
            <a:pPr marL="0" lvl="0" indent="0">
              <a:lnSpc>
                <a:spcPct val="155000"/>
              </a:lnSpc>
              <a:spcBef>
                <a:spcPts val="640"/>
              </a:spcBef>
              <a:spcAft>
                <a:spcPts val="0"/>
              </a:spcAft>
              <a:buNone/>
            </a:pPr>
            <a:r>
              <a:rPr lang="en-US" sz="2400" b="1" dirty="0"/>
              <a:t>Permanent/Final</a:t>
            </a:r>
            <a:endParaRPr lang="en-IN" sz="2400" b="1" dirty="0"/>
          </a:p>
          <a:p>
            <a:pPr marL="293370" algn="just">
              <a:lnSpc>
                <a:spcPct val="155000"/>
              </a:lnSpc>
              <a:spcBef>
                <a:spcPts val="640"/>
              </a:spcBef>
              <a:spcAft>
                <a:spcPts val="0"/>
              </a:spcAft>
            </a:pPr>
            <a:r>
              <a:rPr lang="en-US" sz="2400" dirty="0"/>
              <a:t>It involves the activities to restore the site as closely as possible to its pre-mining condition or to a condition suitable for a different land use, depending on regulatory requirements. This phase occurs when mining operation cease entirely.</a:t>
            </a:r>
            <a:endParaRPr lang="en-IN" sz="2400" dirty="0"/>
          </a:p>
          <a:p>
            <a:endParaRPr lang="en-IN" dirty="0"/>
          </a:p>
        </p:txBody>
      </p:sp>
    </p:spTree>
    <p:extLst>
      <p:ext uri="{BB962C8B-B14F-4D97-AF65-F5344CB8AC3E}">
        <p14:creationId xmlns:p14="http://schemas.microsoft.com/office/powerpoint/2010/main" val="916514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09FCB01F-44CB-F612-94F7-C46C275B87EA}"/>
              </a:ext>
            </a:extLst>
          </p:cNvPr>
          <p:cNvGraphicFramePr/>
          <p:nvPr>
            <p:extLst>
              <p:ext uri="{D42A27DB-BD31-4B8C-83A1-F6EECF244321}">
                <p14:modId xmlns:p14="http://schemas.microsoft.com/office/powerpoint/2010/main" val="3812586607"/>
              </p:ext>
            </p:extLst>
          </p:nvPr>
        </p:nvGraphicFramePr>
        <p:xfrm>
          <a:off x="514251" y="485335"/>
          <a:ext cx="11316677"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446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2ABD1-F537-1151-1489-B3591C1CF670}"/>
              </a:ext>
            </a:extLst>
          </p:cNvPr>
          <p:cNvSpPr>
            <a:spLocks noGrp="1"/>
          </p:cNvSpPr>
          <p:nvPr>
            <p:ph type="title"/>
          </p:nvPr>
        </p:nvSpPr>
        <p:spPr>
          <a:xfrm>
            <a:off x="848751" y="577479"/>
            <a:ext cx="10972800" cy="885561"/>
          </a:xfrm>
        </p:spPr>
        <p:txBody>
          <a:bodyPr/>
          <a:lstStyle/>
          <a:p>
            <a:r>
              <a:rPr lang="en-US" b="1" dirty="0"/>
              <a:t>Execution- Mining Activities</a:t>
            </a:r>
            <a:endParaRPr lang="en-IN" b="1" dirty="0"/>
          </a:p>
        </p:txBody>
      </p:sp>
      <p:sp>
        <p:nvSpPr>
          <p:cNvPr id="3" name="Content Placeholder 2">
            <a:extLst>
              <a:ext uri="{FF2B5EF4-FFF2-40B4-BE49-F238E27FC236}">
                <a16:creationId xmlns:a16="http://schemas.microsoft.com/office/drawing/2014/main" id="{E73DFA7A-9821-1C60-FF0D-CB5F41E04B82}"/>
              </a:ext>
            </a:extLst>
          </p:cNvPr>
          <p:cNvSpPr>
            <a:spLocks noGrp="1"/>
          </p:cNvSpPr>
          <p:nvPr>
            <p:ph idx="1"/>
          </p:nvPr>
        </p:nvSpPr>
        <p:spPr>
          <a:xfrm>
            <a:off x="609600" y="1589649"/>
            <a:ext cx="10972800" cy="4994031"/>
          </a:xfrm>
        </p:spPr>
        <p:txBody>
          <a:bodyPr>
            <a:normAutofit/>
          </a:bodyPr>
          <a:lstStyle/>
          <a:p>
            <a:r>
              <a:rPr lang="en-IN" altLang="en-US" b="1" dirty="0"/>
              <a:t>Cost Centres </a:t>
            </a:r>
            <a:r>
              <a:rPr lang="en-IN" altLang="en-US" sz="2400" dirty="0"/>
              <a:t>(Direct Mining, Geology, Forest, Drilling &amp; Blasting, Sampling &amp; QC, Maintenance, HR, Social, Admin, S &amp; D)</a:t>
            </a:r>
            <a:endParaRPr lang="en-IN" altLang="en-US" i="1" dirty="0">
              <a:solidFill>
                <a:srgbClr val="FF0000"/>
              </a:solidFill>
            </a:endParaRPr>
          </a:p>
          <a:p>
            <a:r>
              <a:rPr lang="en-IN" altLang="en-US" b="1" dirty="0"/>
              <a:t>Cost Components</a:t>
            </a:r>
            <a:endParaRPr lang="en-IN" altLang="en-US" b="1" i="1" dirty="0">
              <a:solidFill>
                <a:srgbClr val="FF0000"/>
              </a:solidFill>
            </a:endParaRPr>
          </a:p>
          <a:p>
            <a:r>
              <a:rPr lang="en-IN" altLang="en-US" b="1" dirty="0"/>
              <a:t>Fixed and Variable Overhead </a:t>
            </a:r>
            <a:r>
              <a:rPr lang="en-IN" altLang="en-US" dirty="0"/>
              <a:t>(Fixed-Utilities, S&amp;W, S&amp;S, </a:t>
            </a:r>
            <a:r>
              <a:rPr lang="en-IN" altLang="en-US" dirty="0" err="1"/>
              <a:t>Depn</a:t>
            </a:r>
            <a:r>
              <a:rPr lang="en-IN" altLang="en-US" dirty="0"/>
              <a:t>. R &amp;M, Watch &amp; Ward etc.)</a:t>
            </a:r>
          </a:p>
          <a:p>
            <a:r>
              <a:rPr lang="en-IN" altLang="en-US" b="1" dirty="0"/>
              <a:t>Department Costing </a:t>
            </a:r>
            <a:r>
              <a:rPr lang="en-IN" altLang="en-US" dirty="0"/>
              <a:t>like Production, Geology, Forest, Mining, S&amp;D, Personal, Security, Colony, IT, Civil, Welfare, Admin, Finance, Legal, CSR, CS, CMD office etc.</a:t>
            </a:r>
            <a:endParaRPr lang="en-IN" altLang="en-US" i="1" dirty="0">
              <a:solidFill>
                <a:srgbClr val="FF0000"/>
              </a:solidFill>
            </a:endParaRPr>
          </a:p>
          <a:p>
            <a:r>
              <a:rPr lang="en-IN" altLang="en-US" b="1" dirty="0"/>
              <a:t>Inventory Valuation</a:t>
            </a:r>
          </a:p>
          <a:p>
            <a:r>
              <a:rPr lang="en-IN" altLang="en-US" b="1" dirty="0"/>
              <a:t>Transfer Price</a:t>
            </a:r>
          </a:p>
          <a:p>
            <a:r>
              <a:rPr lang="en-IN" altLang="en-US" b="1" dirty="0"/>
              <a:t>Capacity Determination</a:t>
            </a:r>
          </a:p>
        </p:txBody>
      </p:sp>
    </p:spTree>
    <p:extLst>
      <p:ext uri="{BB962C8B-B14F-4D97-AF65-F5344CB8AC3E}">
        <p14:creationId xmlns:p14="http://schemas.microsoft.com/office/powerpoint/2010/main" val="338090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Agenda</a:t>
            </a:r>
          </a:p>
        </p:txBody>
      </p:sp>
      <p:sp>
        <p:nvSpPr>
          <p:cNvPr id="2" name="Content Placeholder 1"/>
          <p:cNvSpPr>
            <a:spLocks noGrp="1"/>
          </p:cNvSpPr>
          <p:nvPr>
            <p:ph idx="1"/>
          </p:nvPr>
        </p:nvSpPr>
        <p:spPr/>
        <p:txBody>
          <a:bodyPr/>
          <a:lstStyle/>
          <a:p>
            <a:r>
              <a:rPr lang="en-US" dirty="0"/>
              <a:t>Introduction</a:t>
            </a:r>
          </a:p>
          <a:p>
            <a:r>
              <a:rPr lang="en-US" dirty="0"/>
              <a:t>Overview</a:t>
            </a:r>
          </a:p>
          <a:p>
            <a:r>
              <a:rPr lang="en-US" dirty="0"/>
              <a:t>Applicability to Mining Sector</a:t>
            </a:r>
          </a:p>
          <a:p>
            <a:r>
              <a:rPr lang="en-US" dirty="0"/>
              <a:t>Forms and Annexures</a:t>
            </a:r>
          </a:p>
          <a:p>
            <a:r>
              <a:rPr lang="en-US" dirty="0"/>
              <a:t>Key Activities Involved </a:t>
            </a:r>
          </a:p>
          <a:p>
            <a:r>
              <a:rPr lang="en-US" dirty="0"/>
              <a:t>Approaching Cost Audit (Road Map &amp; Practical Way)</a:t>
            </a:r>
          </a:p>
          <a:p>
            <a:r>
              <a:rPr lang="en-US" dirty="0"/>
              <a:t>Cost Items need Special Attention</a:t>
            </a:r>
          </a:p>
          <a:p>
            <a:r>
              <a:rPr lang="en-US" dirty="0"/>
              <a:t>Audit Observations</a:t>
            </a:r>
          </a:p>
          <a:p>
            <a:r>
              <a:rPr lang="en-US" dirty="0"/>
              <a:t>Challenges</a:t>
            </a:r>
          </a:p>
          <a:p>
            <a:endParaRPr lang="en-US"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32679-5235-DDD5-FFA5-420EC75ED36F}"/>
              </a:ext>
            </a:extLst>
          </p:cNvPr>
          <p:cNvSpPr>
            <a:spLocks noGrp="1"/>
          </p:cNvSpPr>
          <p:nvPr>
            <p:ph type="title"/>
          </p:nvPr>
        </p:nvSpPr>
        <p:spPr>
          <a:xfrm>
            <a:off x="609600" y="704088"/>
            <a:ext cx="10972800" cy="955900"/>
          </a:xfrm>
        </p:spPr>
        <p:txBody>
          <a:bodyPr>
            <a:normAutofit/>
          </a:bodyPr>
          <a:lstStyle/>
          <a:p>
            <a:r>
              <a:rPr lang="en-IN" altLang="en-US" b="1" dirty="0"/>
              <a:t>Inventory Valuation</a:t>
            </a:r>
            <a:endParaRPr lang="en-IN" dirty="0"/>
          </a:p>
        </p:txBody>
      </p:sp>
      <p:sp>
        <p:nvSpPr>
          <p:cNvPr id="3" name="Content Placeholder 2">
            <a:extLst>
              <a:ext uri="{FF2B5EF4-FFF2-40B4-BE49-F238E27FC236}">
                <a16:creationId xmlns:a16="http://schemas.microsoft.com/office/drawing/2014/main" id="{A99146EF-9AF3-652E-D1E9-EA982C1A0D60}"/>
              </a:ext>
            </a:extLst>
          </p:cNvPr>
          <p:cNvSpPr>
            <a:spLocks noGrp="1"/>
          </p:cNvSpPr>
          <p:nvPr>
            <p:ph idx="1"/>
          </p:nvPr>
        </p:nvSpPr>
        <p:spPr/>
        <p:txBody>
          <a:bodyPr/>
          <a:lstStyle/>
          <a:p>
            <a:pPr algn="just"/>
            <a:r>
              <a:rPr lang="en-US" dirty="0"/>
              <a:t>Stores, spares and consumables are valued on the basis of weighted average method on the basis of quantity consumed.</a:t>
            </a:r>
          </a:p>
          <a:p>
            <a:pPr marL="0" indent="0" algn="just">
              <a:buNone/>
            </a:pPr>
            <a:endParaRPr lang="en-US" dirty="0"/>
          </a:p>
          <a:p>
            <a:pPr algn="just"/>
            <a:r>
              <a:rPr lang="en-US" dirty="0"/>
              <a:t>Finished goods are valued on the basis of weighted average method </a:t>
            </a:r>
            <a:r>
              <a:rPr lang="en-US" dirty="0" err="1"/>
              <a:t>i.e</a:t>
            </a:r>
            <a:r>
              <a:rPr lang="en-US" dirty="0"/>
              <a:t> the aggregate of cost of production of current year and value of opening stock of current year is divided by the aggregate of current year production quantity and opening stock quantity.</a:t>
            </a:r>
            <a:endParaRPr lang="en-IN" dirty="0"/>
          </a:p>
          <a:p>
            <a:pPr marL="0" indent="0">
              <a:buNone/>
            </a:pPr>
            <a:endParaRPr lang="en-IN" dirty="0"/>
          </a:p>
        </p:txBody>
      </p:sp>
    </p:spTree>
    <p:extLst>
      <p:ext uri="{BB962C8B-B14F-4D97-AF65-F5344CB8AC3E}">
        <p14:creationId xmlns:p14="http://schemas.microsoft.com/office/powerpoint/2010/main" val="254115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EAA8B-CDD3-DEF6-3ACB-40E4173E59F6}"/>
              </a:ext>
            </a:extLst>
          </p:cNvPr>
          <p:cNvSpPr>
            <a:spLocks noGrp="1"/>
          </p:cNvSpPr>
          <p:nvPr>
            <p:ph type="title"/>
          </p:nvPr>
        </p:nvSpPr>
        <p:spPr>
          <a:xfrm>
            <a:off x="609600" y="704088"/>
            <a:ext cx="10972800" cy="857426"/>
          </a:xfrm>
        </p:spPr>
        <p:txBody>
          <a:bodyPr>
            <a:normAutofit/>
          </a:bodyPr>
          <a:lstStyle/>
          <a:p>
            <a:r>
              <a:rPr lang="en-IN" altLang="en-US" b="1" dirty="0"/>
              <a:t>Transfer Price</a:t>
            </a:r>
            <a:endParaRPr lang="en-IN" dirty="0"/>
          </a:p>
        </p:txBody>
      </p:sp>
      <p:sp>
        <p:nvSpPr>
          <p:cNvPr id="3" name="Content Placeholder 2">
            <a:extLst>
              <a:ext uri="{FF2B5EF4-FFF2-40B4-BE49-F238E27FC236}">
                <a16:creationId xmlns:a16="http://schemas.microsoft.com/office/drawing/2014/main" id="{7A578F57-18BC-2C25-4008-0DC260DF606E}"/>
              </a:ext>
            </a:extLst>
          </p:cNvPr>
          <p:cNvSpPr>
            <a:spLocks noGrp="1"/>
          </p:cNvSpPr>
          <p:nvPr>
            <p:ph idx="1"/>
          </p:nvPr>
        </p:nvSpPr>
        <p:spPr/>
        <p:txBody>
          <a:bodyPr/>
          <a:lstStyle/>
          <a:p>
            <a:pPr algn="just"/>
            <a:r>
              <a:rPr lang="en-US" dirty="0"/>
              <a:t>Applicable for further processing in COBP/Plant</a:t>
            </a:r>
          </a:p>
          <a:p>
            <a:pPr marL="0" indent="0" algn="just">
              <a:buNone/>
            </a:pPr>
            <a:endParaRPr lang="en-US" dirty="0"/>
          </a:p>
          <a:p>
            <a:pPr algn="just"/>
            <a:r>
              <a:rPr lang="en-US" dirty="0"/>
              <a:t>The transfer price shall be cost of production plus transportation from mine location to COBP/Plant.</a:t>
            </a:r>
            <a:endParaRPr lang="en-IN" dirty="0"/>
          </a:p>
          <a:p>
            <a:endParaRPr lang="en-IN" dirty="0"/>
          </a:p>
        </p:txBody>
      </p:sp>
    </p:spTree>
    <p:extLst>
      <p:ext uri="{BB962C8B-B14F-4D97-AF65-F5344CB8AC3E}">
        <p14:creationId xmlns:p14="http://schemas.microsoft.com/office/powerpoint/2010/main" val="183534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2EC4F-42E6-8F65-0ABD-47AAC1B8F615}"/>
              </a:ext>
            </a:extLst>
          </p:cNvPr>
          <p:cNvSpPr>
            <a:spLocks noGrp="1"/>
          </p:cNvSpPr>
          <p:nvPr>
            <p:ph type="title"/>
          </p:nvPr>
        </p:nvSpPr>
        <p:spPr/>
        <p:txBody>
          <a:bodyPr/>
          <a:lstStyle/>
          <a:p>
            <a:r>
              <a:rPr lang="en-US" b="1" dirty="0"/>
              <a:t>Capacity Determination</a:t>
            </a:r>
            <a:endParaRPr lang="en-IN" b="1" dirty="0"/>
          </a:p>
        </p:txBody>
      </p:sp>
      <p:sp>
        <p:nvSpPr>
          <p:cNvPr id="3" name="Content Placeholder 2">
            <a:extLst>
              <a:ext uri="{FF2B5EF4-FFF2-40B4-BE49-F238E27FC236}">
                <a16:creationId xmlns:a16="http://schemas.microsoft.com/office/drawing/2014/main" id="{A55E97BF-096C-108C-7716-7B11BB99BFA6}"/>
              </a:ext>
            </a:extLst>
          </p:cNvPr>
          <p:cNvSpPr>
            <a:spLocks noGrp="1"/>
          </p:cNvSpPr>
          <p:nvPr>
            <p:ph idx="1"/>
          </p:nvPr>
        </p:nvSpPr>
        <p:spPr/>
        <p:txBody>
          <a:bodyPr/>
          <a:lstStyle/>
          <a:p>
            <a:r>
              <a:rPr lang="en-IN" altLang="en-US" dirty="0"/>
              <a:t>EC </a:t>
            </a:r>
          </a:p>
          <a:p>
            <a:r>
              <a:rPr lang="en-IN" altLang="en-US" dirty="0"/>
              <a:t>Budget</a:t>
            </a:r>
          </a:p>
          <a:p>
            <a:r>
              <a:rPr lang="en-IN" altLang="en-US" dirty="0"/>
              <a:t>Normal capacity</a:t>
            </a:r>
          </a:p>
          <a:p>
            <a:r>
              <a:rPr lang="en-IN" altLang="en-US" dirty="0"/>
              <a:t>Production</a:t>
            </a:r>
          </a:p>
          <a:p>
            <a:r>
              <a:rPr lang="en-IN" altLang="en-US" dirty="0"/>
              <a:t>Factors determining the capacity</a:t>
            </a:r>
          </a:p>
          <a:p>
            <a:r>
              <a:rPr lang="en-IN" altLang="en-US" dirty="0"/>
              <a:t>Exploration</a:t>
            </a:r>
          </a:p>
        </p:txBody>
      </p:sp>
    </p:spTree>
    <p:extLst>
      <p:ext uri="{BB962C8B-B14F-4D97-AF65-F5344CB8AC3E}">
        <p14:creationId xmlns:p14="http://schemas.microsoft.com/office/powerpoint/2010/main" val="385243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9"/>
            <a:ext cx="10972800" cy="744884"/>
          </a:xfrm>
        </p:spPr>
        <p:txBody>
          <a:bodyPr>
            <a:normAutofit fontScale="90000"/>
          </a:bodyPr>
          <a:lstStyle/>
          <a:p>
            <a:r>
              <a:rPr lang="en-US" b="1" dirty="0"/>
              <a:t>Approaching Cost Audit- Road Map</a:t>
            </a:r>
          </a:p>
        </p:txBody>
      </p:sp>
      <p:sp>
        <p:nvSpPr>
          <p:cNvPr id="2" name="Content Placeholder 1"/>
          <p:cNvSpPr>
            <a:spLocks noGrp="1"/>
          </p:cNvSpPr>
          <p:nvPr>
            <p:ph idx="1"/>
          </p:nvPr>
        </p:nvSpPr>
        <p:spPr>
          <a:xfrm>
            <a:off x="609600" y="1603717"/>
            <a:ext cx="10972800" cy="4965895"/>
          </a:xfrm>
        </p:spPr>
        <p:txBody>
          <a:bodyPr>
            <a:normAutofit fontScale="92500" lnSpcReduction="20000"/>
          </a:bodyPr>
          <a:lstStyle/>
          <a:p>
            <a:r>
              <a:rPr lang="en-IN" altLang="en-US" sz="2800" dirty="0"/>
              <a:t>Audit Engagement Letter</a:t>
            </a:r>
          </a:p>
          <a:p>
            <a:r>
              <a:rPr lang="en-IN" altLang="en-US" sz="2800" dirty="0"/>
              <a:t>Organisation Chart</a:t>
            </a:r>
          </a:p>
          <a:p>
            <a:r>
              <a:rPr lang="en-IN" altLang="en-US" sz="2800" dirty="0"/>
              <a:t>Manufacturing Process and Process flow chart</a:t>
            </a:r>
          </a:p>
          <a:p>
            <a:r>
              <a:rPr lang="en-IN" altLang="en-US" sz="2800" dirty="0"/>
              <a:t>Audit Programme </a:t>
            </a:r>
          </a:p>
          <a:p>
            <a:r>
              <a:rPr lang="en-IN" altLang="en-US" sz="2800" dirty="0"/>
              <a:t>Cost Accounting Manual linking to the chart of accounts</a:t>
            </a:r>
          </a:p>
          <a:p>
            <a:r>
              <a:rPr lang="en-IN" altLang="en-US" sz="2800" dirty="0"/>
              <a:t>Cost Centres ( Operation &amp; Service)</a:t>
            </a:r>
          </a:p>
          <a:p>
            <a:r>
              <a:rPr lang="en-IN" altLang="en-US" sz="2800" dirty="0"/>
              <a:t>Cost Accounting Records (Monthly, Quarterly &amp; Annually) with Cost break-up in Fixed &amp; Variable. </a:t>
            </a:r>
          </a:p>
          <a:p>
            <a:r>
              <a:rPr lang="en-IN" altLang="en-US" sz="2800" dirty="0"/>
              <a:t>Audited Annual Accounts </a:t>
            </a:r>
          </a:p>
          <a:p>
            <a:r>
              <a:rPr lang="en-IN" altLang="en-US" sz="2800" dirty="0"/>
              <a:t>Annual Report</a:t>
            </a:r>
          </a:p>
          <a:p>
            <a:r>
              <a:rPr lang="en-IN" altLang="en-US" sz="2800" dirty="0"/>
              <a:t>Internal Audit &amp; Physical Verification Report.</a:t>
            </a:r>
          </a:p>
          <a:p>
            <a:r>
              <a:rPr lang="en-IN" altLang="en-US" sz="2800" dirty="0"/>
              <a:t>Budget Copy (both BE and RE) &amp; Budgetary Control System</a:t>
            </a:r>
          </a:p>
          <a:p>
            <a:pPr marL="0" indent="0">
              <a:buNone/>
              <a:defRPr/>
            </a:pPr>
            <a:endParaRPr lang="en-IN" sz="2800" dirty="0"/>
          </a:p>
          <a:p>
            <a:endParaRPr lang="en-IN" altLang="en-US" sz="2800" dirty="0"/>
          </a:p>
        </p:txBody>
      </p:sp>
    </p:spTree>
    <p:extLst>
      <p:ext uri="{BB962C8B-B14F-4D97-AF65-F5344CB8AC3E}">
        <p14:creationId xmlns:p14="http://schemas.microsoft.com/office/powerpoint/2010/main" val="2659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6012" y="704088"/>
            <a:ext cx="10972800" cy="758952"/>
          </a:xfrm>
        </p:spPr>
        <p:txBody>
          <a:bodyPr>
            <a:normAutofit fontScale="90000"/>
          </a:bodyPr>
          <a:lstStyle/>
          <a:p>
            <a:r>
              <a:rPr lang="en-US" b="1" dirty="0"/>
              <a:t>Approaching Cost Audit- Practical way</a:t>
            </a:r>
          </a:p>
        </p:txBody>
      </p:sp>
      <p:sp>
        <p:nvSpPr>
          <p:cNvPr id="2" name="Content Placeholder 1"/>
          <p:cNvSpPr>
            <a:spLocks noGrp="1"/>
          </p:cNvSpPr>
          <p:nvPr>
            <p:ph idx="1"/>
          </p:nvPr>
        </p:nvSpPr>
        <p:spPr>
          <a:xfrm>
            <a:off x="309489" y="1463040"/>
            <a:ext cx="11605846" cy="5394960"/>
          </a:xfrm>
        </p:spPr>
        <p:txBody>
          <a:bodyPr>
            <a:noAutofit/>
          </a:bodyPr>
          <a:lstStyle/>
          <a:p>
            <a:pPr algn="just">
              <a:defRPr/>
            </a:pPr>
            <a:r>
              <a:rPr lang="en-IN" sz="2400" b="1" dirty="0"/>
              <a:t>Mining Plan : </a:t>
            </a:r>
            <a:r>
              <a:rPr lang="en-US" sz="2400" dirty="0"/>
              <a:t>Mining Plan means a proposal for mining on a mining site, including a description of the systematic activities to be used for the purpose of extracting ore and minerals.</a:t>
            </a:r>
            <a:endParaRPr lang="en-IN" sz="2400" dirty="0"/>
          </a:p>
          <a:p>
            <a:pPr algn="just">
              <a:defRPr/>
            </a:pPr>
            <a:r>
              <a:rPr lang="en-IN" sz="2400" dirty="0"/>
              <a:t>Mining and EC Capacity with basis of Calculation.</a:t>
            </a:r>
          </a:p>
          <a:p>
            <a:pPr marL="0" indent="0" algn="just">
              <a:buFont typeface="Wingdings" panose="05000000000000000000" pitchFamily="2" charset="2"/>
              <a:buNone/>
              <a:defRPr/>
            </a:pPr>
            <a:r>
              <a:rPr lang="en-US" sz="2400" b="1" dirty="0"/>
              <a:t>Mining Capacity</a:t>
            </a:r>
          </a:p>
          <a:p>
            <a:pPr marL="0" indent="0" algn="just">
              <a:buFont typeface="Wingdings" panose="05000000000000000000" pitchFamily="2" charset="2"/>
              <a:buNone/>
              <a:defRPr/>
            </a:pPr>
            <a:r>
              <a:rPr lang="en-US" sz="2400" dirty="0"/>
              <a:t>Having capacity for mining industry means the exercise of that degree of skill, diligence, prudence and foresight that would ordinarily be expected from a skilled and experienced operator under similar circumstances, adhering to internationally recognized standards.</a:t>
            </a:r>
          </a:p>
          <a:p>
            <a:pPr marL="0" indent="0" algn="just">
              <a:buFont typeface="Wingdings" panose="05000000000000000000" pitchFamily="2" charset="2"/>
              <a:buNone/>
              <a:defRPr/>
            </a:pPr>
            <a:r>
              <a:rPr lang="en-US" sz="2400" b="1" dirty="0"/>
              <a:t>EC Capacity</a:t>
            </a:r>
          </a:p>
          <a:p>
            <a:pPr marL="0" indent="0" algn="just">
              <a:buFont typeface="Wingdings" panose="05000000000000000000" pitchFamily="2" charset="2"/>
              <a:buNone/>
              <a:defRPr/>
            </a:pPr>
            <a:r>
              <a:rPr lang="en-US" sz="2400" dirty="0"/>
              <a:t>Environmental Clearance (EC) for certain developmental projects has been made mandatory by the Ministry of Environment &amp; Forests through its Notification issued on 27.01. 1994 under the provisions of Environment (Protection) Act, 1986</a:t>
            </a:r>
            <a:endParaRPr lang="en-IN" sz="2400" dirty="0"/>
          </a:p>
          <a:p>
            <a:pPr algn="just"/>
            <a:endParaRPr lang="en-IN" altLang="en-US" sz="2400" dirty="0"/>
          </a:p>
        </p:txBody>
      </p:sp>
    </p:spTree>
    <p:extLst>
      <p:ext uri="{BB962C8B-B14F-4D97-AF65-F5344CB8AC3E}">
        <p14:creationId xmlns:p14="http://schemas.microsoft.com/office/powerpoint/2010/main" val="290918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758952"/>
          </a:xfrm>
        </p:spPr>
        <p:txBody>
          <a:bodyPr>
            <a:normAutofit fontScale="90000"/>
          </a:bodyPr>
          <a:lstStyle/>
          <a:p>
            <a:r>
              <a:rPr lang="en-US" b="1" dirty="0"/>
              <a:t>Approaching Cost Audit- Practical way</a:t>
            </a:r>
          </a:p>
        </p:txBody>
      </p:sp>
      <p:sp>
        <p:nvSpPr>
          <p:cNvPr id="2" name="Content Placeholder 1"/>
          <p:cNvSpPr>
            <a:spLocks noGrp="1"/>
          </p:cNvSpPr>
          <p:nvPr>
            <p:ph idx="1"/>
          </p:nvPr>
        </p:nvSpPr>
        <p:spPr>
          <a:xfrm>
            <a:off x="609600" y="1603717"/>
            <a:ext cx="10972800" cy="5092505"/>
          </a:xfrm>
        </p:spPr>
        <p:txBody>
          <a:bodyPr>
            <a:normAutofit/>
          </a:bodyPr>
          <a:lstStyle/>
          <a:p>
            <a:pPr>
              <a:defRPr/>
            </a:pPr>
            <a:r>
              <a:rPr lang="en-IN" sz="2400" dirty="0"/>
              <a:t>Stripping Ratio in Calculation of Production, OBR- Policy.</a:t>
            </a:r>
          </a:p>
          <a:p>
            <a:pPr>
              <a:defRPr/>
            </a:pPr>
            <a:r>
              <a:rPr lang="en-IN" sz="2400" dirty="0"/>
              <a:t>Overhead Absorption Policy</a:t>
            </a:r>
          </a:p>
          <a:p>
            <a:pPr>
              <a:defRPr/>
            </a:pPr>
            <a:r>
              <a:rPr lang="en-IN" sz="2400" dirty="0"/>
              <a:t>Indirect Tax Reconciliation. </a:t>
            </a:r>
          </a:p>
          <a:p>
            <a:pPr>
              <a:defRPr/>
            </a:pPr>
            <a:r>
              <a:rPr lang="en-IN" sz="2400" dirty="0"/>
              <a:t>Contracts &amp; Agreement  Mining Developer &amp; Operator ( MDO), Mining Operator ( MO) etc.</a:t>
            </a:r>
          </a:p>
          <a:p>
            <a:pPr>
              <a:defRPr/>
            </a:pPr>
            <a:r>
              <a:rPr lang="en-IN" sz="2400" dirty="0"/>
              <a:t>Related Party Transaction - Transaction details and basis of Transfer price</a:t>
            </a:r>
          </a:p>
          <a:p>
            <a:pPr>
              <a:defRPr/>
            </a:pPr>
            <a:r>
              <a:rPr lang="en-US" sz="2400" dirty="0"/>
              <a:t>Other related Issues</a:t>
            </a:r>
            <a:endParaRPr lang="en-IN" sz="2400" dirty="0"/>
          </a:p>
          <a:p>
            <a:pPr>
              <a:defRPr/>
            </a:pPr>
            <a:r>
              <a:rPr lang="en-IN" sz="2400" dirty="0"/>
              <a:t>Compliance on Previous Year Auditor’s Observation.</a:t>
            </a:r>
          </a:p>
        </p:txBody>
      </p:sp>
    </p:spTree>
    <p:extLst>
      <p:ext uri="{BB962C8B-B14F-4D97-AF65-F5344CB8AC3E}">
        <p14:creationId xmlns:p14="http://schemas.microsoft.com/office/powerpoint/2010/main" val="183557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89012-24EF-9567-92A8-0F70609DAFFB}"/>
              </a:ext>
            </a:extLst>
          </p:cNvPr>
          <p:cNvSpPr>
            <a:spLocks noGrp="1"/>
          </p:cNvSpPr>
          <p:nvPr>
            <p:ph type="title"/>
          </p:nvPr>
        </p:nvSpPr>
        <p:spPr>
          <a:xfrm>
            <a:off x="609600" y="704088"/>
            <a:ext cx="10972800" cy="927764"/>
          </a:xfrm>
        </p:spPr>
        <p:txBody>
          <a:bodyPr/>
          <a:lstStyle/>
          <a:p>
            <a:r>
              <a:rPr lang="en-US" b="1" dirty="0"/>
              <a:t>Presenting Cost Audit Report</a:t>
            </a:r>
            <a:endParaRPr lang="en-IN" b="1" dirty="0"/>
          </a:p>
        </p:txBody>
      </p:sp>
      <p:sp>
        <p:nvSpPr>
          <p:cNvPr id="3" name="Content Placeholder 2">
            <a:extLst>
              <a:ext uri="{FF2B5EF4-FFF2-40B4-BE49-F238E27FC236}">
                <a16:creationId xmlns:a16="http://schemas.microsoft.com/office/drawing/2014/main" id="{32FE5C2E-348F-E25D-DAD3-55B678B5005F}"/>
              </a:ext>
            </a:extLst>
          </p:cNvPr>
          <p:cNvSpPr>
            <a:spLocks noGrp="1"/>
          </p:cNvSpPr>
          <p:nvPr>
            <p:ph idx="1"/>
          </p:nvPr>
        </p:nvSpPr>
        <p:spPr>
          <a:xfrm>
            <a:off x="609600" y="1935480"/>
            <a:ext cx="8661009" cy="4389120"/>
          </a:xfrm>
        </p:spPr>
        <p:txBody>
          <a:bodyPr/>
          <a:lstStyle/>
          <a:p>
            <a:pPr algn="just">
              <a:lnSpc>
                <a:spcPct val="150000"/>
              </a:lnSpc>
              <a:buFont typeface="Arial" panose="020B0604020202020204" pitchFamily="34" charset="0"/>
              <a:buChar char="•"/>
            </a:pPr>
            <a:r>
              <a:rPr lang="en-IN" altLang="en-US" dirty="0">
                <a:sym typeface="Wingdings" panose="05000000000000000000" pitchFamily="2" charset="2"/>
              </a:rPr>
              <a:t>Preparation of Cost Audit Report</a:t>
            </a:r>
          </a:p>
          <a:p>
            <a:pPr algn="just">
              <a:lnSpc>
                <a:spcPct val="150000"/>
              </a:lnSpc>
              <a:buFont typeface="Arial" panose="020B0604020202020204" pitchFamily="34" charset="0"/>
              <a:buChar char="•"/>
            </a:pPr>
            <a:r>
              <a:rPr lang="en-IN" altLang="en-US" dirty="0">
                <a:sym typeface="Wingdings" panose="05000000000000000000" pitchFamily="2" charset="2"/>
              </a:rPr>
              <a:t>Disclosures in Cost Audit Report</a:t>
            </a:r>
          </a:p>
          <a:p>
            <a:pPr algn="just">
              <a:lnSpc>
                <a:spcPct val="150000"/>
              </a:lnSpc>
              <a:buFont typeface="Arial" panose="020B0604020202020204" pitchFamily="34" charset="0"/>
              <a:buChar char="•"/>
            </a:pPr>
            <a:r>
              <a:rPr lang="en-IN" altLang="en-US" dirty="0">
                <a:sym typeface="Wingdings" panose="05000000000000000000" pitchFamily="2" charset="2"/>
              </a:rPr>
              <a:t>Presentation to the Management</a:t>
            </a:r>
          </a:p>
          <a:p>
            <a:pPr marL="0" indent="0">
              <a:buNone/>
            </a:pPr>
            <a:endParaRPr lang="en-IN" dirty="0"/>
          </a:p>
        </p:txBody>
      </p:sp>
    </p:spTree>
    <p:extLst>
      <p:ext uri="{BB962C8B-B14F-4D97-AF65-F5344CB8AC3E}">
        <p14:creationId xmlns:p14="http://schemas.microsoft.com/office/powerpoint/2010/main" val="823262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EB5C8AC-84F3-BC3A-F061-D1AF4ABE8295}"/>
              </a:ext>
            </a:extLst>
          </p:cNvPr>
          <p:cNvGraphicFramePr>
            <a:graphicFrameLocks noGrp="1"/>
          </p:cNvGraphicFramePr>
          <p:nvPr>
            <p:ph idx="1"/>
            <p:extLst>
              <p:ext uri="{D42A27DB-BD31-4B8C-83A1-F6EECF244321}">
                <p14:modId xmlns:p14="http://schemas.microsoft.com/office/powerpoint/2010/main" val="2290703846"/>
              </p:ext>
            </p:extLst>
          </p:nvPr>
        </p:nvGraphicFramePr>
        <p:xfrm>
          <a:off x="602566" y="182880"/>
          <a:ext cx="10986868" cy="6394607"/>
        </p:xfrm>
        <a:graphic>
          <a:graphicData uri="http://schemas.openxmlformats.org/drawingml/2006/table">
            <a:tbl>
              <a:tblPr>
                <a:tableStyleId>{8799B23B-EC83-4686-B30A-512413B5E67A}</a:tableStyleId>
              </a:tblPr>
              <a:tblGrid>
                <a:gridCol w="1339351">
                  <a:extLst>
                    <a:ext uri="{9D8B030D-6E8A-4147-A177-3AD203B41FA5}">
                      <a16:colId xmlns:a16="http://schemas.microsoft.com/office/drawing/2014/main" val="1602393166"/>
                    </a:ext>
                  </a:extLst>
                </a:gridCol>
                <a:gridCol w="2042512">
                  <a:extLst>
                    <a:ext uri="{9D8B030D-6E8A-4147-A177-3AD203B41FA5}">
                      <a16:colId xmlns:a16="http://schemas.microsoft.com/office/drawing/2014/main" val="154200683"/>
                    </a:ext>
                  </a:extLst>
                </a:gridCol>
                <a:gridCol w="1054739">
                  <a:extLst>
                    <a:ext uri="{9D8B030D-6E8A-4147-A177-3AD203B41FA5}">
                      <a16:colId xmlns:a16="http://schemas.microsoft.com/office/drawing/2014/main" val="2104665802"/>
                    </a:ext>
                  </a:extLst>
                </a:gridCol>
                <a:gridCol w="1403835">
                  <a:extLst>
                    <a:ext uri="{9D8B030D-6E8A-4147-A177-3AD203B41FA5}">
                      <a16:colId xmlns:a16="http://schemas.microsoft.com/office/drawing/2014/main" val="3777351964"/>
                    </a:ext>
                  </a:extLst>
                </a:gridCol>
                <a:gridCol w="1425544">
                  <a:extLst>
                    <a:ext uri="{9D8B030D-6E8A-4147-A177-3AD203B41FA5}">
                      <a16:colId xmlns:a16="http://schemas.microsoft.com/office/drawing/2014/main" val="942465352"/>
                    </a:ext>
                  </a:extLst>
                </a:gridCol>
                <a:gridCol w="164105">
                  <a:extLst>
                    <a:ext uri="{9D8B030D-6E8A-4147-A177-3AD203B41FA5}">
                      <a16:colId xmlns:a16="http://schemas.microsoft.com/office/drawing/2014/main" val="1524741696"/>
                    </a:ext>
                  </a:extLst>
                </a:gridCol>
                <a:gridCol w="1294228">
                  <a:extLst>
                    <a:ext uri="{9D8B030D-6E8A-4147-A177-3AD203B41FA5}">
                      <a16:colId xmlns:a16="http://schemas.microsoft.com/office/drawing/2014/main" val="3420661456"/>
                    </a:ext>
                  </a:extLst>
                </a:gridCol>
                <a:gridCol w="1119919">
                  <a:extLst>
                    <a:ext uri="{9D8B030D-6E8A-4147-A177-3AD203B41FA5}">
                      <a16:colId xmlns:a16="http://schemas.microsoft.com/office/drawing/2014/main" val="2951996007"/>
                    </a:ext>
                  </a:extLst>
                </a:gridCol>
                <a:gridCol w="146173">
                  <a:extLst>
                    <a:ext uri="{9D8B030D-6E8A-4147-A177-3AD203B41FA5}">
                      <a16:colId xmlns:a16="http://schemas.microsoft.com/office/drawing/2014/main" val="2190835972"/>
                    </a:ext>
                  </a:extLst>
                </a:gridCol>
                <a:gridCol w="996462">
                  <a:extLst>
                    <a:ext uri="{9D8B030D-6E8A-4147-A177-3AD203B41FA5}">
                      <a16:colId xmlns:a16="http://schemas.microsoft.com/office/drawing/2014/main" val="129659742"/>
                    </a:ext>
                  </a:extLst>
                </a:gridCol>
              </a:tblGrid>
              <a:tr h="247900">
                <a:tc>
                  <a:txBody>
                    <a:bodyPr/>
                    <a:lstStyle/>
                    <a:p>
                      <a:pPr algn="ctr" fontAlgn="ctr"/>
                      <a:r>
                        <a:rPr lang="en-IN" sz="1600" b="1" u="none" strike="noStrike" dirty="0">
                          <a:effectLst/>
                        </a:rPr>
                        <a:t>PART-B(2)</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algn="l" fontAlgn="ctr"/>
                      <a:r>
                        <a:rPr lang="en-US" sz="1600" b="1" u="none" strike="noStrike" dirty="0">
                          <a:effectLst/>
                        </a:rPr>
                        <a:t>ABRIDGED COST STATEMENT : ( for each product separately)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r>
                        <a:rPr lang="en-IN" sz="1600" u="none" strike="noStrike" dirty="0">
                          <a:effectLst/>
                        </a:rPr>
                        <a:t> </a:t>
                      </a:r>
                      <a:endParaRPr lang="en-IN" sz="1600" b="1" i="0" u="none" strike="noStrike" dirty="0">
                        <a:solidFill>
                          <a:srgbClr val="000000"/>
                        </a:solidFill>
                        <a:effectLst/>
                        <a:latin typeface="Arial Narrow" panose="020B0606020202030204" pitchFamily="34" charset="0"/>
                      </a:endParaRPr>
                    </a:p>
                  </a:txBody>
                  <a:tcPr marL="0" marR="0" marT="0" marB="0" anchor="ctr"/>
                </a:tc>
                <a:tc hMerge="1">
                  <a:txBody>
                    <a:bodyPr/>
                    <a:lstStyle/>
                    <a:p>
                      <a:pPr algn="l" fontAlgn="b"/>
                      <a:r>
                        <a:rPr lang="en-IN" sz="1600" u="sng" strike="noStrike" dirty="0">
                          <a:effectLst/>
                        </a:rPr>
                        <a:t> </a:t>
                      </a:r>
                      <a:endParaRPr lang="en-IN" sz="1600" b="1" i="0" u="sng" strike="noStrike" dirty="0">
                        <a:solidFill>
                          <a:srgbClr val="000000"/>
                        </a:solidFill>
                        <a:effectLst/>
                        <a:latin typeface="Arial Narrow" panose="020B0606020202030204" pitchFamily="34" charset="0"/>
                      </a:endParaRPr>
                    </a:p>
                  </a:txBody>
                  <a:tcPr marL="0" marR="0" marT="0" marB="0" anchor="b"/>
                </a:tc>
                <a:tc hMerge="1">
                  <a:txBody>
                    <a:bodyPr/>
                    <a:lstStyle/>
                    <a:p>
                      <a:pPr algn="l" fontAlgn="b"/>
                      <a:r>
                        <a:rPr lang="en-IN" sz="1600" u="none" strike="noStrike" dirty="0">
                          <a:effectLst/>
                        </a:rPr>
                        <a:t> </a:t>
                      </a:r>
                      <a:endParaRPr lang="en-IN" sz="1600" b="0" i="0" u="none" strike="noStrike" dirty="0">
                        <a:solidFill>
                          <a:srgbClr val="000000"/>
                        </a:solidFill>
                        <a:effectLst/>
                        <a:latin typeface="Arial Narrow" panose="020B0606020202030204" pitchFamily="34" charset="0"/>
                      </a:endParaRPr>
                    </a:p>
                  </a:txBody>
                  <a:tcPr marL="0" marR="0" marT="0" marB="0" anchor="b"/>
                </a:tc>
                <a:tc hMerge="1">
                  <a:txBody>
                    <a:bodyPr/>
                    <a:lstStyle/>
                    <a:p>
                      <a:pPr algn="l" fontAlgn="b"/>
                      <a:r>
                        <a:rPr lang="en-IN" sz="1600" u="none" strike="noStrike" dirty="0">
                          <a:effectLst/>
                        </a:rPr>
                        <a:t> </a:t>
                      </a:r>
                      <a:endParaRPr lang="en-IN" sz="1600" b="0" i="0" u="none" strike="noStrike" dirty="0">
                        <a:solidFill>
                          <a:srgbClr val="000000"/>
                        </a:solidFill>
                        <a:effectLst/>
                        <a:latin typeface="Arial Narrow" panose="020B0606020202030204" pitchFamily="34" charset="0"/>
                      </a:endParaRPr>
                    </a:p>
                  </a:txBody>
                  <a:tcPr marL="0" marR="0" marT="0" marB="0" anchor="b"/>
                </a:tc>
                <a:tc hMerge="1">
                  <a:txBody>
                    <a:bodyPr/>
                    <a:lstStyle/>
                    <a:p>
                      <a:endParaRPr lang="en-IN"/>
                    </a:p>
                  </a:txBody>
                  <a:tcPr/>
                </a:tc>
                <a:tc hMerge="1">
                  <a:txBody>
                    <a:bodyPr/>
                    <a:lstStyle/>
                    <a:p>
                      <a:pPr algn="l" fontAlgn="b"/>
                      <a:r>
                        <a:rPr lang="en-IN" sz="1600" u="none" strike="noStrike" dirty="0">
                          <a:effectLst/>
                        </a:rPr>
                        <a:t> </a:t>
                      </a:r>
                      <a:endParaRPr lang="en-IN" sz="1600" b="0" i="0" u="none" strike="noStrike" dirty="0">
                        <a:effectLst/>
                        <a:latin typeface="Arial Narrow" panose="020B0606020202030204" pitchFamily="34" charset="0"/>
                      </a:endParaRPr>
                    </a:p>
                  </a:txBody>
                  <a:tcPr marL="0" marR="0" marT="0" marB="0" anchor="b"/>
                </a:tc>
                <a:tc hMerge="1">
                  <a:txBody>
                    <a:bodyPr/>
                    <a:lstStyle/>
                    <a:p>
                      <a:pPr algn="l" fontAlgn="b"/>
                      <a:r>
                        <a:rPr lang="en-IN" sz="1600" u="none" strike="noStrike" dirty="0">
                          <a:effectLst/>
                        </a:rPr>
                        <a:t> </a:t>
                      </a:r>
                      <a:endParaRPr lang="en-IN" sz="1600" b="0" i="0" u="none" strike="noStrike" dirty="0">
                        <a:solidFill>
                          <a:srgbClr val="000000"/>
                        </a:solidFill>
                        <a:effectLst/>
                        <a:latin typeface="Arial Narrow" panose="020B0606020202030204" pitchFamily="34" charset="0"/>
                      </a:endParaRPr>
                    </a:p>
                  </a:txBody>
                  <a:tcPr marL="0" marR="0" marT="0" marB="0" anchor="b"/>
                </a:tc>
                <a:tc hMerge="1">
                  <a:txBody>
                    <a:bodyPr/>
                    <a:lstStyle/>
                    <a:p>
                      <a:pPr algn="l" fontAlgn="ctr"/>
                      <a:endParaRPr lang="en-US" sz="1600" u="none" strike="noStrike" dirty="0">
                        <a:effectLst/>
                      </a:endParaRPr>
                    </a:p>
                  </a:txBody>
                  <a:tcPr marL="0" marR="0" marT="0" marB="0" anchor="ctr"/>
                </a:tc>
                <a:extLst>
                  <a:ext uri="{0D108BD9-81ED-4DB2-BD59-A6C34878D82A}">
                    <a16:rowId xmlns:a16="http://schemas.microsoft.com/office/drawing/2014/main" val="4129331684"/>
                  </a:ext>
                </a:extLst>
              </a:tr>
              <a:tr h="133624">
                <a:tc>
                  <a:txBody>
                    <a:bodyPr/>
                    <a:lstStyle/>
                    <a:p>
                      <a:pPr algn="l" fontAlgn="b"/>
                      <a:r>
                        <a:rPr lang="en-IN" sz="1600" b="1" u="none" strike="noStrike" dirty="0">
                          <a:effectLst/>
                        </a:rPr>
                        <a:t> </a:t>
                      </a:r>
                      <a:endParaRPr lang="en-IN" sz="1600" b="1" i="0" u="none" strike="noStrike" dirty="0">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b="1" u="none" strike="noStrike">
                          <a:effectLst/>
                        </a:rPr>
                        <a:t>Name of Product  :</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IN" sz="1600" b="1" i="0" u="none" strike="noStrike">
                        <a:solidFill>
                          <a:srgbClr val="000000"/>
                        </a:solidFill>
                        <a:effectLst/>
                        <a:latin typeface="Arial Narrow" panose="020B0606020202030204" pitchFamily="34" charset="0"/>
                      </a:endParaRPr>
                    </a:p>
                  </a:txBody>
                  <a:tcPr marL="0" marR="0" marT="0" marB="0" anchor="b"/>
                </a:tc>
                <a:tc>
                  <a:txBody>
                    <a:bodyPr/>
                    <a:lstStyle/>
                    <a:p>
                      <a:pPr algn="l" fontAlgn="b"/>
                      <a:r>
                        <a:rPr lang="en-IN" sz="1600" b="1" u="none" strike="noStrike">
                          <a:effectLst/>
                        </a:rPr>
                        <a:t> </a:t>
                      </a:r>
                      <a:endParaRPr lang="en-IN" sz="1600" b="1" i="0" u="none" strike="noStrike">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dirty="0">
                        <a:solidFill>
                          <a:srgbClr val="000000"/>
                        </a:solidFill>
                        <a:effectLst/>
                        <a:latin typeface="Arial Narrow" panose="020B0606020202030204" pitchFamily="34" charset="0"/>
                      </a:endParaRPr>
                    </a:p>
                  </a:txBody>
                  <a:tcPr marL="0" marR="0" marT="0" marB="0" anchor="ctr"/>
                </a:tc>
                <a:extLst>
                  <a:ext uri="{0D108BD9-81ED-4DB2-BD59-A6C34878D82A}">
                    <a16:rowId xmlns:a16="http://schemas.microsoft.com/office/drawing/2014/main" val="1535464213"/>
                  </a:ext>
                </a:extLst>
              </a:tr>
              <a:tr h="133624">
                <a:tc>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b="1" u="none" strike="noStrike">
                          <a:effectLst/>
                        </a:rPr>
                        <a:t>CTA Heading :</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IN" sz="1600" b="1" i="0" u="none" strike="noStrike">
                        <a:solidFill>
                          <a:srgbClr val="000000"/>
                        </a:solidFill>
                        <a:effectLst/>
                        <a:latin typeface="Arial Narrow" panose="020B0606020202030204" pitchFamily="34" charset="0"/>
                      </a:endParaRPr>
                    </a:p>
                  </a:txBody>
                  <a:tcPr marL="0" marR="0" marT="0" marB="0" anchor="b"/>
                </a:tc>
                <a:tc>
                  <a:txBody>
                    <a:bodyPr/>
                    <a:lstStyle/>
                    <a:p>
                      <a:pPr algn="l" fontAlgn="b"/>
                      <a:r>
                        <a:rPr lang="en-IN" sz="1600" b="1" u="none" strike="noStrike">
                          <a:effectLst/>
                        </a:rPr>
                        <a:t> </a:t>
                      </a:r>
                      <a:endParaRPr lang="en-IN" sz="1600" b="1" i="0" u="none" strike="noStrike">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dirty="0">
                        <a:solidFill>
                          <a:srgbClr val="000000"/>
                        </a:solidFill>
                        <a:effectLst/>
                        <a:latin typeface="Arial Narrow" panose="020B0606020202030204" pitchFamily="34" charset="0"/>
                      </a:endParaRPr>
                    </a:p>
                  </a:txBody>
                  <a:tcPr marL="0" marR="0" marT="0" marB="0" anchor="ctr"/>
                </a:tc>
                <a:extLst>
                  <a:ext uri="{0D108BD9-81ED-4DB2-BD59-A6C34878D82A}">
                    <a16:rowId xmlns:a16="http://schemas.microsoft.com/office/drawing/2014/main" val="1997180798"/>
                  </a:ext>
                </a:extLst>
              </a:tr>
              <a:tr h="232727">
                <a:tc>
                  <a:txBody>
                    <a:bodyPr/>
                    <a:lstStyle/>
                    <a:p>
                      <a:pPr algn="l" fontAlgn="b"/>
                      <a:r>
                        <a:rPr lang="en-IN" sz="1600" b="1" u="none" strike="noStrike" dirty="0">
                          <a:effectLst/>
                        </a:rPr>
                        <a:t> </a:t>
                      </a:r>
                      <a:endParaRPr lang="en-IN" sz="1600" b="1" i="0" u="none" strike="noStrike" dirty="0">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b="1" u="none" strike="noStrike">
                          <a:effectLst/>
                        </a:rPr>
                        <a:t>Unit of Measurement :</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b"/>
                      <a:r>
                        <a:rPr lang="en-IN" sz="1600" b="1" u="none" strike="noStrike">
                          <a:effectLst/>
                        </a:rPr>
                        <a:t> </a:t>
                      </a:r>
                      <a:endParaRPr lang="en-IN" sz="1600" b="1" i="0" u="none" strike="noStrike">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IN" sz="1600" b="1" i="0" u="none" strike="noStrike">
                        <a:effectLst/>
                        <a:latin typeface="Arial Narrow" panose="020B0606020202030204" pitchFamily="34" charset="0"/>
                      </a:endParaRPr>
                    </a:p>
                  </a:txBody>
                  <a:tcPr marL="0" marR="0" marT="0" marB="0" anchor="b"/>
                </a:tc>
                <a:tc>
                  <a:txBody>
                    <a:bodyPr/>
                    <a:lstStyle/>
                    <a:p>
                      <a:pPr algn="l" fontAlgn="b"/>
                      <a:r>
                        <a:rPr lang="en-IN" sz="1600" b="1" u="none" strike="noStrike">
                          <a:effectLst/>
                        </a:rPr>
                        <a:t> </a:t>
                      </a:r>
                      <a:endParaRPr lang="en-IN" sz="1600" b="1" i="0" u="none" strike="noStrike">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dirty="0">
                        <a:effectLst/>
                        <a:latin typeface="Arial Narrow" panose="020B0606020202030204" pitchFamily="34" charset="0"/>
                      </a:endParaRPr>
                    </a:p>
                  </a:txBody>
                  <a:tcPr marL="0" marR="0" marT="0" marB="0" anchor="ctr"/>
                </a:tc>
                <a:extLst>
                  <a:ext uri="{0D108BD9-81ED-4DB2-BD59-A6C34878D82A}">
                    <a16:rowId xmlns:a16="http://schemas.microsoft.com/office/drawing/2014/main" val="2740293891"/>
                  </a:ext>
                </a:extLst>
              </a:tr>
              <a:tr h="271140">
                <a:tc>
                  <a:txBody>
                    <a:bodyPr/>
                    <a:lstStyle/>
                    <a:p>
                      <a:pPr algn="ctr" fontAlgn="t"/>
                      <a:r>
                        <a:rPr lang="en-IN" sz="1600" b="1" u="none" strike="noStrike" dirty="0">
                          <a:effectLst/>
                        </a:rPr>
                        <a:t> </a:t>
                      </a:r>
                      <a:endParaRPr lang="en-IN" sz="1600" b="1" i="0" u="none" strike="noStrike" dirty="0">
                        <a:solidFill>
                          <a:srgbClr val="000000"/>
                        </a:solidFill>
                        <a:effectLst/>
                        <a:latin typeface="Arial Narrow" panose="020B0606020202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600" b="1" u="none" strike="noStrike" dirty="0">
                          <a:effectLst/>
                        </a:rPr>
                        <a:t>Year</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600" b="1" u="none" strike="noStrike">
                          <a:effectLst/>
                        </a:rPr>
                        <a:t>Production Qty</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600" b="1" u="none" strike="noStrike">
                          <a:effectLst/>
                        </a:rPr>
                        <a:t>Finished Goods Purchased</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600" b="1" u="none" strike="noStrike">
                          <a:effectLst/>
                        </a:rPr>
                        <a:t>Finished Stock Adjustment</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N" sz="1600" b="1" u="none" strike="noStrike">
                          <a:effectLst/>
                        </a:rPr>
                        <a:t>Captive Consumption</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IN" sz="1600" b="1" i="0" u="none" strike="noStrike">
                        <a:solidFill>
                          <a:srgbClr val="000000"/>
                        </a:solidFill>
                        <a:effectLst/>
                        <a:latin typeface="Arial Narrow" panose="020B0606020202030204" pitchFamily="34" charset="0"/>
                      </a:endParaRPr>
                    </a:p>
                  </a:txBody>
                  <a:tcPr marL="0" marR="0" marT="0" marB="0" anchor="ctr"/>
                </a:tc>
                <a:tc>
                  <a:txBody>
                    <a:bodyPr/>
                    <a:lstStyle/>
                    <a:p>
                      <a:pPr algn="ctr" fontAlgn="ctr"/>
                      <a:r>
                        <a:rPr lang="en-IN" sz="1600" b="1" u="none" strike="noStrike">
                          <a:effectLst/>
                        </a:rPr>
                        <a:t>Other Adjustment</a:t>
                      </a: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N" sz="1600" b="1" u="none" strike="noStrike" dirty="0">
                          <a:effectLst/>
                        </a:rPr>
                        <a:t>Quantity Sold</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IN" sz="1600" b="1" i="0" u="none" strike="noStrike" dirty="0">
                        <a:solidFill>
                          <a:srgbClr val="000000"/>
                        </a:solidFill>
                        <a:effectLst/>
                        <a:latin typeface="Arial Narrow" panose="020B0606020202030204" pitchFamily="34" charset="0"/>
                      </a:endParaRPr>
                    </a:p>
                  </a:txBody>
                  <a:tcPr marL="0" marR="0" marT="0" marB="0" anchor="ctr"/>
                </a:tc>
                <a:extLst>
                  <a:ext uri="{0D108BD9-81ED-4DB2-BD59-A6C34878D82A}">
                    <a16:rowId xmlns:a16="http://schemas.microsoft.com/office/drawing/2014/main" val="2476078787"/>
                  </a:ext>
                </a:extLst>
              </a:tr>
              <a:tr h="162683">
                <a:tc>
                  <a:txBody>
                    <a:bodyPr/>
                    <a:lstStyle/>
                    <a:p>
                      <a:pPr algn="l" fontAlgn="b"/>
                      <a:r>
                        <a:rPr lang="en-IN" sz="1600" b="1" u="none" strike="noStrike">
                          <a:effectLst/>
                        </a:rPr>
                        <a:t> </a:t>
                      </a:r>
                      <a:endParaRPr lang="en-IN" sz="1600" b="1" i="0" u="none" strike="noStrike">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b="1" u="none" strike="noStrike">
                          <a:effectLst/>
                        </a:rPr>
                        <a:t>Current Year</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IN" sz="1600" b="0" i="0" u="none" strike="noStrike">
                        <a:effectLst/>
                        <a:latin typeface="Arial Narrow" panose="020B0606020202030204" pitchFamily="34" charset="0"/>
                      </a:endParaRPr>
                    </a:p>
                  </a:txBody>
                  <a:tcPr marL="0" marR="0" marT="0" marB="0" anchor="ctr"/>
                </a:tc>
                <a:tc>
                  <a:txBody>
                    <a:bodyPr/>
                    <a:lstStyle/>
                    <a:p>
                      <a:pPr algn="ct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IN" sz="1600" b="0" i="0" u="none" strike="noStrike">
                        <a:effectLst/>
                        <a:latin typeface="Arial Narrow" panose="020B0606020202030204" pitchFamily="34" charset="0"/>
                      </a:endParaRPr>
                    </a:p>
                  </a:txBody>
                  <a:tcPr marL="0" marR="0" marT="0" marB="0" anchor="ctr"/>
                </a:tc>
                <a:extLst>
                  <a:ext uri="{0D108BD9-81ED-4DB2-BD59-A6C34878D82A}">
                    <a16:rowId xmlns:a16="http://schemas.microsoft.com/office/drawing/2014/main" val="1777091042"/>
                  </a:ext>
                </a:extLst>
              </a:tr>
              <a:tr h="170432">
                <a:tc>
                  <a:txBody>
                    <a:bodyPr/>
                    <a:lstStyle/>
                    <a:p>
                      <a:pPr algn="l" fontAlgn="b"/>
                      <a:r>
                        <a:rPr lang="en-IN" sz="1600" b="1" u="none" strike="noStrike" dirty="0">
                          <a:effectLst/>
                        </a:rPr>
                        <a:t> </a:t>
                      </a:r>
                      <a:endParaRPr lang="en-IN" sz="1600" b="1" i="0" u="none" strike="noStrike" dirty="0">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b="1" u="none" strike="noStrike">
                          <a:effectLst/>
                        </a:rPr>
                        <a:t>Previous Year</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IN" sz="1600" b="0" i="0" u="none" strike="noStrike" dirty="0">
                        <a:effectLst/>
                        <a:latin typeface="Arial Narrow" panose="020B0606020202030204" pitchFamily="34" charset="0"/>
                      </a:endParaRPr>
                    </a:p>
                  </a:txBody>
                  <a:tcPr marL="0" marR="0" marT="0" marB="0" anchor="ctr"/>
                </a:tc>
                <a:tc>
                  <a:txBody>
                    <a:bodyPr/>
                    <a:lstStyle/>
                    <a:p>
                      <a:pPr algn="ct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IN" sz="1600" b="0" i="0" u="none" strike="noStrike" dirty="0">
                        <a:effectLst/>
                        <a:latin typeface="Arial Narrow" panose="020B0606020202030204" pitchFamily="34" charset="0"/>
                      </a:endParaRPr>
                    </a:p>
                  </a:txBody>
                  <a:tcPr marL="0" marR="0" marT="0" marB="0" anchor="ctr"/>
                </a:tc>
                <a:extLst>
                  <a:ext uri="{0D108BD9-81ED-4DB2-BD59-A6C34878D82A}">
                    <a16:rowId xmlns:a16="http://schemas.microsoft.com/office/drawing/2014/main" val="2662734950"/>
                  </a:ext>
                </a:extLst>
              </a:tr>
              <a:tr h="139444">
                <a:tc rowSpan="2">
                  <a:txBody>
                    <a:bodyPr/>
                    <a:lstStyle/>
                    <a:p>
                      <a:pPr algn="ctr" fontAlgn="ctr"/>
                      <a:r>
                        <a:rPr lang="en-IN" sz="1600" b="1" u="none" strike="noStrike" dirty="0">
                          <a:effectLst/>
                        </a:rPr>
                        <a:t>S.L No</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3">
                  <a:txBody>
                    <a:bodyPr/>
                    <a:lstStyle/>
                    <a:p>
                      <a:pPr algn="ctr" fontAlgn="ctr"/>
                      <a:r>
                        <a:rPr lang="en-IN" sz="1600" b="1" u="none" strike="noStrike" dirty="0">
                          <a:effectLst/>
                        </a:rPr>
                        <a:t>Particulars</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IN"/>
                    </a:p>
                  </a:txBody>
                  <a:tcPr/>
                </a:tc>
                <a:tc rowSpan="2" hMerge="1">
                  <a:txBody>
                    <a:bodyPr/>
                    <a:lstStyle/>
                    <a:p>
                      <a:endParaRPr lang="en-IN"/>
                    </a:p>
                  </a:txBody>
                  <a:tcPr/>
                </a:tc>
                <a:tc gridSpan="3">
                  <a:txBody>
                    <a:bodyPr/>
                    <a:lstStyle/>
                    <a:p>
                      <a:pPr algn="ctr" fontAlgn="ctr"/>
                      <a:r>
                        <a:rPr lang="en-IN" sz="1600" b="1" u="none" strike="noStrike" dirty="0">
                          <a:effectLst/>
                        </a:rPr>
                        <a:t>Own Arrangement</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pPr algn="ctr" fontAlgn="ctr"/>
                      <a:endParaRPr lang="en-IN" sz="1600" b="1" i="0" u="none" strike="noStrike">
                        <a:solidFill>
                          <a:srgbClr val="000000"/>
                        </a:solidFill>
                        <a:effectLst/>
                        <a:latin typeface="Arial Narrow" panose="020B0606020202030204" pitchFamily="34" charset="0"/>
                      </a:endParaRPr>
                    </a:p>
                  </a:txBody>
                  <a:tcPr marL="0" marR="0" marT="0" marB="0" anchor="ctr"/>
                </a:tc>
                <a:tc gridSpan="3">
                  <a:txBody>
                    <a:bodyPr/>
                    <a:lstStyle/>
                    <a:p>
                      <a:pPr algn="ctr" fontAlgn="ctr"/>
                      <a:r>
                        <a:rPr lang="en-IN" sz="1600" b="1" i="0" u="none" strike="noStrike" dirty="0">
                          <a:solidFill>
                            <a:srgbClr val="000000"/>
                          </a:solidFill>
                          <a:effectLst/>
                          <a:latin typeface="Arial Narrow" panose="020B0606020202030204" pitchFamily="34" charset="0"/>
                        </a:rPr>
                        <a:t>MDO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pPr algn="ctr" fontAlgn="ctr"/>
                      <a:endParaRPr lang="en-IN" sz="1600" b="1" i="0" u="none" strike="noStrike" dirty="0">
                        <a:solidFill>
                          <a:srgbClr val="000000"/>
                        </a:solidFill>
                        <a:effectLst/>
                        <a:latin typeface="Arial Narrow" panose="020B0606020202030204" pitchFamily="34" charset="0"/>
                      </a:endParaRPr>
                    </a:p>
                  </a:txBody>
                  <a:tcPr marL="0" marR="0" marT="0" marB="0" anchor="ctr"/>
                </a:tc>
                <a:extLst>
                  <a:ext uri="{0D108BD9-81ED-4DB2-BD59-A6C34878D82A}">
                    <a16:rowId xmlns:a16="http://schemas.microsoft.com/office/drawing/2014/main" val="2777755604"/>
                  </a:ext>
                </a:extLst>
              </a:tr>
              <a:tr h="271140">
                <a:tc vMerge="1">
                  <a:txBody>
                    <a:bodyPr/>
                    <a:lstStyle/>
                    <a:p>
                      <a:endParaRPr lang="en-IN"/>
                    </a:p>
                  </a:txBody>
                  <a:tcPr/>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tc gridSpan="2">
                  <a:txBody>
                    <a:bodyPr/>
                    <a:lstStyle/>
                    <a:p>
                      <a:pPr algn="ctr" fontAlgn="ctr"/>
                      <a:r>
                        <a:rPr lang="en-IN" sz="1600" b="1" u="none" strike="noStrike" dirty="0">
                          <a:effectLst/>
                        </a:rPr>
                        <a:t>Amount  </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r>
                        <a:rPr lang="en-IN" sz="1600" u="none" strike="noStrike" dirty="0">
                          <a:effectLst/>
                        </a:rPr>
                        <a:t>Cost/MT ₹</a:t>
                      </a:r>
                      <a:endParaRPr lang="en-IN"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fontAlgn="ctr"/>
                      <a:r>
                        <a:rPr lang="en-IN" sz="1600" b="1" u="none" strike="noStrike" dirty="0">
                          <a:effectLst/>
                        </a:rPr>
                        <a:t>Cost/MT ₹</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N" sz="1600" b="1" u="none" strike="noStrike" dirty="0">
                          <a:effectLst/>
                        </a:rPr>
                        <a:t>Amount  </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r>
                        <a:rPr lang="en-IN" sz="1600" u="none" strike="noStrike">
                          <a:effectLst/>
                        </a:rPr>
                        <a:t>Cost/MT ₹</a:t>
                      </a:r>
                      <a:endParaRPr lang="en-IN" sz="1600" b="1" i="0" u="none" strike="noStrike">
                        <a:solidFill>
                          <a:srgbClr val="000000"/>
                        </a:solidFill>
                        <a:effectLst/>
                        <a:latin typeface="Arial Narrow" panose="020B0606020202030204" pitchFamily="34" charset="0"/>
                      </a:endParaRPr>
                    </a:p>
                  </a:txBody>
                  <a:tcPr marL="0" marR="0" marT="0" marB="0" anchor="ctr"/>
                </a:tc>
                <a:tc>
                  <a:txBody>
                    <a:bodyPr/>
                    <a:lstStyle/>
                    <a:p>
                      <a:pPr algn="ctr" fontAlgn="ctr"/>
                      <a:r>
                        <a:rPr lang="en-IN" sz="1600" b="1" u="none" strike="noStrike" dirty="0">
                          <a:effectLst/>
                        </a:rPr>
                        <a:t>Cost/MT ₹</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5446603"/>
                  </a:ext>
                </a:extLst>
              </a:tr>
              <a:tr h="133624">
                <a:tc>
                  <a:txBody>
                    <a:bodyPr/>
                    <a:lstStyle/>
                    <a:p>
                      <a:pPr algn="ctr" fontAlgn="ctr"/>
                      <a:r>
                        <a:rPr lang="en-IN" sz="1600" u="none" strike="noStrike">
                          <a:effectLst/>
                        </a:rPr>
                        <a:t>1</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a:effectLst/>
                        </a:rPr>
                        <a:t>Materials Consumed {details as per Part B ( 2A)}**</a:t>
                      </a:r>
                      <a:endParaRPr lang="en-US"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040000"/>
                  </a:ext>
                </a:extLst>
              </a:tr>
              <a:tr h="133624">
                <a:tc>
                  <a:txBody>
                    <a:bodyPr/>
                    <a:lstStyle/>
                    <a:p>
                      <a:pPr algn="ctr" fontAlgn="ctr"/>
                      <a:r>
                        <a:rPr lang="en-IN" sz="1600" u="none" strike="noStrike">
                          <a:effectLst/>
                        </a:rPr>
                        <a:t>2</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Process Materials/Chemicals</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8305236"/>
                  </a:ext>
                </a:extLst>
              </a:tr>
              <a:tr h="133624">
                <a:tc>
                  <a:txBody>
                    <a:bodyPr/>
                    <a:lstStyle/>
                    <a:p>
                      <a:pPr algn="ctr" fontAlgn="ctr"/>
                      <a:r>
                        <a:rPr lang="en-IN" sz="1600" u="none" strike="noStrike">
                          <a:effectLst/>
                        </a:rPr>
                        <a:t>3</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dirty="0">
                          <a:effectLst/>
                        </a:rPr>
                        <a:t>Utilities  ( details as per Part B ( 2B)</a:t>
                      </a:r>
                      <a:endParaRPr lang="en-US" sz="16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3153"/>
                  </a:ext>
                </a:extLst>
              </a:tr>
              <a:tr h="133624">
                <a:tc>
                  <a:txBody>
                    <a:bodyPr/>
                    <a:lstStyle/>
                    <a:p>
                      <a:pPr algn="ctr" fontAlgn="ctr"/>
                      <a:r>
                        <a:rPr lang="en-IN" sz="1600" u="none" strike="noStrike">
                          <a:effectLst/>
                        </a:rPr>
                        <a:t>4</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dirty="0">
                          <a:effectLst/>
                        </a:rPr>
                        <a:t>Direct Employees Cost</a:t>
                      </a:r>
                      <a:endParaRPr lang="en-IN" sz="16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8690692"/>
                  </a:ext>
                </a:extLst>
              </a:tr>
              <a:tr h="133624">
                <a:tc>
                  <a:txBody>
                    <a:bodyPr/>
                    <a:lstStyle/>
                    <a:p>
                      <a:pPr algn="ctr" fontAlgn="ctr"/>
                      <a:r>
                        <a:rPr lang="en-IN" sz="1600" u="none" strike="noStrike">
                          <a:effectLst/>
                        </a:rPr>
                        <a:t>5</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Direct Expenses</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039628"/>
                  </a:ext>
                </a:extLst>
              </a:tr>
              <a:tr h="133624">
                <a:tc>
                  <a:txBody>
                    <a:bodyPr/>
                    <a:lstStyle/>
                    <a:p>
                      <a:pPr algn="ctr" fontAlgn="ctr"/>
                      <a:r>
                        <a:rPr lang="en-IN" sz="1600" u="none" strike="noStrike">
                          <a:effectLst/>
                        </a:rPr>
                        <a:t>6</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Consumable Stores &amp; Spares</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3096736"/>
                  </a:ext>
                </a:extLst>
              </a:tr>
              <a:tr h="133624">
                <a:tc>
                  <a:txBody>
                    <a:bodyPr/>
                    <a:lstStyle/>
                    <a:p>
                      <a:pPr algn="ctr" fontAlgn="ctr"/>
                      <a:r>
                        <a:rPr lang="en-IN" sz="1600" u="none" strike="noStrike">
                          <a:effectLst/>
                        </a:rPr>
                        <a:t>7</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Repairs &amp; Maintenance</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6392480"/>
                  </a:ext>
                </a:extLst>
              </a:tr>
              <a:tr h="133624">
                <a:tc>
                  <a:txBody>
                    <a:bodyPr/>
                    <a:lstStyle/>
                    <a:p>
                      <a:pPr algn="ctr" fontAlgn="ctr"/>
                      <a:r>
                        <a:rPr lang="en-IN" sz="1600" u="none" strike="noStrike">
                          <a:effectLst/>
                        </a:rPr>
                        <a:t>8</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Quality Control Expenses</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1610719"/>
                  </a:ext>
                </a:extLst>
              </a:tr>
              <a:tr h="133624">
                <a:tc>
                  <a:txBody>
                    <a:bodyPr/>
                    <a:lstStyle/>
                    <a:p>
                      <a:pPr algn="ctr" fontAlgn="ctr"/>
                      <a:r>
                        <a:rPr lang="en-IN" sz="1600" u="none" strike="noStrike">
                          <a:effectLst/>
                        </a:rPr>
                        <a:t>9</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Research &amp; Development Expenses</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471735"/>
                  </a:ext>
                </a:extLst>
              </a:tr>
              <a:tr h="133624">
                <a:tc>
                  <a:txBody>
                    <a:bodyPr/>
                    <a:lstStyle/>
                    <a:p>
                      <a:pPr algn="ctr" fontAlgn="ctr"/>
                      <a:r>
                        <a:rPr lang="en-IN" sz="1600" u="none" strike="noStrike">
                          <a:effectLst/>
                        </a:rPr>
                        <a:t>10</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Technical know-how Fee / Royalty</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022848"/>
                  </a:ext>
                </a:extLst>
              </a:tr>
              <a:tr h="133624">
                <a:tc>
                  <a:txBody>
                    <a:bodyPr/>
                    <a:lstStyle/>
                    <a:p>
                      <a:pPr algn="ctr" fontAlgn="ctr"/>
                      <a:r>
                        <a:rPr lang="en-IN" sz="1600" u="none" strike="noStrike">
                          <a:effectLst/>
                        </a:rPr>
                        <a:t>11</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Depreciation/Amortization</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276510"/>
                  </a:ext>
                </a:extLst>
              </a:tr>
              <a:tr h="133624">
                <a:tc>
                  <a:txBody>
                    <a:bodyPr/>
                    <a:lstStyle/>
                    <a:p>
                      <a:pPr algn="ctr" fontAlgn="ctr"/>
                      <a:r>
                        <a:rPr lang="en-IN" sz="1600" u="none" strike="noStrike">
                          <a:effectLst/>
                        </a:rPr>
                        <a:t>12</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Other Production Overheads</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9613775"/>
                  </a:ext>
                </a:extLst>
              </a:tr>
              <a:tr h="267247">
                <a:tc>
                  <a:txBody>
                    <a:bodyPr/>
                    <a:lstStyle/>
                    <a:p>
                      <a:pPr algn="ctr" fontAlgn="ctr"/>
                      <a:r>
                        <a:rPr lang="en-IN" sz="1600" u="none" strike="noStrike">
                          <a:effectLst/>
                        </a:rPr>
                        <a:t>13</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dirty="0">
                          <a:effectLst/>
                        </a:rPr>
                        <a:t>Industry Specific Operating Expenses</a:t>
                      </a:r>
                      <a:endParaRPr lang="en-US" sz="16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8783874"/>
                  </a:ext>
                </a:extLst>
              </a:tr>
              <a:tr h="133624">
                <a:tc>
                  <a:txBody>
                    <a:bodyPr/>
                    <a:lstStyle/>
                    <a:p>
                      <a:pPr algn="ctr" fontAlgn="ctr"/>
                      <a:r>
                        <a:rPr lang="en-IN" sz="1600" b="1" u="none" strike="noStrike" dirty="0">
                          <a:effectLst/>
                        </a:rPr>
                        <a:t>14</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b="1" u="none" strike="noStrike" dirty="0">
                          <a:effectLst/>
                        </a:rPr>
                        <a:t>Total (1 to 13)</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dirty="0">
                        <a:effectLst/>
                        <a:latin typeface="Arial Narrow" panose="020B0606020202030204" pitchFamily="34" charset="0"/>
                      </a:endParaRPr>
                    </a:p>
                  </a:txBody>
                  <a:tcPr marL="0" marR="0" marT="0" marB="0" anchor="ctr"/>
                </a:tc>
                <a:tc>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dirty="0">
                        <a:effectLst/>
                        <a:latin typeface="Arial Narrow" panose="020B0606020202030204" pitchFamily="34" charset="0"/>
                      </a:endParaRPr>
                    </a:p>
                  </a:txBody>
                  <a:tcPr marL="0" marR="0" marT="0" marB="0" anchor="ctr"/>
                </a:tc>
                <a:tc>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2231600"/>
                  </a:ext>
                </a:extLst>
              </a:tr>
            </a:tbl>
          </a:graphicData>
        </a:graphic>
      </p:graphicFrame>
    </p:spTree>
    <p:extLst>
      <p:ext uri="{BB962C8B-B14F-4D97-AF65-F5344CB8AC3E}">
        <p14:creationId xmlns:p14="http://schemas.microsoft.com/office/powerpoint/2010/main" val="1135731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EB5C8AC-84F3-BC3A-F061-D1AF4ABE8295}"/>
              </a:ext>
            </a:extLst>
          </p:cNvPr>
          <p:cNvGraphicFramePr>
            <a:graphicFrameLocks noGrp="1"/>
          </p:cNvGraphicFramePr>
          <p:nvPr>
            <p:ph idx="1"/>
            <p:extLst>
              <p:ext uri="{D42A27DB-BD31-4B8C-83A1-F6EECF244321}">
                <p14:modId xmlns:p14="http://schemas.microsoft.com/office/powerpoint/2010/main" val="3011475899"/>
              </p:ext>
            </p:extLst>
          </p:nvPr>
        </p:nvGraphicFramePr>
        <p:xfrm>
          <a:off x="602566" y="182880"/>
          <a:ext cx="10986868" cy="5608320"/>
        </p:xfrm>
        <a:graphic>
          <a:graphicData uri="http://schemas.openxmlformats.org/drawingml/2006/table">
            <a:tbl>
              <a:tblPr>
                <a:tableStyleId>{8799B23B-EC83-4686-B30A-512413B5E67A}</a:tableStyleId>
              </a:tblPr>
              <a:tblGrid>
                <a:gridCol w="1127760">
                  <a:extLst>
                    <a:ext uri="{9D8B030D-6E8A-4147-A177-3AD203B41FA5}">
                      <a16:colId xmlns:a16="http://schemas.microsoft.com/office/drawing/2014/main" val="1602393166"/>
                    </a:ext>
                  </a:extLst>
                </a:gridCol>
                <a:gridCol w="2254103">
                  <a:extLst>
                    <a:ext uri="{9D8B030D-6E8A-4147-A177-3AD203B41FA5}">
                      <a16:colId xmlns:a16="http://schemas.microsoft.com/office/drawing/2014/main" val="154200683"/>
                    </a:ext>
                  </a:extLst>
                </a:gridCol>
                <a:gridCol w="1054739">
                  <a:extLst>
                    <a:ext uri="{9D8B030D-6E8A-4147-A177-3AD203B41FA5}">
                      <a16:colId xmlns:a16="http://schemas.microsoft.com/office/drawing/2014/main" val="2104665802"/>
                    </a:ext>
                  </a:extLst>
                </a:gridCol>
                <a:gridCol w="1713324">
                  <a:extLst>
                    <a:ext uri="{9D8B030D-6E8A-4147-A177-3AD203B41FA5}">
                      <a16:colId xmlns:a16="http://schemas.microsoft.com/office/drawing/2014/main" val="3777351964"/>
                    </a:ext>
                  </a:extLst>
                </a:gridCol>
                <a:gridCol w="1116055">
                  <a:extLst>
                    <a:ext uri="{9D8B030D-6E8A-4147-A177-3AD203B41FA5}">
                      <a16:colId xmlns:a16="http://schemas.microsoft.com/office/drawing/2014/main" val="942465352"/>
                    </a:ext>
                  </a:extLst>
                </a:gridCol>
                <a:gridCol w="164105">
                  <a:extLst>
                    <a:ext uri="{9D8B030D-6E8A-4147-A177-3AD203B41FA5}">
                      <a16:colId xmlns:a16="http://schemas.microsoft.com/office/drawing/2014/main" val="1524741696"/>
                    </a:ext>
                  </a:extLst>
                </a:gridCol>
                <a:gridCol w="1294228">
                  <a:extLst>
                    <a:ext uri="{9D8B030D-6E8A-4147-A177-3AD203B41FA5}">
                      <a16:colId xmlns:a16="http://schemas.microsoft.com/office/drawing/2014/main" val="3420661456"/>
                    </a:ext>
                  </a:extLst>
                </a:gridCol>
                <a:gridCol w="1119919">
                  <a:extLst>
                    <a:ext uri="{9D8B030D-6E8A-4147-A177-3AD203B41FA5}">
                      <a16:colId xmlns:a16="http://schemas.microsoft.com/office/drawing/2014/main" val="2951996007"/>
                    </a:ext>
                  </a:extLst>
                </a:gridCol>
                <a:gridCol w="146173">
                  <a:extLst>
                    <a:ext uri="{9D8B030D-6E8A-4147-A177-3AD203B41FA5}">
                      <a16:colId xmlns:a16="http://schemas.microsoft.com/office/drawing/2014/main" val="2190835972"/>
                    </a:ext>
                  </a:extLst>
                </a:gridCol>
                <a:gridCol w="996462">
                  <a:extLst>
                    <a:ext uri="{9D8B030D-6E8A-4147-A177-3AD203B41FA5}">
                      <a16:colId xmlns:a16="http://schemas.microsoft.com/office/drawing/2014/main" val="129659742"/>
                    </a:ext>
                  </a:extLst>
                </a:gridCol>
              </a:tblGrid>
              <a:tr h="219309">
                <a:tc>
                  <a:txBody>
                    <a:bodyPr/>
                    <a:lstStyle/>
                    <a:p>
                      <a:pPr algn="ctr" fontAlgn="ctr"/>
                      <a:r>
                        <a:rPr lang="en-IN" sz="1600" u="none" strike="noStrike" dirty="0">
                          <a:effectLst/>
                        </a:rPr>
                        <a:t>PART-B(2)</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algn="l" fontAlgn="ctr"/>
                      <a:r>
                        <a:rPr lang="en-US" sz="1600" u="none" strike="noStrike" dirty="0">
                          <a:effectLst/>
                        </a:rPr>
                        <a:t>ABRIDGED COST STATEMENT : ( for each product separately)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r>
                        <a:rPr lang="en-IN" sz="1600" u="none" strike="noStrike" dirty="0">
                          <a:effectLst/>
                        </a:rPr>
                        <a:t> </a:t>
                      </a:r>
                      <a:endParaRPr lang="en-IN" sz="1600" b="1" i="0" u="none" strike="noStrike" dirty="0">
                        <a:solidFill>
                          <a:srgbClr val="000000"/>
                        </a:solidFill>
                        <a:effectLst/>
                        <a:latin typeface="Arial Narrow" panose="020B0606020202030204" pitchFamily="34" charset="0"/>
                      </a:endParaRPr>
                    </a:p>
                  </a:txBody>
                  <a:tcPr marL="0" marR="0" marT="0" marB="0" anchor="ctr"/>
                </a:tc>
                <a:tc hMerge="1">
                  <a:txBody>
                    <a:bodyPr/>
                    <a:lstStyle/>
                    <a:p>
                      <a:pPr algn="l" fontAlgn="b"/>
                      <a:r>
                        <a:rPr lang="en-IN" sz="1600" u="sng" strike="noStrike" dirty="0">
                          <a:effectLst/>
                        </a:rPr>
                        <a:t> </a:t>
                      </a:r>
                      <a:endParaRPr lang="en-IN" sz="1600" b="1" i="0" u="sng" strike="noStrike" dirty="0">
                        <a:solidFill>
                          <a:srgbClr val="000000"/>
                        </a:solidFill>
                        <a:effectLst/>
                        <a:latin typeface="Arial Narrow" panose="020B0606020202030204" pitchFamily="34" charset="0"/>
                      </a:endParaRPr>
                    </a:p>
                  </a:txBody>
                  <a:tcPr marL="0" marR="0" marT="0" marB="0" anchor="b"/>
                </a:tc>
                <a:tc hMerge="1">
                  <a:txBody>
                    <a:bodyPr/>
                    <a:lstStyle/>
                    <a:p>
                      <a:pPr algn="l" fontAlgn="b"/>
                      <a:r>
                        <a:rPr lang="en-IN" sz="1600" u="none" strike="noStrike" dirty="0">
                          <a:effectLst/>
                        </a:rPr>
                        <a:t> </a:t>
                      </a:r>
                      <a:endParaRPr lang="en-IN" sz="1600" b="0" i="0" u="none" strike="noStrike" dirty="0">
                        <a:solidFill>
                          <a:srgbClr val="000000"/>
                        </a:solidFill>
                        <a:effectLst/>
                        <a:latin typeface="Arial Narrow" panose="020B0606020202030204" pitchFamily="34" charset="0"/>
                      </a:endParaRPr>
                    </a:p>
                  </a:txBody>
                  <a:tcPr marL="0" marR="0" marT="0" marB="0" anchor="b"/>
                </a:tc>
                <a:tc hMerge="1">
                  <a:txBody>
                    <a:bodyPr/>
                    <a:lstStyle/>
                    <a:p>
                      <a:pPr algn="l" fontAlgn="b"/>
                      <a:r>
                        <a:rPr lang="en-IN" sz="1600" u="none" strike="noStrike" dirty="0">
                          <a:effectLst/>
                        </a:rPr>
                        <a:t> </a:t>
                      </a:r>
                      <a:endParaRPr lang="en-IN" sz="1600" b="0" i="0" u="none" strike="noStrike" dirty="0">
                        <a:solidFill>
                          <a:srgbClr val="000000"/>
                        </a:solidFill>
                        <a:effectLst/>
                        <a:latin typeface="Arial Narrow" panose="020B0606020202030204" pitchFamily="34" charset="0"/>
                      </a:endParaRPr>
                    </a:p>
                  </a:txBody>
                  <a:tcPr marL="0" marR="0" marT="0" marB="0" anchor="b"/>
                </a:tc>
                <a:tc hMerge="1">
                  <a:txBody>
                    <a:bodyPr/>
                    <a:lstStyle/>
                    <a:p>
                      <a:endParaRPr lang="en-IN"/>
                    </a:p>
                  </a:txBody>
                  <a:tcPr/>
                </a:tc>
                <a:tc hMerge="1">
                  <a:txBody>
                    <a:bodyPr/>
                    <a:lstStyle/>
                    <a:p>
                      <a:pPr algn="l" fontAlgn="b"/>
                      <a:r>
                        <a:rPr lang="en-IN" sz="1600" u="none" strike="noStrike" dirty="0">
                          <a:effectLst/>
                        </a:rPr>
                        <a:t> </a:t>
                      </a:r>
                      <a:endParaRPr lang="en-IN" sz="1600" b="0" i="0" u="none" strike="noStrike" dirty="0">
                        <a:effectLst/>
                        <a:latin typeface="Arial Narrow" panose="020B0606020202030204" pitchFamily="34" charset="0"/>
                      </a:endParaRPr>
                    </a:p>
                  </a:txBody>
                  <a:tcPr marL="0" marR="0" marT="0" marB="0" anchor="b"/>
                </a:tc>
                <a:tc hMerge="1">
                  <a:txBody>
                    <a:bodyPr/>
                    <a:lstStyle/>
                    <a:p>
                      <a:pPr algn="l" fontAlgn="b"/>
                      <a:r>
                        <a:rPr lang="en-IN" sz="1600" u="none" strike="noStrike" dirty="0">
                          <a:effectLst/>
                        </a:rPr>
                        <a:t> </a:t>
                      </a:r>
                      <a:endParaRPr lang="en-IN" sz="1600" b="0" i="0" u="none" strike="noStrike" dirty="0">
                        <a:solidFill>
                          <a:srgbClr val="000000"/>
                        </a:solidFill>
                        <a:effectLst/>
                        <a:latin typeface="Arial Narrow" panose="020B0606020202030204" pitchFamily="34" charset="0"/>
                      </a:endParaRPr>
                    </a:p>
                  </a:txBody>
                  <a:tcPr marL="0" marR="0" marT="0" marB="0" anchor="b"/>
                </a:tc>
                <a:tc hMerge="1">
                  <a:txBody>
                    <a:bodyPr/>
                    <a:lstStyle/>
                    <a:p>
                      <a:pPr algn="l" fontAlgn="ctr"/>
                      <a:endParaRPr lang="en-US" sz="1600" u="none" strike="noStrike" dirty="0">
                        <a:effectLst/>
                      </a:endParaRPr>
                    </a:p>
                  </a:txBody>
                  <a:tcPr marL="0" marR="0" marT="0" marB="0" anchor="ctr"/>
                </a:tc>
                <a:extLst>
                  <a:ext uri="{0D108BD9-81ED-4DB2-BD59-A6C34878D82A}">
                    <a16:rowId xmlns:a16="http://schemas.microsoft.com/office/drawing/2014/main" val="4129331684"/>
                  </a:ext>
                </a:extLst>
              </a:tr>
              <a:tr h="215718">
                <a:tc>
                  <a:txBody>
                    <a:bodyPr/>
                    <a:lstStyle/>
                    <a:p>
                      <a:pPr algn="l" fontAlgn="b"/>
                      <a:endParaRPr lang="en-IN" sz="1600" b="0" i="0" u="none" strike="noStrike" dirty="0">
                        <a:solidFill>
                          <a:srgbClr val="000000"/>
                        </a:solidFill>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IN" sz="1600" b="0" i="0" u="none" strike="noStrike" dirty="0">
                        <a:effectLst/>
                        <a:latin typeface="Arial Narrow" panose="020B0606020202030204" pitchFamily="34" charset="0"/>
                      </a:endParaRPr>
                    </a:p>
                  </a:txBody>
                  <a:tcPr marL="0" marR="0" marT="0" marB="0" anchor="ctr"/>
                </a:tc>
                <a:tc>
                  <a:txBody>
                    <a:bodyPr/>
                    <a:lstStyle/>
                    <a:p>
                      <a:pPr algn="ct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IN" sz="1600" b="0" i="0" u="none" strike="noStrike" dirty="0">
                        <a:effectLst/>
                        <a:latin typeface="Arial Narrow" panose="020B0606020202030204" pitchFamily="34" charset="0"/>
                      </a:endParaRPr>
                    </a:p>
                  </a:txBody>
                  <a:tcPr marL="0" marR="0" marT="0" marB="0" anchor="ctr"/>
                </a:tc>
                <a:extLst>
                  <a:ext uri="{0D108BD9-81ED-4DB2-BD59-A6C34878D82A}">
                    <a16:rowId xmlns:a16="http://schemas.microsoft.com/office/drawing/2014/main" val="2662734950"/>
                  </a:ext>
                </a:extLst>
              </a:tr>
              <a:tr h="215718">
                <a:tc rowSpan="2">
                  <a:txBody>
                    <a:bodyPr/>
                    <a:lstStyle/>
                    <a:p>
                      <a:pPr algn="ctr" fontAlgn="ctr"/>
                      <a:r>
                        <a:rPr lang="en-IN" sz="1600" u="none" strike="noStrike">
                          <a:effectLst/>
                        </a:rPr>
                        <a:t>S.L No</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3">
                  <a:txBody>
                    <a:bodyPr/>
                    <a:lstStyle/>
                    <a:p>
                      <a:pPr algn="ctr" fontAlgn="ctr"/>
                      <a:r>
                        <a:rPr lang="en-IN" sz="1600" u="none" strike="noStrike" dirty="0">
                          <a:effectLst/>
                        </a:rPr>
                        <a:t>Particulars</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IN"/>
                    </a:p>
                  </a:txBody>
                  <a:tcPr/>
                </a:tc>
                <a:tc rowSpan="2" hMerge="1">
                  <a:txBody>
                    <a:bodyPr/>
                    <a:lstStyle/>
                    <a:p>
                      <a:endParaRPr lang="en-IN"/>
                    </a:p>
                  </a:txBody>
                  <a:tcPr/>
                </a:tc>
                <a:tc gridSpan="3">
                  <a:txBody>
                    <a:bodyPr/>
                    <a:lstStyle/>
                    <a:p>
                      <a:pPr algn="ctr" fontAlgn="ctr"/>
                      <a:r>
                        <a:rPr lang="en-IN" sz="1600" b="1" u="none" strike="noStrike" dirty="0">
                          <a:effectLst/>
                        </a:rPr>
                        <a:t>Own Arrangement</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pPr algn="ctr" fontAlgn="ctr"/>
                      <a:endParaRPr lang="en-IN" sz="1600" b="1" i="0" u="none" strike="noStrike">
                        <a:solidFill>
                          <a:srgbClr val="000000"/>
                        </a:solidFill>
                        <a:effectLst/>
                        <a:latin typeface="Arial Narrow" panose="020B0606020202030204" pitchFamily="34" charset="0"/>
                      </a:endParaRPr>
                    </a:p>
                  </a:txBody>
                  <a:tcPr marL="0" marR="0" marT="0" marB="0" anchor="ctr"/>
                </a:tc>
                <a:tc gridSpan="3">
                  <a:txBody>
                    <a:bodyPr/>
                    <a:lstStyle/>
                    <a:p>
                      <a:pPr algn="ctr" fontAlgn="ctr"/>
                      <a:r>
                        <a:rPr lang="en-IN" sz="1600" b="1" i="0" u="none" strike="noStrike" dirty="0">
                          <a:solidFill>
                            <a:srgbClr val="000000"/>
                          </a:solidFill>
                          <a:effectLst/>
                          <a:latin typeface="Arial Narrow" panose="020B0606020202030204" pitchFamily="34" charset="0"/>
                        </a:rPr>
                        <a:t>MDO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pPr algn="ctr" fontAlgn="ctr"/>
                      <a:endParaRPr lang="en-IN" sz="1600" b="1" i="0" u="none" strike="noStrike" dirty="0">
                        <a:solidFill>
                          <a:srgbClr val="000000"/>
                        </a:solidFill>
                        <a:effectLst/>
                        <a:latin typeface="Arial Narrow" panose="020B0606020202030204" pitchFamily="34" charset="0"/>
                      </a:endParaRPr>
                    </a:p>
                  </a:txBody>
                  <a:tcPr marL="0" marR="0" marT="0" marB="0" anchor="ctr"/>
                </a:tc>
                <a:extLst>
                  <a:ext uri="{0D108BD9-81ED-4DB2-BD59-A6C34878D82A}">
                    <a16:rowId xmlns:a16="http://schemas.microsoft.com/office/drawing/2014/main" val="2777755604"/>
                  </a:ext>
                </a:extLst>
              </a:tr>
              <a:tr h="239869">
                <a:tc vMerge="1">
                  <a:txBody>
                    <a:bodyPr/>
                    <a:lstStyle/>
                    <a:p>
                      <a:endParaRPr lang="en-IN"/>
                    </a:p>
                  </a:txBody>
                  <a:tcPr/>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tc gridSpan="2">
                  <a:txBody>
                    <a:bodyPr/>
                    <a:lstStyle/>
                    <a:p>
                      <a:pPr algn="ctr" fontAlgn="ctr"/>
                      <a:r>
                        <a:rPr lang="en-IN" sz="1600" u="none" strike="noStrike" dirty="0">
                          <a:effectLst/>
                        </a:rPr>
                        <a:t>Amount  </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r>
                        <a:rPr lang="en-IN" sz="1600" u="none" strike="noStrike" dirty="0">
                          <a:effectLst/>
                        </a:rPr>
                        <a:t>Cost/MT ₹</a:t>
                      </a:r>
                      <a:endParaRPr lang="en-IN" sz="16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fontAlgn="ctr"/>
                      <a:r>
                        <a:rPr lang="en-IN" sz="1600" u="none" strike="noStrike">
                          <a:effectLst/>
                        </a:rPr>
                        <a:t>Cost/MT ₹</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N" sz="1600" u="none" strike="noStrike" dirty="0">
                          <a:effectLst/>
                        </a:rPr>
                        <a:t>Amount  </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r>
                        <a:rPr lang="en-IN" sz="1600" u="none" strike="noStrike">
                          <a:effectLst/>
                        </a:rPr>
                        <a:t>Cost/MT ₹</a:t>
                      </a:r>
                      <a:endParaRPr lang="en-IN" sz="1600" b="1" i="0" u="none" strike="noStrike">
                        <a:solidFill>
                          <a:srgbClr val="000000"/>
                        </a:solidFill>
                        <a:effectLst/>
                        <a:latin typeface="Arial Narrow" panose="020B0606020202030204" pitchFamily="34" charset="0"/>
                      </a:endParaRPr>
                    </a:p>
                  </a:txBody>
                  <a:tcPr marL="0" marR="0" marT="0" marB="0" anchor="ctr"/>
                </a:tc>
                <a:tc>
                  <a:txBody>
                    <a:bodyPr/>
                    <a:lstStyle/>
                    <a:p>
                      <a:pPr algn="ctr" fontAlgn="ctr"/>
                      <a:r>
                        <a:rPr lang="en-IN" sz="1600" u="none" strike="noStrike">
                          <a:effectLst/>
                        </a:rPr>
                        <a:t>Cost/MT ₹</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5446603"/>
                  </a:ext>
                </a:extLst>
              </a:tr>
              <a:tr h="215718">
                <a:tc>
                  <a:txBody>
                    <a:bodyPr/>
                    <a:lstStyle/>
                    <a:p>
                      <a:pPr algn="ctr" fontAlgn="ctr"/>
                      <a:r>
                        <a:rPr lang="en-IN" sz="1600" u="none" strike="noStrike">
                          <a:effectLst/>
                        </a:rPr>
                        <a:t>15</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Increase/Decrease in Work-in-Progress</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b"/>
                      <a:endParaRPr lang="en-IN" sz="1600" b="0" i="0" u="none" strike="noStrike">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5772531"/>
                  </a:ext>
                </a:extLst>
              </a:tr>
              <a:tr h="215718">
                <a:tc>
                  <a:txBody>
                    <a:bodyPr/>
                    <a:lstStyle/>
                    <a:p>
                      <a:pPr algn="ctr" fontAlgn="ctr"/>
                      <a:r>
                        <a:rPr lang="en-IN" sz="1600" u="none" strike="noStrike">
                          <a:effectLst/>
                        </a:rPr>
                        <a:t>16</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Less: Credits for Recoveries</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b"/>
                      <a:endParaRPr lang="en-IN" sz="1600" b="0" i="0" u="none" strike="noStrike">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732564"/>
                  </a:ext>
                </a:extLst>
              </a:tr>
              <a:tr h="215718">
                <a:tc>
                  <a:txBody>
                    <a:bodyPr/>
                    <a:lstStyle/>
                    <a:p>
                      <a:pPr algn="ctr" fontAlgn="ctr"/>
                      <a:r>
                        <a:rPr lang="en-IN" sz="1600" u="none" strike="noStrike">
                          <a:effectLst/>
                        </a:rPr>
                        <a:t>17</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Primary Packing Cost</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8658934"/>
                  </a:ext>
                </a:extLst>
              </a:tr>
              <a:tr h="215718">
                <a:tc>
                  <a:txBody>
                    <a:bodyPr/>
                    <a:lstStyle/>
                    <a:p>
                      <a:pPr algn="ctr" fontAlgn="ctr"/>
                      <a:r>
                        <a:rPr lang="en-IN" sz="1600" b="1" u="none" strike="noStrike" dirty="0">
                          <a:effectLst/>
                        </a:rPr>
                        <a:t>18</a:t>
                      </a:r>
                      <a:endParaRPr lang="en-IN"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b="1" u="none" strike="noStrike" dirty="0">
                          <a:effectLst/>
                        </a:rPr>
                        <a:t>Cost of Production/Operations (14+15 to 17)</a:t>
                      </a:r>
                      <a:endParaRPr lang="en-US"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dirty="0">
                        <a:effectLst/>
                        <a:latin typeface="Arial Narrow" panose="020B0606020202030204" pitchFamily="34" charset="0"/>
                      </a:endParaRPr>
                    </a:p>
                  </a:txBody>
                  <a:tcPr marL="0" marR="0" marT="0" marB="0" anchor="ctr"/>
                </a:tc>
                <a:tc>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dirty="0">
                        <a:effectLst/>
                        <a:latin typeface="Arial Narrow" panose="020B0606020202030204" pitchFamily="34" charset="0"/>
                      </a:endParaRPr>
                    </a:p>
                  </a:txBody>
                  <a:tcPr marL="0" marR="0" marT="0" marB="0" anchor="ctr"/>
                </a:tc>
                <a:tc>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442967"/>
                  </a:ext>
                </a:extLst>
              </a:tr>
              <a:tr h="215718">
                <a:tc>
                  <a:txBody>
                    <a:bodyPr/>
                    <a:lstStyle/>
                    <a:p>
                      <a:pPr algn="ctr" fontAlgn="ctr"/>
                      <a:r>
                        <a:rPr lang="en-IN" sz="1600" u="none" strike="noStrike">
                          <a:effectLst/>
                        </a:rPr>
                        <a:t>19</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dirty="0">
                          <a:effectLst/>
                        </a:rPr>
                        <a:t>Cost of Finished Goods Purchased</a:t>
                      </a:r>
                      <a:endParaRPr lang="en-US" sz="16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4457723"/>
                  </a:ext>
                </a:extLst>
              </a:tr>
              <a:tr h="215718">
                <a:tc>
                  <a:txBody>
                    <a:bodyPr/>
                    <a:lstStyle/>
                    <a:p>
                      <a:pPr algn="ctr" fontAlgn="ctr"/>
                      <a:r>
                        <a:rPr lang="en-IN" sz="1600" u="none" strike="noStrike">
                          <a:effectLst/>
                        </a:rPr>
                        <a:t>20</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dirty="0">
                          <a:effectLst/>
                        </a:rPr>
                        <a:t>Total Cost of production and purchases (18+19)</a:t>
                      </a:r>
                      <a:endParaRPr lang="en-US" sz="1600" b="1"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a:effectLst/>
                        <a:latin typeface="Arial Narrow" panose="020B0606020202030204" pitchFamily="34" charset="0"/>
                      </a:endParaRPr>
                    </a:p>
                  </a:txBody>
                  <a:tcPr marL="0" marR="0" marT="0" marB="0" anchor="ctr"/>
                </a:tc>
                <a:tc>
                  <a:txBody>
                    <a:bodyPr/>
                    <a:lstStyle/>
                    <a:p>
                      <a:pPr algn="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a:effectLst/>
                        <a:latin typeface="Arial Narrow" panose="020B0606020202030204" pitchFamily="34" charset="0"/>
                      </a:endParaRPr>
                    </a:p>
                  </a:txBody>
                  <a:tcPr marL="0" marR="0" marT="0" marB="0" anchor="ctr"/>
                </a:tc>
                <a:tc>
                  <a:txBody>
                    <a:bodyPr/>
                    <a:lstStyle/>
                    <a:p>
                      <a:pPr algn="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9954633"/>
                  </a:ext>
                </a:extLst>
              </a:tr>
              <a:tr h="215718">
                <a:tc>
                  <a:txBody>
                    <a:bodyPr/>
                    <a:lstStyle/>
                    <a:p>
                      <a:pPr algn="ctr" fontAlgn="ctr"/>
                      <a:r>
                        <a:rPr lang="en-IN" sz="1600" u="none" strike="noStrike">
                          <a:effectLst/>
                        </a:rPr>
                        <a:t>21</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dirty="0">
                          <a:effectLst/>
                        </a:rPr>
                        <a:t>Increase/Decrease in Stock of Finished Goods</a:t>
                      </a:r>
                      <a:endParaRPr lang="en-US" sz="16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en-IN" sz="1600" b="0" i="0" u="none" strike="noStrike">
                        <a:effectLst/>
                        <a:latin typeface="Arial Narrow" panose="020B0606020202030204" pitchFamily="34" charset="0"/>
                      </a:endParaRPr>
                    </a:p>
                  </a:txBody>
                  <a:tcPr marL="0" marR="0" marT="0" marB="0" anchor="ctr"/>
                </a:tc>
                <a:tc>
                  <a:txBody>
                    <a:bodyPr/>
                    <a:lstStyle/>
                    <a:p>
                      <a:pPr algn="l"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en-IN" sz="1600" b="0" i="0" u="none" strike="noStrike" dirty="0">
                        <a:effectLst/>
                        <a:latin typeface="Arial Narrow" panose="020B0606020202030204" pitchFamily="34" charset="0"/>
                      </a:endParaRPr>
                    </a:p>
                  </a:txBody>
                  <a:tcPr marL="0" marR="0" marT="0" marB="0" anchor="ctr"/>
                </a:tc>
                <a:tc>
                  <a:txBody>
                    <a:bodyPr/>
                    <a:lstStyle/>
                    <a:p>
                      <a:pPr algn="l"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4374374"/>
                  </a:ext>
                </a:extLst>
              </a:tr>
              <a:tr h="215718">
                <a:tc>
                  <a:txBody>
                    <a:bodyPr/>
                    <a:lstStyle/>
                    <a:p>
                      <a:pPr algn="ctr" fontAlgn="ctr"/>
                      <a:r>
                        <a:rPr lang="en-IN" sz="1600" u="none" strike="noStrike">
                          <a:effectLst/>
                        </a:rPr>
                        <a:t>22</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a:effectLst/>
                        </a:rPr>
                        <a:t>Less: Self/Captive Consumption (incl. Samples, etc.) </a:t>
                      </a:r>
                      <a:endParaRPr lang="en-US"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944252"/>
                  </a:ext>
                </a:extLst>
              </a:tr>
              <a:tr h="215718">
                <a:tc>
                  <a:txBody>
                    <a:bodyPr/>
                    <a:lstStyle/>
                    <a:p>
                      <a:pPr algn="ctr" fontAlgn="ctr"/>
                      <a:r>
                        <a:rPr lang="en-IN" sz="1600" u="none" strike="noStrike">
                          <a:effectLst/>
                        </a:rPr>
                        <a:t>23</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Other Adjustments ( if any)</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2786560"/>
                  </a:ext>
                </a:extLst>
              </a:tr>
              <a:tr h="431435">
                <a:tc>
                  <a:txBody>
                    <a:bodyPr/>
                    <a:lstStyle/>
                    <a:p>
                      <a:pPr algn="ctr" fontAlgn="ctr"/>
                      <a:r>
                        <a:rPr lang="en-IN" sz="1600" u="none" strike="noStrike">
                          <a:effectLst/>
                        </a:rPr>
                        <a:t>24</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a:effectLst/>
                        </a:rPr>
                        <a:t>Cost of Production/Operation of Product Sold (20+21 to 23)</a:t>
                      </a:r>
                      <a:endParaRPr lang="en-US"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a:effectLst/>
                        <a:latin typeface="Arial Narrow" panose="020B0606020202030204" pitchFamily="34" charset="0"/>
                      </a:endParaRPr>
                    </a:p>
                  </a:txBody>
                  <a:tcPr marL="0" marR="0" marT="0" marB="0" anchor="ctr"/>
                </a:tc>
                <a:tc>
                  <a:txBody>
                    <a:bodyPr/>
                    <a:lstStyle/>
                    <a:p>
                      <a:pPr algn="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1"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1" i="0" u="none" strike="noStrike" dirty="0">
                        <a:effectLst/>
                        <a:latin typeface="Arial Narrow" panose="020B0606020202030204" pitchFamily="34" charset="0"/>
                      </a:endParaRPr>
                    </a:p>
                  </a:txBody>
                  <a:tcPr marL="0" marR="0" marT="0" marB="0" anchor="ctr"/>
                </a:tc>
                <a:tc>
                  <a:txBody>
                    <a:bodyPr/>
                    <a:lstStyle/>
                    <a:p>
                      <a:pPr algn="r" fontAlgn="ctr"/>
                      <a:endParaRPr lang="en-IN" sz="1600" b="1"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6865791"/>
                  </a:ext>
                </a:extLst>
              </a:tr>
              <a:tr h="215718">
                <a:tc>
                  <a:txBody>
                    <a:bodyPr/>
                    <a:lstStyle/>
                    <a:p>
                      <a:pPr algn="ctr" fontAlgn="ctr"/>
                      <a:r>
                        <a:rPr lang="en-IN" sz="1600" u="none" strike="noStrike">
                          <a:effectLst/>
                        </a:rPr>
                        <a:t>25</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Administrative Overheads</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9889398"/>
                  </a:ext>
                </a:extLst>
              </a:tr>
              <a:tr h="215718">
                <a:tc>
                  <a:txBody>
                    <a:bodyPr/>
                    <a:lstStyle/>
                    <a:p>
                      <a:pPr algn="ctr" fontAlgn="ctr"/>
                      <a:r>
                        <a:rPr lang="en-IN" sz="1600" u="none" strike="noStrike">
                          <a:effectLst/>
                        </a:rPr>
                        <a:t>26</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Secondary packing Cost</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0162952"/>
                  </a:ext>
                </a:extLst>
              </a:tr>
              <a:tr h="215718">
                <a:tc>
                  <a:txBody>
                    <a:bodyPr/>
                    <a:lstStyle/>
                    <a:p>
                      <a:pPr algn="ctr" fontAlgn="ctr"/>
                      <a:r>
                        <a:rPr lang="en-IN" sz="1600" u="none" strike="noStrike">
                          <a:effectLst/>
                        </a:rPr>
                        <a:t>27</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dirty="0">
                          <a:effectLst/>
                        </a:rPr>
                        <a:t>Selling &amp; Distribution Overheads   </a:t>
                      </a:r>
                      <a:endParaRPr lang="en-IN" sz="16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0754758"/>
                  </a:ext>
                </a:extLst>
              </a:tr>
              <a:tr h="215718">
                <a:tc>
                  <a:txBody>
                    <a:bodyPr/>
                    <a:lstStyle/>
                    <a:p>
                      <a:pPr algn="ctr" fontAlgn="ctr"/>
                      <a:r>
                        <a:rPr lang="en-IN" sz="1600" u="none" strike="noStrike">
                          <a:effectLst/>
                        </a:rPr>
                        <a:t>28</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a:effectLst/>
                        </a:rPr>
                        <a:t>Cost of Sales before Interest (24 to 27)</a:t>
                      </a:r>
                      <a:endParaRPr lang="en-US"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869081"/>
                  </a:ext>
                </a:extLst>
              </a:tr>
              <a:tr h="215718">
                <a:tc>
                  <a:txBody>
                    <a:bodyPr/>
                    <a:lstStyle/>
                    <a:p>
                      <a:pPr algn="ctr" fontAlgn="ctr"/>
                      <a:r>
                        <a:rPr lang="en-IN" sz="1600" u="none" strike="noStrike">
                          <a:effectLst/>
                        </a:rPr>
                        <a:t>29</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Financing Cost</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a:effectLst/>
                          <a:latin typeface="Arial Narrow" panose="020B0606020202030204" pitchFamily="34" charset="0"/>
                        </a:rPr>
                        <a:t>Not Applicable</a:t>
                      </a: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2180993"/>
                  </a:ext>
                </a:extLst>
              </a:tr>
              <a:tr h="215718">
                <a:tc>
                  <a:txBody>
                    <a:bodyPr/>
                    <a:lstStyle/>
                    <a:p>
                      <a:pPr algn="ctr" fontAlgn="ctr"/>
                      <a:r>
                        <a:rPr lang="en-IN" sz="1600" u="none" strike="noStrike">
                          <a:effectLst/>
                        </a:rPr>
                        <a:t>30</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IN" sz="1600" u="none" strike="noStrike">
                          <a:effectLst/>
                        </a:rPr>
                        <a:t>Cost of Sales(28+29)</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0260910"/>
                  </a:ext>
                </a:extLst>
              </a:tr>
              <a:tr h="215718">
                <a:tc>
                  <a:txBody>
                    <a:bodyPr/>
                    <a:lstStyle/>
                    <a:p>
                      <a:pPr algn="ctr" fontAlgn="ctr"/>
                      <a:r>
                        <a:rPr lang="en-IN" sz="1600" u="none" strike="noStrike">
                          <a:effectLst/>
                        </a:rPr>
                        <a:t>31</a:t>
                      </a:r>
                      <a:endParaRPr lang="en-IN" sz="1600" b="0"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dirty="0">
                          <a:effectLst/>
                        </a:rPr>
                        <a:t>Net Sales Realization (Net of Taxes and Duties)   </a:t>
                      </a:r>
                      <a:endParaRPr lang="en-US" sz="16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a:effectLst/>
                        <a:latin typeface="Arial Narrow" panose="020B0606020202030204" pitchFamily="34" charset="0"/>
                      </a:endParaRPr>
                    </a:p>
                  </a:txBody>
                  <a:tcPr marL="0" marR="0" marT="0" marB="0" anchor="ctr"/>
                </a:tc>
                <a:tc>
                  <a:txBody>
                    <a:bodyPr/>
                    <a:lstStyle/>
                    <a:p>
                      <a:pPr algn="r" fontAlgn="ctr"/>
                      <a:endParaRPr lang="en-IN" sz="1600" b="0" i="0" u="none" strike="noStrike">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8588442"/>
                  </a:ext>
                </a:extLst>
              </a:tr>
              <a:tr h="215718">
                <a:tc>
                  <a:txBody>
                    <a:bodyPr/>
                    <a:lstStyle/>
                    <a:p>
                      <a:pPr algn="ctr" fontAlgn="ctr"/>
                      <a:r>
                        <a:rPr lang="en-IN" sz="1600" u="none" strike="noStrike">
                          <a:effectLst/>
                        </a:rPr>
                        <a:t>32</a:t>
                      </a:r>
                      <a:endParaRPr lang="en-IN"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600" u="none" strike="noStrike">
                          <a:effectLst/>
                        </a:rPr>
                        <a:t>Margin [Profit/(Loss) as per Cost Accounts] (31 - 30)</a:t>
                      </a:r>
                      <a:endParaRPr lang="en-US" sz="1600" b="1" i="0" u="none" strike="noStrike">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ctr"/>
                      <a:endParaRPr lang="en-IN" sz="1600" b="0" i="0" u="none" strike="noStrike" dirty="0">
                        <a:effectLst/>
                        <a:latin typeface="Arial Narrow" panose="020B0606020202030204" pitchFamily="34" charset="0"/>
                      </a:endParaRPr>
                    </a:p>
                  </a:txBody>
                  <a:tcPr marL="0" marR="0" marT="0" marB="0" anchor="ctr"/>
                </a:tc>
                <a:tc>
                  <a:txBody>
                    <a:bodyPr/>
                    <a:lstStyle/>
                    <a:p>
                      <a:pPr algn="r" fontAlgn="ctr"/>
                      <a:endParaRPr lang="en-IN" sz="1600" b="0" i="0" u="none" strike="noStrike" dirty="0">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500233"/>
                  </a:ext>
                </a:extLst>
              </a:tr>
            </a:tbl>
          </a:graphicData>
        </a:graphic>
      </p:graphicFrame>
    </p:spTree>
    <p:extLst>
      <p:ext uri="{BB962C8B-B14F-4D97-AF65-F5344CB8AC3E}">
        <p14:creationId xmlns:p14="http://schemas.microsoft.com/office/powerpoint/2010/main" val="936444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23056-DF3C-81E2-0A05-3E8D26330BD9}"/>
              </a:ext>
            </a:extLst>
          </p:cNvPr>
          <p:cNvSpPr>
            <a:spLocks noGrp="1"/>
          </p:cNvSpPr>
          <p:nvPr>
            <p:ph type="title"/>
          </p:nvPr>
        </p:nvSpPr>
        <p:spPr/>
        <p:txBody>
          <a:bodyPr/>
          <a:lstStyle/>
          <a:p>
            <a:r>
              <a:rPr lang="en-US" b="1" dirty="0"/>
              <a:t>Common Cost Treatment</a:t>
            </a:r>
            <a:endParaRPr lang="en-IN" b="1" dirty="0"/>
          </a:p>
        </p:txBody>
      </p:sp>
      <p:sp>
        <p:nvSpPr>
          <p:cNvPr id="3" name="Content Placeholder 2">
            <a:extLst>
              <a:ext uri="{FF2B5EF4-FFF2-40B4-BE49-F238E27FC236}">
                <a16:creationId xmlns:a16="http://schemas.microsoft.com/office/drawing/2014/main" id="{69720FE8-4998-458B-7ACC-2B8D1F9C5403}"/>
              </a:ext>
            </a:extLst>
          </p:cNvPr>
          <p:cNvSpPr>
            <a:spLocks noGrp="1"/>
          </p:cNvSpPr>
          <p:nvPr>
            <p:ph idx="1"/>
          </p:nvPr>
        </p:nvSpPr>
        <p:spPr/>
        <p:txBody>
          <a:bodyPr/>
          <a:lstStyle/>
          <a:p>
            <a:pPr>
              <a:defRPr/>
            </a:pPr>
            <a:r>
              <a:rPr lang="en-US" dirty="0"/>
              <a:t>Quality Control (sampling/analysis)</a:t>
            </a:r>
          </a:p>
          <a:p>
            <a:pPr>
              <a:defRPr/>
            </a:pPr>
            <a:r>
              <a:rPr lang="en-US" dirty="0"/>
              <a:t>Weigh Bridge</a:t>
            </a:r>
          </a:p>
          <a:p>
            <a:pPr>
              <a:defRPr/>
            </a:pPr>
            <a:r>
              <a:rPr lang="en-US" dirty="0"/>
              <a:t>Railway sidings</a:t>
            </a:r>
          </a:p>
          <a:p>
            <a:pPr>
              <a:defRPr/>
            </a:pPr>
            <a:r>
              <a:rPr lang="en-US" dirty="0"/>
              <a:t>Shared services</a:t>
            </a:r>
          </a:p>
          <a:p>
            <a:pPr>
              <a:defRPr/>
            </a:pPr>
            <a:r>
              <a:rPr lang="en-US" dirty="0"/>
              <a:t>Exploration ( Core Drilling, Blasting etc.)</a:t>
            </a:r>
          </a:p>
          <a:p>
            <a:pPr>
              <a:defRPr/>
            </a:pPr>
            <a:r>
              <a:rPr lang="en-US" dirty="0"/>
              <a:t>Utilities ( Electricity, Water &amp; Fuel)</a:t>
            </a:r>
          </a:p>
          <a:p>
            <a:pPr>
              <a:defRPr/>
            </a:pPr>
            <a:r>
              <a:rPr lang="en-US" dirty="0"/>
              <a:t>Watch &amp; Ward</a:t>
            </a:r>
          </a:p>
        </p:txBody>
      </p:sp>
    </p:spTree>
    <p:extLst>
      <p:ext uri="{BB962C8B-B14F-4D97-AF65-F5344CB8AC3E}">
        <p14:creationId xmlns:p14="http://schemas.microsoft.com/office/powerpoint/2010/main" val="2871642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Introduction</a:t>
            </a:r>
          </a:p>
        </p:txBody>
      </p:sp>
      <p:sp>
        <p:nvSpPr>
          <p:cNvPr id="2" name="Content Placeholder 1"/>
          <p:cNvSpPr>
            <a:spLocks noGrp="1"/>
          </p:cNvSpPr>
          <p:nvPr>
            <p:ph idx="1"/>
          </p:nvPr>
        </p:nvSpPr>
        <p:spPr>
          <a:xfrm>
            <a:off x="609600" y="2188698"/>
            <a:ext cx="7226105" cy="3128890"/>
          </a:xfrm>
        </p:spPr>
        <p:txBody>
          <a:bodyPr/>
          <a:lstStyle/>
          <a:p>
            <a:pPr marL="0" indent="0" algn="ctr">
              <a:buNone/>
            </a:pPr>
            <a:r>
              <a:rPr lang="en-US" dirty="0"/>
              <a:t>“ </a:t>
            </a:r>
            <a:r>
              <a:rPr lang="en-US" sz="3200" dirty="0"/>
              <a:t>It is the detailed checking of the costing system, technique and accounts to verify their correctness and to ensure adherence to the objective of cost accountancy”</a:t>
            </a:r>
            <a:endParaRPr lang="en-US" dirty="0"/>
          </a:p>
        </p:txBody>
      </p:sp>
      <p:sp>
        <p:nvSpPr>
          <p:cNvPr id="6" name="Rectangle 5">
            <a:extLst>
              <a:ext uri="{FF2B5EF4-FFF2-40B4-BE49-F238E27FC236}">
                <a16:creationId xmlns:a16="http://schemas.microsoft.com/office/drawing/2014/main" id="{85F16415-700B-EB85-40EA-9645C02B67FF}"/>
              </a:ext>
            </a:extLst>
          </p:cNvPr>
          <p:cNvSpPr/>
          <p:nvPr/>
        </p:nvSpPr>
        <p:spPr>
          <a:xfrm>
            <a:off x="8454683" y="2306153"/>
            <a:ext cx="2834755" cy="1938992"/>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91440" tIns="45720" rIns="91440" bIns="45720">
            <a:spAutoFit/>
            <a:scene3d>
              <a:camera prst="perspectiveHeroicExtremeRightFacing"/>
              <a:lightRig rig="harsh" dir="t"/>
            </a:scene3d>
            <a:sp3d extrusionH="57150" prstMaterial="matte">
              <a:bevelT w="63500" h="12700" prst="angle"/>
              <a:contourClr>
                <a:schemeClr val="bg1">
                  <a:lumMod val="65000"/>
                </a:schemeClr>
              </a:contourClr>
            </a:sp3d>
          </a:bodyPr>
          <a:lstStyle/>
          <a:p>
            <a:pPr algn="ctr"/>
            <a:r>
              <a:rPr lang="en-US" sz="6000" b="1" dirty="0">
                <a:ln>
                  <a:solidFill>
                    <a:schemeClr val="accent1"/>
                  </a:solidFill>
                </a:ln>
                <a:solidFill>
                  <a:schemeClr val="accent3"/>
                </a:solidFill>
              </a:rPr>
              <a:t>COST AUDIT</a:t>
            </a:r>
            <a:endParaRPr lang="en-US" sz="6000" b="1" cap="none" spc="0" dirty="0">
              <a:ln>
                <a:solidFill>
                  <a:schemeClr val="accent1"/>
                </a:solidFill>
              </a:ln>
              <a:solidFill>
                <a:schemeClr val="accent3"/>
              </a:solidFill>
              <a:effectLst/>
            </a:endParaRP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Cost Items need Special Attention</a:t>
            </a:r>
          </a:p>
        </p:txBody>
      </p:sp>
      <p:sp>
        <p:nvSpPr>
          <p:cNvPr id="2" name="Content Placeholder 1"/>
          <p:cNvSpPr>
            <a:spLocks noGrp="1"/>
          </p:cNvSpPr>
          <p:nvPr>
            <p:ph idx="1"/>
          </p:nvPr>
        </p:nvSpPr>
        <p:spPr/>
        <p:txBody>
          <a:bodyPr/>
          <a:lstStyle/>
          <a:p>
            <a:r>
              <a:rPr lang="en-US" altLang="en-US" dirty="0"/>
              <a:t>Sponsorship</a:t>
            </a:r>
          </a:p>
          <a:p>
            <a:r>
              <a:rPr lang="en-US" altLang="en-US" dirty="0"/>
              <a:t>Periphery Development</a:t>
            </a:r>
          </a:p>
          <a:p>
            <a:r>
              <a:rPr lang="en-US" altLang="en-US" dirty="0"/>
              <a:t>Mine Closure</a:t>
            </a:r>
          </a:p>
          <a:p>
            <a:r>
              <a:rPr lang="en-US" altLang="en-US" dirty="0"/>
              <a:t>Royalty, DMF, NMET</a:t>
            </a: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Audit Observations</a:t>
            </a:r>
          </a:p>
        </p:txBody>
      </p:sp>
      <p:sp>
        <p:nvSpPr>
          <p:cNvPr id="2" name="Content Placeholder 1"/>
          <p:cNvSpPr>
            <a:spLocks noGrp="1"/>
          </p:cNvSpPr>
          <p:nvPr>
            <p:ph idx="1"/>
          </p:nvPr>
        </p:nvSpPr>
        <p:spPr/>
        <p:txBody>
          <a:bodyPr/>
          <a:lstStyle/>
          <a:p>
            <a:r>
              <a:rPr lang="en-US" altLang="en-US" dirty="0"/>
              <a:t>Deficiencies in Contract/Agreement</a:t>
            </a:r>
          </a:p>
          <a:p>
            <a:r>
              <a:rPr lang="en-US" altLang="en-US" dirty="0"/>
              <a:t>Under recovery</a:t>
            </a:r>
          </a:p>
          <a:p>
            <a:r>
              <a:rPr lang="en-US" altLang="en-US" dirty="0"/>
              <a:t>Excess payments</a:t>
            </a:r>
          </a:p>
          <a:p>
            <a:r>
              <a:rPr lang="en-US" altLang="en-US" dirty="0"/>
              <a:t>Absorption of Exploration Cost</a:t>
            </a:r>
          </a:p>
          <a:p>
            <a:r>
              <a:rPr lang="en-US" altLang="en-US" dirty="0"/>
              <a:t>Non cost considered as part of Cost</a:t>
            </a:r>
          </a:p>
          <a:p>
            <a:r>
              <a:rPr lang="en-US" altLang="en-US" dirty="0"/>
              <a:t>Under/Over absorption  of Overhead</a:t>
            </a:r>
          </a:p>
          <a:p>
            <a:r>
              <a:rPr lang="en-US" altLang="en-US" dirty="0"/>
              <a:t>Non-adherence to the Mine closure plan</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984035"/>
          </a:xfrm>
        </p:spPr>
        <p:txBody>
          <a:bodyPr/>
          <a:lstStyle/>
          <a:p>
            <a:r>
              <a:rPr lang="en-US" b="1" dirty="0"/>
              <a:t>Challenges</a:t>
            </a:r>
          </a:p>
        </p:txBody>
      </p:sp>
      <p:sp>
        <p:nvSpPr>
          <p:cNvPr id="2" name="Content Placeholder 1"/>
          <p:cNvSpPr>
            <a:spLocks noGrp="1"/>
          </p:cNvSpPr>
          <p:nvPr>
            <p:ph idx="1"/>
          </p:nvPr>
        </p:nvSpPr>
        <p:spPr/>
        <p:txBody>
          <a:bodyPr/>
          <a:lstStyle/>
          <a:p>
            <a:r>
              <a:rPr lang="en-US" altLang="en-US" dirty="0"/>
              <a:t>Cost Reduction ( Proper allocation and utilization of Manpower &amp; Machineries)</a:t>
            </a:r>
          </a:p>
          <a:p>
            <a:r>
              <a:rPr lang="en-US" altLang="en-US" dirty="0"/>
              <a:t>Government Regulations</a:t>
            </a:r>
          </a:p>
          <a:p>
            <a:r>
              <a:rPr lang="en-US" altLang="en-US" dirty="0"/>
              <a:t>Environmental Factors</a:t>
            </a:r>
          </a:p>
          <a:p>
            <a:r>
              <a:rPr lang="en-US" altLang="en-US" dirty="0"/>
              <a:t>Market Risk</a:t>
            </a:r>
          </a:p>
          <a:p>
            <a:r>
              <a:rPr lang="en-US" altLang="en-US" dirty="0"/>
              <a:t>Social Commitments</a:t>
            </a:r>
            <a:endParaRPr lang="en-IN" altLang="en-US" dirty="0"/>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Any Questions&quot; Images – Browse 389 Stock Photos, Vectors, and Video | Adobe  Stock">
            <a:extLst>
              <a:ext uri="{FF2B5EF4-FFF2-40B4-BE49-F238E27FC236}">
                <a16:creationId xmlns:a16="http://schemas.microsoft.com/office/drawing/2014/main" id="{4CC827EB-C51D-3313-FE62-E734D93B86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7" y="2035713"/>
            <a:ext cx="9191625"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42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ank you all Template | PosterMyWall">
            <a:extLst>
              <a:ext uri="{FF2B5EF4-FFF2-40B4-BE49-F238E27FC236}">
                <a16:creationId xmlns:a16="http://schemas.microsoft.com/office/drawing/2014/main" id="{DEE12DEB-C9E4-66AA-C790-9B9B922E84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75" y="970671"/>
            <a:ext cx="6572250" cy="5744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74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969967"/>
          </a:xfrm>
        </p:spPr>
        <p:txBody>
          <a:bodyPr/>
          <a:lstStyle/>
          <a:p>
            <a:r>
              <a:rPr lang="en-US" b="1" dirty="0"/>
              <a:t>Overview</a:t>
            </a:r>
          </a:p>
        </p:txBody>
      </p:sp>
      <p:sp>
        <p:nvSpPr>
          <p:cNvPr id="2" name="Content Placeholder 1"/>
          <p:cNvSpPr>
            <a:spLocks noGrp="1"/>
          </p:cNvSpPr>
          <p:nvPr>
            <p:ph idx="1"/>
          </p:nvPr>
        </p:nvSpPr>
        <p:spPr>
          <a:xfrm>
            <a:off x="609600" y="1674055"/>
            <a:ext cx="10972800" cy="4650545"/>
          </a:xfrm>
        </p:spPr>
        <p:txBody>
          <a:bodyPr/>
          <a:lstStyle/>
          <a:p>
            <a:pPr algn="just"/>
            <a:r>
              <a:rPr lang="en-US" dirty="0"/>
              <a:t>The Companies (Cost Records and Audit) Rules, 2014 are applicable to every company registered under the Companies Act which are engaged in production of goods or providing of services listed in Table-A or Table-B of Rule 3.</a:t>
            </a:r>
          </a:p>
          <a:p>
            <a:pPr marL="0" indent="0" algn="just">
              <a:buNone/>
            </a:pPr>
            <a:endParaRPr lang="en-US" dirty="0"/>
          </a:p>
          <a:p>
            <a:pPr algn="just"/>
            <a:r>
              <a:rPr lang="en-US" dirty="0"/>
              <a:t>Table-A (Regulated Sector) : 6 Sector (Telecom, Electricity, Petroleum, Pharma, Fertilizer and Sugar )</a:t>
            </a:r>
          </a:p>
          <a:p>
            <a:pPr algn="just"/>
            <a:endParaRPr lang="en-US" dirty="0"/>
          </a:p>
          <a:p>
            <a:pPr algn="just"/>
            <a:r>
              <a:rPr lang="en-US" dirty="0"/>
              <a:t>Table-B (Non-regulated Sector) : 33 Sector</a:t>
            </a:r>
          </a:p>
        </p:txBody>
      </p:sp>
    </p:spTree>
    <p:extLst>
      <p:ext uri="{BB962C8B-B14F-4D97-AF65-F5344CB8AC3E}">
        <p14:creationId xmlns:p14="http://schemas.microsoft.com/office/powerpoint/2010/main" val="3250618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2EAC-71B7-98D1-D3CE-32F47AF28F9C}"/>
              </a:ext>
            </a:extLst>
          </p:cNvPr>
          <p:cNvSpPr>
            <a:spLocks noGrp="1"/>
          </p:cNvSpPr>
          <p:nvPr>
            <p:ph type="title"/>
          </p:nvPr>
        </p:nvSpPr>
        <p:spPr>
          <a:xfrm>
            <a:off x="609600" y="704088"/>
            <a:ext cx="10972800" cy="773020"/>
          </a:xfrm>
        </p:spPr>
        <p:txBody>
          <a:bodyPr>
            <a:noAutofit/>
          </a:bodyPr>
          <a:lstStyle/>
          <a:p>
            <a:r>
              <a:rPr lang="en-US" sz="4000" b="1" dirty="0"/>
              <a:t>Overview of Section 148 of Companies Act</a:t>
            </a:r>
            <a:endParaRPr lang="en-IN" sz="4000" b="1" dirty="0"/>
          </a:p>
        </p:txBody>
      </p:sp>
      <p:sp>
        <p:nvSpPr>
          <p:cNvPr id="3" name="Content Placeholder 2">
            <a:extLst>
              <a:ext uri="{FF2B5EF4-FFF2-40B4-BE49-F238E27FC236}">
                <a16:creationId xmlns:a16="http://schemas.microsoft.com/office/drawing/2014/main" id="{AA24BD29-8131-94D9-F705-07A26768FEFE}"/>
              </a:ext>
            </a:extLst>
          </p:cNvPr>
          <p:cNvSpPr>
            <a:spLocks noGrp="1"/>
          </p:cNvSpPr>
          <p:nvPr>
            <p:ph idx="1"/>
          </p:nvPr>
        </p:nvSpPr>
        <p:spPr>
          <a:xfrm>
            <a:off x="609600" y="1589649"/>
            <a:ext cx="10972800" cy="4734951"/>
          </a:xfrm>
        </p:spPr>
        <p:txBody>
          <a:bodyPr/>
          <a:lstStyle/>
          <a:p>
            <a:r>
              <a:rPr lang="en-US" altLang="en-US" sz="2400" dirty="0"/>
              <a:t>(1) –  </a:t>
            </a:r>
            <a:r>
              <a:rPr lang="en-US" altLang="en-US" sz="2800" dirty="0"/>
              <a:t>Cost Accounting Records  </a:t>
            </a:r>
          </a:p>
          <a:p>
            <a:r>
              <a:rPr lang="en-US" altLang="en-US" sz="2800" dirty="0"/>
              <a:t>(2) – Audit on the basis of Turnover </a:t>
            </a:r>
          </a:p>
          <a:p>
            <a:r>
              <a:rPr lang="en-US" altLang="en-US" sz="2800" dirty="0"/>
              <a:t>(3) – Cost Accountant as Cost Auditor, Auditing Standards </a:t>
            </a:r>
          </a:p>
          <a:p>
            <a:r>
              <a:rPr lang="en-US" altLang="en-US" sz="2800" dirty="0"/>
              <a:t>(4) – Audit in addition to 143  </a:t>
            </a:r>
          </a:p>
          <a:p>
            <a:r>
              <a:rPr lang="en-US" altLang="en-US" sz="2800" dirty="0"/>
              <a:t>(5) – Auditors Rule are applicable and Report to </a:t>
            </a:r>
            <a:r>
              <a:rPr lang="en-US" altLang="en-US" sz="2800" dirty="0" err="1"/>
              <a:t>BoD</a:t>
            </a:r>
            <a:endParaRPr lang="en-US" altLang="en-US" sz="2800" dirty="0"/>
          </a:p>
          <a:p>
            <a:r>
              <a:rPr lang="en-US" altLang="en-US" sz="2800" dirty="0"/>
              <a:t>(6) – 30 days to be submitted to CG</a:t>
            </a:r>
          </a:p>
          <a:p>
            <a:r>
              <a:rPr lang="en-US" altLang="en-US" sz="2800" dirty="0"/>
              <a:t> (7) – Further Information may be called </a:t>
            </a:r>
          </a:p>
          <a:p>
            <a:r>
              <a:rPr lang="en-US" altLang="en-US" sz="2800" dirty="0"/>
              <a:t> (8) – Default punishable u/s 147	</a:t>
            </a:r>
          </a:p>
          <a:p>
            <a:pPr marL="0" indent="0">
              <a:buNone/>
            </a:pPr>
            <a:endParaRPr lang="en-IN" dirty="0"/>
          </a:p>
        </p:txBody>
      </p:sp>
    </p:spTree>
    <p:extLst>
      <p:ext uri="{BB962C8B-B14F-4D97-AF65-F5344CB8AC3E}">
        <p14:creationId xmlns:p14="http://schemas.microsoft.com/office/powerpoint/2010/main" val="1096733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2EAC-71B7-98D1-D3CE-32F47AF28F9C}"/>
              </a:ext>
            </a:extLst>
          </p:cNvPr>
          <p:cNvSpPr>
            <a:spLocks noGrp="1"/>
          </p:cNvSpPr>
          <p:nvPr>
            <p:ph type="title"/>
          </p:nvPr>
        </p:nvSpPr>
        <p:spPr>
          <a:xfrm>
            <a:off x="609600" y="704088"/>
            <a:ext cx="10972800" cy="773020"/>
          </a:xfrm>
        </p:spPr>
        <p:txBody>
          <a:bodyPr>
            <a:noAutofit/>
          </a:bodyPr>
          <a:lstStyle/>
          <a:p>
            <a:r>
              <a:rPr lang="en-US" sz="4000" b="1" dirty="0"/>
              <a:t>Overview of other Legal Provisions</a:t>
            </a:r>
            <a:endParaRPr lang="en-IN" sz="4000" b="1" dirty="0"/>
          </a:p>
        </p:txBody>
      </p:sp>
      <p:sp>
        <p:nvSpPr>
          <p:cNvPr id="3" name="Content Placeholder 2">
            <a:extLst>
              <a:ext uri="{FF2B5EF4-FFF2-40B4-BE49-F238E27FC236}">
                <a16:creationId xmlns:a16="http://schemas.microsoft.com/office/drawing/2014/main" id="{AA24BD29-8131-94D9-F705-07A26768FEFE}"/>
              </a:ext>
            </a:extLst>
          </p:cNvPr>
          <p:cNvSpPr>
            <a:spLocks noGrp="1"/>
          </p:cNvSpPr>
          <p:nvPr>
            <p:ph idx="1"/>
          </p:nvPr>
        </p:nvSpPr>
        <p:spPr>
          <a:xfrm>
            <a:off x="609600" y="1589649"/>
            <a:ext cx="10972800" cy="4734951"/>
          </a:xfrm>
        </p:spPr>
        <p:txBody>
          <a:bodyPr/>
          <a:lstStyle/>
          <a:p>
            <a:pPr algn="just"/>
            <a:r>
              <a:rPr lang="en-US" altLang="en-US" sz="2800" dirty="0"/>
              <a:t>Section 2(13)- Books of Accounts </a:t>
            </a:r>
          </a:p>
          <a:p>
            <a:pPr algn="just"/>
            <a:r>
              <a:rPr lang="en-US" altLang="en-US" sz="2800" dirty="0"/>
              <a:t>Section 141 – Qualifications and Disqualifications </a:t>
            </a:r>
          </a:p>
          <a:p>
            <a:pPr algn="just"/>
            <a:r>
              <a:rPr lang="en-US" altLang="en-US" sz="2800" dirty="0"/>
              <a:t>Section 144- List of Prohibited Services </a:t>
            </a:r>
          </a:p>
          <a:p>
            <a:pPr algn="just"/>
            <a:r>
              <a:rPr lang="en-US" altLang="en-US" sz="2800" dirty="0"/>
              <a:t>Section 143- Powers and Duties of Auditors (14) CMA and CS also Included</a:t>
            </a:r>
          </a:p>
          <a:p>
            <a:pPr algn="just"/>
            <a:r>
              <a:rPr lang="en-US" altLang="en-US" sz="2800" dirty="0"/>
              <a:t>Section 139 – Rotation of Auditors Not Applicable </a:t>
            </a:r>
          </a:p>
          <a:p>
            <a:pPr algn="just"/>
            <a:r>
              <a:rPr lang="en-IN" altLang="en-US" sz="2800" dirty="0"/>
              <a:t>The Companies (Audit &amp; Auditors) Rules 2014- Reporting of Frauds (13) and Remuneration of Cost Auditor (14)</a:t>
            </a:r>
            <a:r>
              <a:rPr lang="en-US" altLang="en-US" sz="2800" dirty="0"/>
              <a:t>  </a:t>
            </a:r>
          </a:p>
          <a:p>
            <a:pPr marL="0" indent="0">
              <a:buNone/>
            </a:pPr>
            <a:endParaRPr lang="en-IN" dirty="0"/>
          </a:p>
        </p:txBody>
      </p:sp>
    </p:spTree>
    <p:extLst>
      <p:ext uri="{BB962C8B-B14F-4D97-AF65-F5344CB8AC3E}">
        <p14:creationId xmlns:p14="http://schemas.microsoft.com/office/powerpoint/2010/main" val="4277588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Applicability</a:t>
            </a:r>
          </a:p>
        </p:txBody>
      </p:sp>
      <p:graphicFrame>
        <p:nvGraphicFramePr>
          <p:cNvPr id="8" name="Content Placeholder 7">
            <a:extLst>
              <a:ext uri="{FF2B5EF4-FFF2-40B4-BE49-F238E27FC236}">
                <a16:creationId xmlns:a16="http://schemas.microsoft.com/office/drawing/2014/main" id="{0235B0BF-C152-314D-7B7B-136B074EF43B}"/>
              </a:ext>
            </a:extLst>
          </p:cNvPr>
          <p:cNvGraphicFramePr>
            <a:graphicFrameLocks noGrp="1"/>
          </p:cNvGraphicFramePr>
          <p:nvPr>
            <p:ph idx="1"/>
            <p:extLst>
              <p:ext uri="{D42A27DB-BD31-4B8C-83A1-F6EECF244321}">
                <p14:modId xmlns:p14="http://schemas.microsoft.com/office/powerpoint/2010/main" val="2261237914"/>
              </p:ext>
            </p:extLst>
          </p:nvPr>
        </p:nvGraphicFramePr>
        <p:xfrm>
          <a:off x="609600" y="1935163"/>
          <a:ext cx="109728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8527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Applicability</a:t>
            </a:r>
          </a:p>
        </p:txBody>
      </p:sp>
      <p:graphicFrame>
        <p:nvGraphicFramePr>
          <p:cNvPr id="4" name="Content Placeholder 3">
            <a:extLst>
              <a:ext uri="{FF2B5EF4-FFF2-40B4-BE49-F238E27FC236}">
                <a16:creationId xmlns:a16="http://schemas.microsoft.com/office/drawing/2014/main" id="{A76824E3-5B20-A6E7-DCC2-0F18464216BB}"/>
              </a:ext>
            </a:extLst>
          </p:cNvPr>
          <p:cNvGraphicFramePr>
            <a:graphicFrameLocks noGrp="1"/>
          </p:cNvGraphicFramePr>
          <p:nvPr>
            <p:ph idx="1"/>
          </p:nvPr>
        </p:nvGraphicFramePr>
        <p:xfrm>
          <a:off x="609600" y="2118043"/>
          <a:ext cx="10972800" cy="2198394"/>
        </p:xfrm>
        <a:graphic>
          <a:graphicData uri="http://schemas.openxmlformats.org/drawingml/2006/table">
            <a:tbl>
              <a:tblPr firstRow="1" bandRow="1">
                <a:tableStyleId>{F5AB1C69-6EDB-4FF4-983F-18BD219EF322}</a:tableStyleId>
              </a:tblPr>
              <a:tblGrid>
                <a:gridCol w="5486400">
                  <a:extLst>
                    <a:ext uri="{9D8B030D-6E8A-4147-A177-3AD203B41FA5}">
                      <a16:colId xmlns:a16="http://schemas.microsoft.com/office/drawing/2014/main" val="630962482"/>
                    </a:ext>
                  </a:extLst>
                </a:gridCol>
                <a:gridCol w="5486400">
                  <a:extLst>
                    <a:ext uri="{9D8B030D-6E8A-4147-A177-3AD203B41FA5}">
                      <a16:colId xmlns:a16="http://schemas.microsoft.com/office/drawing/2014/main" val="1741047920"/>
                    </a:ext>
                  </a:extLst>
                </a:gridCol>
              </a:tblGrid>
              <a:tr h="582954">
                <a:tc>
                  <a:txBody>
                    <a:bodyPr/>
                    <a:lstStyle/>
                    <a:p>
                      <a:pPr algn="ctr"/>
                      <a:r>
                        <a:rPr lang="en-US" sz="2400" dirty="0"/>
                        <a:t>Cost Record</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Cost Audit</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4775203"/>
                  </a:ext>
                </a:extLst>
              </a:tr>
              <a:tr h="1537875">
                <a:tc>
                  <a:txBody>
                    <a:bodyPr/>
                    <a:lstStyle/>
                    <a:p>
                      <a:pPr algn="just"/>
                      <a:r>
                        <a:rPr kumimoji="0" lang="en-IN" sz="2000" b="0" i="0" u="none" strike="noStrike" kern="1200" baseline="0" dirty="0">
                          <a:solidFill>
                            <a:schemeClr val="dk1"/>
                          </a:solidFill>
                          <a:latin typeface="+mn-lt"/>
                          <a:ea typeface="+mn-ea"/>
                          <a:cs typeface="+mn-cs"/>
                        </a:rPr>
                        <a:t>Overall turnover </a:t>
                      </a:r>
                      <a:r>
                        <a:rPr kumimoji="0" lang="en-US" sz="2000" b="0" i="0" u="none" strike="noStrike" kern="1200" baseline="0" dirty="0">
                          <a:solidFill>
                            <a:schemeClr val="dk1"/>
                          </a:solidFill>
                          <a:latin typeface="+mn-lt"/>
                          <a:ea typeface="+mn-ea"/>
                          <a:cs typeface="+mn-cs"/>
                        </a:rPr>
                        <a:t>from all its products and services of Rs. 35 crore or more</a:t>
                      </a:r>
                    </a:p>
                    <a:p>
                      <a:pPr algn="just"/>
                      <a:endParaRPr kumimoji="0" lang="en-US" sz="2000" b="1" i="0" u="none" strike="noStrike" kern="1200" baseline="0" dirty="0">
                        <a:solidFill>
                          <a:schemeClr val="dk1"/>
                        </a:solidFill>
                        <a:latin typeface="+mn-lt"/>
                        <a:ea typeface="+mn-ea"/>
                        <a:cs typeface="+mn-cs"/>
                      </a:endParaRPr>
                    </a:p>
                    <a:p>
                      <a:pPr algn="just"/>
                      <a:r>
                        <a:rPr kumimoji="0" lang="en-US" sz="2000" b="1" i="0" u="none" strike="noStrike" kern="1200" baseline="0" dirty="0">
                          <a:solidFill>
                            <a:schemeClr val="dk1"/>
                          </a:solidFill>
                          <a:latin typeface="+mn-lt"/>
                          <a:ea typeface="+mn-ea"/>
                          <a:cs typeface="+mn-cs"/>
                        </a:rPr>
                        <a:t>(Both Regulated &amp; Non-regulated Sector)</a:t>
                      </a:r>
                      <a:endParaRPr lang="en-IN"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Regulated Sector</a:t>
                      </a:r>
                      <a:r>
                        <a:rPr lang="en-US" sz="2000" dirty="0"/>
                        <a:t>-  </a:t>
                      </a:r>
                      <a:r>
                        <a:rPr kumimoji="0" lang="en-US" sz="2000" b="0" i="0" u="none" strike="noStrike" kern="1200" baseline="0" dirty="0">
                          <a:solidFill>
                            <a:schemeClr val="dk1"/>
                          </a:solidFill>
                          <a:latin typeface="+mn-lt"/>
                          <a:ea typeface="+mn-ea"/>
                          <a:cs typeface="+mn-cs"/>
                        </a:rPr>
                        <a:t>Rs. 50 crore or more</a:t>
                      </a:r>
                    </a:p>
                    <a:p>
                      <a:endParaRPr kumimoji="0" lang="en-US" sz="2000" b="0" i="0" u="none" strike="noStrike" kern="1200" baseline="0" dirty="0">
                        <a:solidFill>
                          <a:schemeClr val="dk1"/>
                        </a:solidFill>
                        <a:latin typeface="+mn-lt"/>
                        <a:ea typeface="+mn-ea"/>
                        <a:cs typeface="+mn-cs"/>
                      </a:endParaRPr>
                    </a:p>
                    <a:p>
                      <a:r>
                        <a:rPr kumimoji="0" lang="en-US" sz="2000" b="1" i="0" u="none" strike="noStrike" kern="1200" baseline="0" dirty="0">
                          <a:solidFill>
                            <a:schemeClr val="dk1"/>
                          </a:solidFill>
                          <a:latin typeface="+mn-lt"/>
                          <a:ea typeface="+mn-ea"/>
                          <a:cs typeface="+mn-cs"/>
                        </a:rPr>
                        <a:t>Non-regulated Sector</a:t>
                      </a:r>
                      <a:r>
                        <a:rPr kumimoji="0" lang="en-US" sz="2000" b="0" i="0" u="none" strike="noStrike" kern="1200" baseline="0" dirty="0">
                          <a:solidFill>
                            <a:schemeClr val="dk1"/>
                          </a:solidFill>
                          <a:latin typeface="+mn-lt"/>
                          <a:ea typeface="+mn-ea"/>
                          <a:cs typeface="+mn-cs"/>
                        </a:rPr>
                        <a:t>- Rs. 100 crore or more</a:t>
                      </a:r>
                    </a:p>
                    <a:p>
                      <a:endParaRPr kumimoji="0" lang="en-US" sz="2000" b="0" i="0" u="none" strike="noStrike" kern="1200" baseline="0" dirty="0">
                        <a:solidFill>
                          <a:schemeClr val="dk1"/>
                        </a:solidFill>
                        <a:latin typeface="+mn-lt"/>
                        <a:ea typeface="+mn-ea"/>
                        <a:cs typeface="+mn-cs"/>
                      </a:endParaRPr>
                    </a:p>
                    <a:p>
                      <a:r>
                        <a:rPr kumimoji="0" lang="en-US" sz="2000" b="1" i="0" u="none" strike="noStrike" kern="1200" baseline="0" dirty="0">
                          <a:solidFill>
                            <a:schemeClr val="dk1"/>
                          </a:solidFill>
                          <a:latin typeface="+mn-lt"/>
                          <a:ea typeface="+mn-ea"/>
                          <a:cs typeface="+mn-cs"/>
                        </a:rPr>
                        <a:t>Exception : SEZ, Forex Receipt 75% and CPP</a:t>
                      </a:r>
                      <a:endParaRPr lang="en-IN"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1330739"/>
                  </a:ext>
                </a:extLst>
              </a:tr>
            </a:tbl>
          </a:graphicData>
        </a:graphic>
      </p:graphicFrame>
      <p:graphicFrame>
        <p:nvGraphicFramePr>
          <p:cNvPr id="5" name="Table 4">
            <a:extLst>
              <a:ext uri="{FF2B5EF4-FFF2-40B4-BE49-F238E27FC236}">
                <a16:creationId xmlns:a16="http://schemas.microsoft.com/office/drawing/2014/main" id="{70B3F8CC-BF37-7B7D-6192-32614B49E1DD}"/>
              </a:ext>
            </a:extLst>
          </p:cNvPr>
          <p:cNvGraphicFramePr>
            <a:graphicFrameLocks noGrp="1"/>
          </p:cNvGraphicFramePr>
          <p:nvPr/>
        </p:nvGraphicFramePr>
        <p:xfrm>
          <a:off x="609600" y="5067309"/>
          <a:ext cx="10867096" cy="1378078"/>
        </p:xfrm>
        <a:graphic>
          <a:graphicData uri="http://schemas.openxmlformats.org/drawingml/2006/table">
            <a:tbl>
              <a:tblPr firstRow="1" firstCol="1" bandRow="1">
                <a:tableStyleId>{8799B23B-EC83-4686-B30A-512413B5E67A}</a:tableStyleId>
              </a:tblPr>
              <a:tblGrid>
                <a:gridCol w="1499408">
                  <a:extLst>
                    <a:ext uri="{9D8B030D-6E8A-4147-A177-3AD203B41FA5}">
                      <a16:colId xmlns:a16="http://schemas.microsoft.com/office/drawing/2014/main" val="2555865959"/>
                    </a:ext>
                  </a:extLst>
                </a:gridCol>
                <a:gridCol w="3876601">
                  <a:extLst>
                    <a:ext uri="{9D8B030D-6E8A-4147-A177-3AD203B41FA5}">
                      <a16:colId xmlns:a16="http://schemas.microsoft.com/office/drawing/2014/main" val="2653928126"/>
                    </a:ext>
                  </a:extLst>
                </a:gridCol>
                <a:gridCol w="5491087">
                  <a:extLst>
                    <a:ext uri="{9D8B030D-6E8A-4147-A177-3AD203B41FA5}">
                      <a16:colId xmlns:a16="http://schemas.microsoft.com/office/drawing/2014/main" val="3433376439"/>
                    </a:ext>
                  </a:extLst>
                </a:gridCol>
              </a:tblGrid>
              <a:tr h="0">
                <a:tc>
                  <a:txBody>
                    <a:bodyPr/>
                    <a:lstStyle/>
                    <a:p>
                      <a:pPr algn="ctr">
                        <a:lnSpc>
                          <a:spcPct val="107000"/>
                        </a:lnSpc>
                        <a:spcAft>
                          <a:spcPts val="800"/>
                        </a:spcAft>
                      </a:pPr>
                      <a:r>
                        <a:rPr lang="en-IN" sz="2000" dirty="0">
                          <a:effectLst/>
                        </a:rPr>
                        <a:t>Sl. No</a:t>
                      </a:r>
                      <a:endParaRPr lang="en-IN" sz="1800" dirty="0">
                        <a:effectLst/>
                        <a:latin typeface="Calibri" panose="020F0502020204030204" pitchFamily="34" charset="0"/>
                        <a:ea typeface="Calibri" panose="020F0502020204030204" pitchFamily="34" charset="0"/>
                        <a:cs typeface="Sendny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IN" sz="2000" dirty="0">
                          <a:effectLst/>
                        </a:rPr>
                        <a:t>Industry/ Sector/ Product/ Service</a:t>
                      </a:r>
                      <a:endParaRPr lang="en-IN" sz="1800" dirty="0">
                        <a:effectLst/>
                        <a:latin typeface="Calibri" panose="020F0502020204030204" pitchFamily="34" charset="0"/>
                        <a:ea typeface="Calibri" panose="020F0502020204030204" pitchFamily="34" charset="0"/>
                        <a:cs typeface="Sendny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IN" sz="2000" dirty="0">
                          <a:effectLst/>
                        </a:rPr>
                        <a:t>CTA Heading </a:t>
                      </a:r>
                      <a:endParaRPr lang="en-IN" sz="1800" dirty="0">
                        <a:effectLst/>
                        <a:latin typeface="Calibri" panose="020F0502020204030204" pitchFamily="34" charset="0"/>
                        <a:ea typeface="Calibri" panose="020F0502020204030204" pitchFamily="34" charset="0"/>
                        <a:cs typeface="Sendny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78212"/>
                  </a:ext>
                </a:extLst>
              </a:tr>
              <a:tr h="0">
                <a:tc>
                  <a:txBody>
                    <a:bodyPr/>
                    <a:lstStyle/>
                    <a:p>
                      <a:pPr algn="ctr">
                        <a:lnSpc>
                          <a:spcPct val="107000"/>
                        </a:lnSpc>
                        <a:spcAft>
                          <a:spcPts val="800"/>
                        </a:spcAft>
                      </a:pPr>
                      <a:r>
                        <a:rPr lang="en-IN" sz="2000" dirty="0">
                          <a:effectLst/>
                        </a:rPr>
                        <a:t>15</a:t>
                      </a:r>
                      <a:endParaRPr lang="en-IN" sz="1800" dirty="0">
                        <a:effectLst/>
                        <a:latin typeface="Calibri" panose="020F0502020204030204" pitchFamily="34" charset="0"/>
                        <a:ea typeface="Calibri" panose="020F0502020204030204" pitchFamily="34" charset="0"/>
                        <a:cs typeface="Sendny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IN" sz="2000" dirty="0">
                          <a:effectLst/>
                        </a:rPr>
                        <a:t>Ores and Mineral products</a:t>
                      </a:r>
                      <a:endParaRPr lang="en-IN" sz="1800" dirty="0">
                        <a:effectLst/>
                        <a:latin typeface="Calibri" panose="020F0502020204030204" pitchFamily="34" charset="0"/>
                        <a:ea typeface="Calibri" panose="020F0502020204030204" pitchFamily="34" charset="0"/>
                        <a:cs typeface="Sendny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IN" sz="2000" dirty="0">
                          <a:effectLst/>
                        </a:rPr>
                        <a:t>2502 to 2522; 2524 to 2526; 2528 to 2530; </a:t>
                      </a:r>
                    </a:p>
                    <a:p>
                      <a:pPr algn="ctr">
                        <a:lnSpc>
                          <a:spcPct val="107000"/>
                        </a:lnSpc>
                        <a:spcAft>
                          <a:spcPts val="800"/>
                        </a:spcAft>
                      </a:pPr>
                      <a:r>
                        <a:rPr lang="en-IN" sz="2000" dirty="0">
                          <a:effectLst/>
                        </a:rPr>
                        <a:t>2601 to 2617</a:t>
                      </a:r>
                      <a:endParaRPr lang="en-IN" sz="1800" dirty="0">
                        <a:effectLst/>
                        <a:latin typeface="Calibri" panose="020F0502020204030204" pitchFamily="34" charset="0"/>
                        <a:ea typeface="Calibri" panose="020F0502020204030204" pitchFamily="34" charset="0"/>
                        <a:cs typeface="Sendny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930686"/>
                  </a:ext>
                </a:extLst>
              </a:tr>
            </a:tbl>
          </a:graphicData>
        </a:graphic>
      </p:graphicFrame>
      <p:sp>
        <p:nvSpPr>
          <p:cNvPr id="7" name="TextBox 6">
            <a:extLst>
              <a:ext uri="{FF2B5EF4-FFF2-40B4-BE49-F238E27FC236}">
                <a16:creationId xmlns:a16="http://schemas.microsoft.com/office/drawing/2014/main" id="{F450B25D-B9FE-6096-E9F1-1D602123D798}"/>
              </a:ext>
            </a:extLst>
          </p:cNvPr>
          <p:cNvSpPr txBox="1"/>
          <p:nvPr/>
        </p:nvSpPr>
        <p:spPr>
          <a:xfrm>
            <a:off x="609600" y="4473526"/>
            <a:ext cx="10867096" cy="400110"/>
          </a:xfrm>
          <a:prstGeom prst="rect">
            <a:avLst/>
          </a:prstGeom>
          <a:noFill/>
          <a:ln>
            <a:solidFill>
              <a:schemeClr val="bg1"/>
            </a:solidFill>
          </a:ln>
        </p:spPr>
        <p:txBody>
          <a:bodyPr wrap="square" rtlCol="0">
            <a:spAutoFit/>
          </a:bodyPr>
          <a:lstStyle/>
          <a:p>
            <a:r>
              <a:rPr lang="en-US" sz="2000" b="1" dirty="0">
                <a:solidFill>
                  <a:schemeClr val="dk1"/>
                </a:solidFill>
              </a:rPr>
              <a:t>Mining Industry falls under Table-B </a:t>
            </a:r>
            <a:r>
              <a:rPr lang="en-US" sz="2000" b="1" dirty="0" err="1">
                <a:solidFill>
                  <a:schemeClr val="dk1"/>
                </a:solidFill>
              </a:rPr>
              <a:t>i.e</a:t>
            </a:r>
            <a:r>
              <a:rPr lang="en-US" sz="2000" b="1" dirty="0">
                <a:solidFill>
                  <a:schemeClr val="dk1"/>
                </a:solidFill>
              </a:rPr>
              <a:t> Non-regulated Sector</a:t>
            </a:r>
            <a:endParaRPr lang="en-IN" sz="2000" b="1" dirty="0" err="1">
              <a:solidFill>
                <a:schemeClr val="dk1"/>
              </a:solidFill>
            </a:endParaRPr>
          </a:p>
        </p:txBody>
      </p:sp>
    </p:spTree>
    <p:extLst>
      <p:ext uri="{BB962C8B-B14F-4D97-AF65-F5344CB8AC3E}">
        <p14:creationId xmlns:p14="http://schemas.microsoft.com/office/powerpoint/2010/main" val="796925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A883-60DF-FC98-543B-9763E88AFF40}"/>
              </a:ext>
            </a:extLst>
          </p:cNvPr>
          <p:cNvSpPr>
            <a:spLocks noGrp="1"/>
          </p:cNvSpPr>
          <p:nvPr>
            <p:ph type="title"/>
          </p:nvPr>
        </p:nvSpPr>
        <p:spPr>
          <a:xfrm>
            <a:off x="609600" y="704088"/>
            <a:ext cx="10972800" cy="885561"/>
          </a:xfrm>
        </p:spPr>
        <p:txBody>
          <a:bodyPr/>
          <a:lstStyle/>
          <a:p>
            <a:r>
              <a:rPr lang="en-US" b="1" dirty="0"/>
              <a:t>Forms and Annexures</a:t>
            </a:r>
            <a:endParaRPr lang="en-IN" b="1" dirty="0"/>
          </a:p>
        </p:txBody>
      </p:sp>
      <p:sp>
        <p:nvSpPr>
          <p:cNvPr id="3" name="Content Placeholder 2">
            <a:extLst>
              <a:ext uri="{FF2B5EF4-FFF2-40B4-BE49-F238E27FC236}">
                <a16:creationId xmlns:a16="http://schemas.microsoft.com/office/drawing/2014/main" id="{B1561234-CEA6-1539-3AF6-D23EC6E53AE9}"/>
              </a:ext>
            </a:extLst>
          </p:cNvPr>
          <p:cNvSpPr>
            <a:spLocks noGrp="1"/>
          </p:cNvSpPr>
          <p:nvPr>
            <p:ph idx="1"/>
          </p:nvPr>
        </p:nvSpPr>
        <p:spPr>
          <a:xfrm>
            <a:off x="609600" y="1772530"/>
            <a:ext cx="10972800" cy="4107766"/>
          </a:xfrm>
        </p:spPr>
        <p:txBody>
          <a:bodyPr/>
          <a:lstStyle/>
          <a:p>
            <a:r>
              <a:rPr lang="en-US" altLang="en-US" dirty="0"/>
              <a:t>FORM CRA-1: Maintenance of Cost Accounting Record</a:t>
            </a:r>
          </a:p>
          <a:p>
            <a:pPr marL="0" indent="0">
              <a:buNone/>
            </a:pPr>
            <a:endParaRPr lang="en-US" altLang="en-US" dirty="0"/>
          </a:p>
          <a:p>
            <a:r>
              <a:rPr lang="en-US" altLang="en-US" dirty="0"/>
              <a:t>FORM CRA-2: Intimation to CG for appointment of Cost Auditor </a:t>
            </a:r>
          </a:p>
          <a:p>
            <a:pPr marL="0" indent="0">
              <a:buNone/>
            </a:pPr>
            <a:endParaRPr lang="en-US" altLang="en-US" dirty="0"/>
          </a:p>
          <a:p>
            <a:r>
              <a:rPr lang="en-US" altLang="en-US" dirty="0"/>
              <a:t>FORM CRA-3: Form of Cost Audit Report along with Annexure </a:t>
            </a:r>
          </a:p>
          <a:p>
            <a:pPr marL="0" indent="0">
              <a:buNone/>
            </a:pPr>
            <a:endParaRPr lang="en-US" altLang="en-US" dirty="0"/>
          </a:p>
          <a:p>
            <a:r>
              <a:rPr lang="en-US" altLang="en-US" dirty="0"/>
              <a:t>FORM CRA-4: Submission of Cost Audit Report to Central Government </a:t>
            </a:r>
          </a:p>
          <a:p>
            <a:pPr marL="0" indent="0">
              <a:buNone/>
            </a:pPr>
            <a:endParaRPr lang="en-IN" dirty="0"/>
          </a:p>
        </p:txBody>
      </p:sp>
    </p:spTree>
    <p:extLst>
      <p:ext uri="{BB962C8B-B14F-4D97-AF65-F5344CB8AC3E}">
        <p14:creationId xmlns:p14="http://schemas.microsoft.com/office/powerpoint/2010/main" val="255448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601</TotalTime>
  <Words>2230</Words>
  <Application>Microsoft Office PowerPoint</Application>
  <PresentationFormat>Widescreen</PresentationFormat>
  <Paragraphs>431</Paragraphs>
  <Slides>34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Arial Narrow</vt:lpstr>
      <vt:lpstr>Calibri</vt:lpstr>
      <vt:lpstr>Century Gothic</vt:lpstr>
      <vt:lpstr>georgia</vt:lpstr>
      <vt:lpstr>Palatino Linotype</vt:lpstr>
      <vt:lpstr>Wingdings</vt:lpstr>
      <vt:lpstr>Wingdings 2</vt:lpstr>
      <vt:lpstr>Presentation on brainstorming</vt:lpstr>
      <vt:lpstr>Webinar  on  Intricacies of Cost Record  &amp; Audit Rules  on  Mining Sector</vt:lpstr>
      <vt:lpstr>Agenda</vt:lpstr>
      <vt:lpstr>Introduction</vt:lpstr>
      <vt:lpstr>Overview</vt:lpstr>
      <vt:lpstr>Overview of Section 148 of Companies Act</vt:lpstr>
      <vt:lpstr>Overview of other Legal Provisions</vt:lpstr>
      <vt:lpstr>Applicability</vt:lpstr>
      <vt:lpstr>Applicability</vt:lpstr>
      <vt:lpstr>Forms and Annexures</vt:lpstr>
      <vt:lpstr>Forms and Annexures</vt:lpstr>
      <vt:lpstr>Forms and Annexures</vt:lpstr>
      <vt:lpstr>Forms and Annexures</vt:lpstr>
      <vt:lpstr>Forms and Annexures</vt:lpstr>
      <vt:lpstr>Mining Industry</vt:lpstr>
      <vt:lpstr>Main Type of Mining</vt:lpstr>
      <vt:lpstr>Key Activities Involved</vt:lpstr>
      <vt:lpstr>Mine Closure</vt:lpstr>
      <vt:lpstr>PowerPoint Presentation</vt:lpstr>
      <vt:lpstr>Execution- Mining Activities</vt:lpstr>
      <vt:lpstr>Inventory Valuation</vt:lpstr>
      <vt:lpstr>Transfer Price</vt:lpstr>
      <vt:lpstr>Capacity Determination</vt:lpstr>
      <vt:lpstr>Approaching Cost Audit- Road Map</vt:lpstr>
      <vt:lpstr>Approaching Cost Audit- Practical way</vt:lpstr>
      <vt:lpstr>Approaching Cost Audit- Practical way</vt:lpstr>
      <vt:lpstr>Presenting Cost Audit Report</vt:lpstr>
      <vt:lpstr>PowerPoint Presentation</vt:lpstr>
      <vt:lpstr>PowerPoint Presentation</vt:lpstr>
      <vt:lpstr>Common Cost Treatment</vt:lpstr>
      <vt:lpstr>Cost Items need Special Attention</vt:lpstr>
      <vt:lpstr>Audit Observations</vt:lpstr>
      <vt:lpstr>Challenges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on Intricacies of Cost Audit  &amp; Cost Record Rules  on  Mining Industry</dc:title>
  <dc:creator>Lenovo</dc:creator>
  <cp:lastModifiedBy>Lenovo</cp:lastModifiedBy>
  <cp:revision>86</cp:revision>
  <dcterms:created xsi:type="dcterms:W3CDTF">2024-01-05T05:26:52Z</dcterms:created>
  <dcterms:modified xsi:type="dcterms:W3CDTF">2024-01-06T10:24:20Z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