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98" r:id="rId4"/>
    <p:sldId id="266" r:id="rId5"/>
    <p:sldId id="267" r:id="rId6"/>
    <p:sldId id="268" r:id="rId7"/>
    <p:sldId id="262" r:id="rId8"/>
    <p:sldId id="264"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5" r:id="rId24"/>
    <p:sldId id="286" r:id="rId25"/>
    <p:sldId id="283" r:id="rId26"/>
    <p:sldId id="284" r:id="rId27"/>
    <p:sldId id="287" r:id="rId28"/>
    <p:sldId id="288" r:id="rId29"/>
    <p:sldId id="295" r:id="rId30"/>
    <p:sldId id="289" r:id="rId31"/>
    <p:sldId id="296" r:id="rId32"/>
    <p:sldId id="291" r:id="rId33"/>
    <p:sldId id="292" r:id="rId34"/>
    <p:sldId id="293" r:id="rId35"/>
    <p:sldId id="294" r:id="rId36"/>
    <p:sldId id="299"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52" autoAdjust="0"/>
  </p:normalViewPr>
  <p:slideViewPr>
    <p:cSldViewPr>
      <p:cViewPr varScale="1">
        <p:scale>
          <a:sx n="96" d="100"/>
          <a:sy n="96" d="100"/>
        </p:scale>
        <p:origin x="-4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29B00-4137-491E-AA23-A956A325563E}" type="datetimeFigureOut">
              <a:rPr lang="en-US" smtClean="0"/>
              <a:t>1/27/2024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BFE35-DF88-4829-93E1-C988873C5E03}" type="slidenum">
              <a:rPr lang="en-US" smtClean="0"/>
              <a:t>‹#›</a:t>
            </a:fld>
            <a:endParaRPr lang="en-US"/>
          </a:p>
        </p:txBody>
      </p:sp>
    </p:spTree>
    <p:extLst>
      <p:ext uri="{BB962C8B-B14F-4D97-AF65-F5344CB8AC3E}">
        <p14:creationId xmlns:p14="http://schemas.microsoft.com/office/powerpoint/2010/main" val="184642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BFE35-DF88-4829-93E1-C988873C5E03}" type="slidenum">
              <a:rPr lang="en-US" smtClean="0"/>
              <a:t>10</a:t>
            </a:fld>
            <a:endParaRPr lang="en-US"/>
          </a:p>
        </p:txBody>
      </p:sp>
    </p:spTree>
    <p:extLst>
      <p:ext uri="{BB962C8B-B14F-4D97-AF65-F5344CB8AC3E}">
        <p14:creationId xmlns:p14="http://schemas.microsoft.com/office/powerpoint/2010/main" val="285432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219200" y="304800"/>
            <a:ext cx="3962400" cy="2971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xfrm>
            <a:off x="0" y="3429000"/>
            <a:ext cx="6858000" cy="5486400"/>
          </a:xfrm>
          <a:ln/>
        </p:spPr>
        <p:txBody>
          <a:bodyPr/>
          <a:lstStyle/>
          <a:p>
            <a:pPr marL="190500" indent="-190500" eaLnBrk="1" hangingPunct="1">
              <a:defRPr/>
            </a:pPr>
            <a:endParaRPr lang="en-US" sz="1400" dirty="0" smtClean="0"/>
          </a:p>
        </p:txBody>
      </p:sp>
      <p:sp>
        <p:nvSpPr>
          <p:cNvPr id="19460" name="Slide Number Placeholder 3"/>
          <p:cNvSpPr>
            <a:spLocks noGrp="1"/>
          </p:cNvSpPr>
          <p:nvPr>
            <p:ph type="sldNum" sz="quarter" idx="5"/>
          </p:nvPr>
        </p:nvSpPr>
        <p:spPr/>
        <p:txBody>
          <a:bodyPr/>
          <a:lstStyle/>
          <a:p>
            <a:pPr>
              <a:defRPr/>
            </a:pPr>
            <a:fld id="{4A79AD8B-8050-4C9B-848E-709E5A5A8CC5}" type="slidenum">
              <a:rPr lang="en-US" smtClean="0">
                <a:latin typeface="Times New Roman" pitchFamily="18" charset="0"/>
              </a:rPr>
              <a:pPr>
                <a:defRPr/>
              </a:pPr>
              <a:t>12</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z="1600" dirty="0" smtClean="0">
              <a:latin typeface="Arial" pitchFamily="34" charset="0"/>
              <a:cs typeface="Arial" pitchFamily="34" charset="0"/>
            </a:endParaRPr>
          </a:p>
        </p:txBody>
      </p:sp>
      <p:sp>
        <p:nvSpPr>
          <p:cNvPr id="21508" name="Slide Number Placeholder 3"/>
          <p:cNvSpPr>
            <a:spLocks noGrp="1"/>
          </p:cNvSpPr>
          <p:nvPr>
            <p:ph type="sldNum" sz="quarter" idx="5"/>
          </p:nvPr>
        </p:nvSpPr>
        <p:spPr/>
        <p:txBody>
          <a:bodyPr/>
          <a:lstStyle/>
          <a:p>
            <a:pPr>
              <a:defRPr/>
            </a:pPr>
            <a:fld id="{DAA29C9D-374C-43FE-96D8-4A1ED04A4194}" type="slidenum">
              <a:rPr lang="en-US" smtClean="0">
                <a:latin typeface="Times New Roman" pitchFamily="18" charset="0"/>
              </a:rPr>
              <a:pPr>
                <a:defRPr/>
              </a:pPr>
              <a:t>13</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19200" y="304800"/>
            <a:ext cx="3962400" cy="2971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xfrm>
            <a:off x="0" y="3429000"/>
            <a:ext cx="6858000" cy="5486400"/>
          </a:xfrm>
          <a:ln/>
        </p:spPr>
        <p:txBody>
          <a:bodyPr/>
          <a:lstStyle/>
          <a:p>
            <a:pPr marL="190500" indent="-190500" eaLnBrk="1" hangingPunct="1">
              <a:defRPr/>
            </a:pPr>
            <a:r>
              <a:rPr lang="en-US" sz="1600" dirty="0" smtClean="0"/>
              <a:t>An ERP system provides a method for effective planning and controlling of all the resources required to take, make, </a:t>
            </a:r>
            <a:r>
              <a:rPr lang="en-US" sz="1600" dirty="0" smtClean="0">
                <a:latin typeface="Arial" pitchFamily="34" charset="0"/>
                <a:cs typeface="Arial" pitchFamily="34" charset="0"/>
              </a:rPr>
              <a:t>ship, and account for customer orders in a manufacturing, distribution, or service organization. </a:t>
            </a:r>
          </a:p>
          <a:p>
            <a:pPr marL="190500" indent="-190500" eaLnBrk="1" hangingPunct="1">
              <a:defRPr/>
            </a:pPr>
            <a:endParaRPr lang="en-US" sz="800" dirty="0" smtClean="0">
              <a:latin typeface="Arial" pitchFamily="34" charset="0"/>
              <a:cs typeface="Arial" pitchFamily="34" charset="0"/>
            </a:endParaRPr>
          </a:p>
          <a:p>
            <a:pPr marL="190500" indent="-190500" eaLnBrk="1" hangingPunct="1">
              <a:defRPr/>
            </a:pPr>
            <a:r>
              <a:rPr lang="en-US" sz="1600" dirty="0" smtClean="0">
                <a:latin typeface="Arial" pitchFamily="34" charset="0"/>
                <a:cs typeface="Arial" pitchFamily="34" charset="0"/>
              </a:rPr>
              <a:t>What happens when sales and marketing departments are working from two different sets of customer information and product information?</a:t>
            </a:r>
          </a:p>
          <a:p>
            <a:pPr marL="190500" indent="-190500" eaLnBrk="1" hangingPunct="1">
              <a:defRPr/>
            </a:pPr>
            <a:endParaRPr lang="en-US" sz="800" dirty="0" smtClean="0">
              <a:latin typeface="Arial" pitchFamily="34" charset="0"/>
              <a:cs typeface="Arial" pitchFamily="34" charset="0"/>
            </a:endParaRPr>
          </a:p>
          <a:p>
            <a:pPr marL="190500" indent="-190500" eaLnBrk="1" hangingPunct="1">
              <a:defRPr/>
            </a:pPr>
            <a:r>
              <a:rPr lang="en-US" sz="1600" dirty="0" smtClean="0">
                <a:latin typeface="Arial" pitchFamily="34" charset="0"/>
                <a:cs typeface="Arial" pitchFamily="34" charset="0"/>
              </a:rPr>
              <a:t>Would the marketing campaigns be accurate?</a:t>
            </a:r>
          </a:p>
          <a:p>
            <a:pPr marL="190500" indent="-190500" eaLnBrk="1" hangingPunct="1">
              <a:defRPr/>
            </a:pPr>
            <a:r>
              <a:rPr lang="en-US" sz="1600" dirty="0" smtClean="0">
                <a:latin typeface="Arial" pitchFamily="34" charset="0"/>
                <a:cs typeface="Arial" pitchFamily="34" charset="0"/>
              </a:rPr>
              <a:t>Would sales be able to deliver the products it sells to its customers?</a:t>
            </a:r>
          </a:p>
          <a:p>
            <a:pPr marL="190500" indent="-190500" eaLnBrk="1" hangingPunct="1">
              <a:defRPr/>
            </a:pPr>
            <a:endParaRPr lang="en-US" sz="800" dirty="0" smtClean="0">
              <a:latin typeface="Arial" pitchFamily="34" charset="0"/>
              <a:cs typeface="Arial" pitchFamily="34" charset="0"/>
            </a:endParaRPr>
          </a:p>
          <a:p>
            <a:pPr marL="190500" indent="-190500" eaLnBrk="1" hangingPunct="1">
              <a:defRPr/>
            </a:pPr>
            <a:r>
              <a:rPr lang="en-US" sz="1600" dirty="0" smtClean="0">
                <a:latin typeface="Arial" pitchFamily="34" charset="0"/>
                <a:cs typeface="Arial" pitchFamily="34" charset="0"/>
              </a:rPr>
              <a:t>Enterprise resource planning systems provide organizations with </a:t>
            </a:r>
            <a:r>
              <a:rPr lang="en-US" sz="1600" b="1" dirty="0" smtClean="0">
                <a:latin typeface="Arial" pitchFamily="34" charset="0"/>
                <a:cs typeface="Arial" pitchFamily="34" charset="0"/>
              </a:rPr>
              <a:t>consistency.</a:t>
            </a:r>
            <a:r>
              <a:rPr lang="en-US" sz="1600" dirty="0" smtClean="0">
                <a:latin typeface="Arial" pitchFamily="34" charset="0"/>
                <a:cs typeface="Arial" pitchFamily="34" charset="0"/>
              </a:rPr>
              <a:t> </a:t>
            </a:r>
          </a:p>
          <a:p>
            <a:pPr marL="190500" indent="-190500" eaLnBrk="1" hangingPunct="1">
              <a:defRPr/>
            </a:pPr>
            <a:endParaRPr lang="en-US" sz="800" dirty="0" smtClean="0">
              <a:latin typeface="Arial" pitchFamily="34" charset="0"/>
              <a:cs typeface="Arial" pitchFamily="34" charset="0"/>
            </a:endParaRPr>
          </a:p>
          <a:p>
            <a:pPr marL="190500" indent="-190500" eaLnBrk="1" hangingPunct="1">
              <a:defRPr/>
            </a:pPr>
            <a:r>
              <a:rPr lang="en-US" sz="1600" dirty="0" smtClean="0">
                <a:latin typeface="Arial" pitchFamily="34" charset="0"/>
                <a:cs typeface="Arial" pitchFamily="34" charset="0"/>
              </a:rPr>
              <a:t>The key word in enterprise resource planning is </a:t>
            </a:r>
            <a:r>
              <a:rPr lang="en-US" sz="1600" b="1" dirty="0" smtClean="0">
                <a:latin typeface="Arial" pitchFamily="34" charset="0"/>
                <a:cs typeface="Arial" pitchFamily="34" charset="0"/>
              </a:rPr>
              <a:t>enterprise</a:t>
            </a:r>
            <a:r>
              <a:rPr lang="en-US" sz="1600" dirty="0" smtClean="0">
                <a:latin typeface="Arial" pitchFamily="34" charset="0"/>
                <a:cs typeface="Arial" pitchFamily="34" charset="0"/>
              </a:rPr>
              <a:t>.</a:t>
            </a:r>
          </a:p>
          <a:p>
            <a:pPr marL="423863" lvl="1" indent="-190500" eaLnBrk="1" hangingPunct="1">
              <a:defRPr/>
            </a:pPr>
            <a:endParaRPr lang="en-US" sz="800" dirty="0" smtClean="0">
              <a:latin typeface="Arial" pitchFamily="34" charset="0"/>
              <a:cs typeface="Arial" pitchFamily="34" charset="0"/>
            </a:endParaRPr>
          </a:p>
          <a:p>
            <a:pPr marL="423863" lvl="1" indent="-190500" eaLnBrk="1" hangingPunct="1">
              <a:defRPr/>
            </a:pPr>
            <a:r>
              <a:rPr lang="en-US" sz="1600" dirty="0" smtClean="0">
                <a:latin typeface="Arial" pitchFamily="34" charset="0"/>
                <a:cs typeface="Arial" pitchFamily="34" charset="0"/>
              </a:rPr>
              <a:t>SCM systems focus specifically on suppliers</a:t>
            </a:r>
          </a:p>
          <a:p>
            <a:pPr marL="423863" lvl="1" indent="-190500" eaLnBrk="1" hangingPunct="1">
              <a:defRPr/>
            </a:pPr>
            <a:r>
              <a:rPr lang="en-US" sz="1600" dirty="0" smtClean="0">
                <a:latin typeface="Arial" pitchFamily="34" charset="0"/>
                <a:cs typeface="Arial" pitchFamily="34" charset="0"/>
              </a:rPr>
              <a:t>CRM systems focus specifically on customers</a:t>
            </a:r>
          </a:p>
          <a:p>
            <a:pPr marL="423863" lvl="1" indent="-190500" eaLnBrk="1" hangingPunct="1">
              <a:defRPr/>
            </a:pPr>
            <a:r>
              <a:rPr lang="en-US" sz="1600" dirty="0" smtClean="0">
                <a:latin typeface="Arial" pitchFamily="34" charset="0"/>
                <a:cs typeface="Arial" pitchFamily="34" charset="0"/>
              </a:rPr>
              <a:t>ERP systems focus on everything, all processes, departments, and operations for an enterprise </a:t>
            </a:r>
          </a:p>
          <a:p>
            <a:pPr marL="423863" lvl="1" indent="-190500" eaLnBrk="1" hangingPunct="1">
              <a:defRPr/>
            </a:pPr>
            <a:endParaRPr lang="en-US" sz="800" dirty="0" smtClean="0">
              <a:latin typeface="Arial" pitchFamily="34" charset="0"/>
              <a:cs typeface="Arial" pitchFamily="34" charset="0"/>
            </a:endParaRPr>
          </a:p>
          <a:p>
            <a:pPr marL="423863" lvl="1" indent="-190500" eaLnBrk="1" hangingPunct="1">
              <a:defRPr/>
            </a:pPr>
            <a:r>
              <a:rPr lang="en-US" sz="1600" dirty="0" smtClean="0">
                <a:latin typeface="Arial" pitchFamily="34" charset="0"/>
                <a:cs typeface="Arial" pitchFamily="34" charset="0"/>
              </a:rPr>
              <a:t>ERP systems encompass everything, including SCM and CRM.</a:t>
            </a:r>
          </a:p>
          <a:p>
            <a:pPr eaLnBrk="1" hangingPunct="1">
              <a:defRPr/>
            </a:pPr>
            <a:endParaRPr lang="en-US" sz="1400" dirty="0" smtClean="0"/>
          </a:p>
          <a:p>
            <a:pPr eaLnBrk="1" hangingPunct="1">
              <a:defRPr/>
            </a:pPr>
            <a:endParaRPr lang="en-US" sz="1400" dirty="0" smtClean="0"/>
          </a:p>
          <a:p>
            <a:pPr eaLnBrk="1" hangingPunct="1">
              <a:defRPr/>
            </a:pPr>
            <a:r>
              <a:rPr lang="en-US" sz="1400" dirty="0" smtClean="0"/>
              <a:t>ERP enables employees across the organization to share information across a single, centralized database. With extended portal capabilities, an organization can also involve its suppliers and customers to participate in the workflow process, allowing ERP to penetrate the entire value chain, and help the organization achieve greater operational efficiency</a:t>
            </a:r>
          </a:p>
          <a:p>
            <a:pPr eaLnBrk="1" hangingPunct="1">
              <a:defRPr/>
            </a:pPr>
            <a:endParaRPr lang="en-US" sz="800" dirty="0" smtClean="0"/>
          </a:p>
          <a:p>
            <a:pPr eaLnBrk="1" hangingPunct="1">
              <a:defRPr/>
            </a:pPr>
            <a:r>
              <a:rPr lang="en-US" sz="1400" dirty="0" smtClean="0"/>
              <a:t>One database that supports the entire organization could eliminate many of the issues mentioned on the previous slide</a:t>
            </a:r>
          </a:p>
          <a:p>
            <a:pPr eaLnBrk="1" hangingPunct="1">
              <a:defRPr/>
            </a:pPr>
            <a:endParaRPr lang="en-US" sz="800" dirty="0" smtClean="0"/>
          </a:p>
          <a:p>
            <a:pPr eaLnBrk="1" hangingPunct="1">
              <a:defRPr/>
            </a:pPr>
            <a:r>
              <a:rPr lang="en-US" sz="1400" dirty="0" smtClean="0"/>
              <a:t>However, there are also issues could be caused by having one database that supports the entire organization?</a:t>
            </a:r>
          </a:p>
          <a:p>
            <a:pPr lvl="1" eaLnBrk="1" hangingPunct="1">
              <a:defRPr/>
            </a:pPr>
            <a:r>
              <a:rPr lang="en-US" sz="1400" dirty="0" smtClean="0"/>
              <a:t>Not as flexible and far more difficult to change</a:t>
            </a:r>
          </a:p>
          <a:p>
            <a:pPr lvl="1" eaLnBrk="1" hangingPunct="1">
              <a:defRPr/>
            </a:pPr>
            <a:r>
              <a:rPr lang="en-US" sz="1400" dirty="0" smtClean="0"/>
              <a:t>Might not meet all department needs as well as an individual specific system</a:t>
            </a:r>
          </a:p>
          <a:p>
            <a:pPr lvl="1" eaLnBrk="1" hangingPunct="1">
              <a:defRPr/>
            </a:pPr>
            <a:r>
              <a:rPr lang="en-US" sz="1400" dirty="0" smtClean="0"/>
              <a:t>Multiple access levels increases security issues</a:t>
            </a:r>
          </a:p>
          <a:p>
            <a:pPr lvl="1" eaLnBrk="1" hangingPunct="1">
              <a:defRPr/>
            </a:pPr>
            <a:r>
              <a:rPr lang="en-US" sz="1400" dirty="0" smtClean="0"/>
              <a:t>Ethical dilemmas from accessing different department information – such as payroll</a:t>
            </a:r>
          </a:p>
          <a:p>
            <a:pPr lvl="1" eaLnBrk="1" hangingPunct="1">
              <a:defRPr/>
            </a:pPr>
            <a:endParaRPr lang="en-US" sz="1400" dirty="0" smtClean="0"/>
          </a:p>
        </p:txBody>
      </p:sp>
      <p:sp>
        <p:nvSpPr>
          <p:cNvPr id="19460" name="Slide Number Placeholder 3"/>
          <p:cNvSpPr>
            <a:spLocks noGrp="1"/>
          </p:cNvSpPr>
          <p:nvPr>
            <p:ph type="sldNum" sz="quarter" idx="5"/>
          </p:nvPr>
        </p:nvSpPr>
        <p:spPr/>
        <p:txBody>
          <a:bodyPr/>
          <a:lstStyle/>
          <a:p>
            <a:pPr>
              <a:defRPr/>
            </a:pPr>
            <a:fld id="{74E3B703-FDB3-4325-89FA-D2C941F7F488}" type="slidenum">
              <a:rPr lang="en-US" smtClean="0">
                <a:latin typeface="Times New Roman" pitchFamily="18" charset="0"/>
              </a:rPr>
              <a:pPr>
                <a:defRPr/>
              </a:pPr>
              <a:t>14</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19200" y="304800"/>
            <a:ext cx="3962400" cy="2971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0" y="3429000"/>
            <a:ext cx="68580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US" sz="1400" smtClean="0"/>
          </a:p>
        </p:txBody>
      </p:sp>
      <p:sp>
        <p:nvSpPr>
          <p:cNvPr id="19460" name="Slide Number Placeholder 3"/>
          <p:cNvSpPr>
            <a:spLocks noGrp="1"/>
          </p:cNvSpPr>
          <p:nvPr>
            <p:ph type="sldNum" sz="quarter" idx="5"/>
          </p:nvPr>
        </p:nvSpPr>
        <p:spPr/>
        <p:txBody>
          <a:bodyPr/>
          <a:lstStyle/>
          <a:p>
            <a:pPr>
              <a:defRPr/>
            </a:pPr>
            <a:fld id="{CDBCBEA5-98F9-450A-B038-9BD5FF970535}" type="slidenum">
              <a:rPr lang="en-US" smtClean="0">
                <a:latin typeface="Times New Roman" pitchFamily="18" charset="0"/>
              </a:rPr>
              <a:pPr>
                <a:defRPr/>
              </a:pPr>
              <a:t>15</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219200" y="304800"/>
            <a:ext cx="3962400" cy="2971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0" y="3429000"/>
            <a:ext cx="68580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US" sz="1400" smtClean="0"/>
          </a:p>
        </p:txBody>
      </p:sp>
      <p:sp>
        <p:nvSpPr>
          <p:cNvPr id="19460" name="Slide Number Placeholder 3"/>
          <p:cNvSpPr>
            <a:spLocks noGrp="1"/>
          </p:cNvSpPr>
          <p:nvPr>
            <p:ph type="sldNum" sz="quarter" idx="5"/>
          </p:nvPr>
        </p:nvSpPr>
        <p:spPr/>
        <p:txBody>
          <a:bodyPr/>
          <a:lstStyle/>
          <a:p>
            <a:pPr>
              <a:defRPr/>
            </a:pPr>
            <a:fld id="{4304D597-DEE2-4081-B7B0-62E1E76F7D50}" type="slidenum">
              <a:rPr lang="en-US" smtClean="0">
                <a:latin typeface="Times New Roman" pitchFamily="18" charset="0"/>
              </a:rPr>
              <a:pPr>
                <a:defRPr/>
              </a:pPr>
              <a:t>16</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9204A6-FD4A-4CFD-841D-FDA8B0CBFE8A}" type="slidenum">
              <a:rPr lang="en-US" smtClean="0"/>
              <a:pPr fontAlgn="base">
                <a:spcBef>
                  <a:spcPct val="0"/>
                </a:spcBef>
                <a:spcAft>
                  <a:spcPct val="0"/>
                </a:spcAft>
                <a:defRPr/>
              </a:pPr>
              <a:t>37</a:t>
            </a:fld>
            <a:endParaRPr lang="en-US" smtClean="0"/>
          </a:p>
        </p:txBody>
      </p:sp>
      <p:sp>
        <p:nvSpPr>
          <p:cNvPr id="64515" name="Rectangle 2"/>
          <p:cNvSpPr>
            <a:spLocks noGrp="1" noRot="1" noChangeAspect="1" noChangeArrowheads="1" noTextEdit="1"/>
          </p:cNvSpPr>
          <p:nvPr>
            <p:ph type="sldImg"/>
          </p:nvPr>
        </p:nvSpPr>
        <p:spPr bwMode="auto">
          <a:xfrm>
            <a:off x="1143000" y="685800"/>
            <a:ext cx="4570413"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77A3D1-6FE4-4787-A9E9-77FDC8372D5C}"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1DF80-766C-4927-8BD4-7B98BC621AF7}" type="slidenum">
              <a:rPr lang="en-US" smtClean="0"/>
              <a:t>‹#›</a:t>
            </a:fld>
            <a:endParaRPr lang="en-US"/>
          </a:p>
        </p:txBody>
      </p:sp>
    </p:spTree>
    <p:extLst>
      <p:ext uri="{BB962C8B-B14F-4D97-AF65-F5344CB8AC3E}">
        <p14:creationId xmlns:p14="http://schemas.microsoft.com/office/powerpoint/2010/main" val="2538503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7A3D1-6FE4-4787-A9E9-77FDC8372D5C}"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1DF80-766C-4927-8BD4-7B98BC621AF7}" type="slidenum">
              <a:rPr lang="en-US" smtClean="0"/>
              <a:t>‹#›</a:t>
            </a:fld>
            <a:endParaRPr lang="en-US"/>
          </a:p>
        </p:txBody>
      </p:sp>
    </p:spTree>
    <p:extLst>
      <p:ext uri="{BB962C8B-B14F-4D97-AF65-F5344CB8AC3E}">
        <p14:creationId xmlns:p14="http://schemas.microsoft.com/office/powerpoint/2010/main" val="311855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7A3D1-6FE4-4787-A9E9-77FDC8372D5C}"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1DF80-766C-4927-8BD4-7B98BC621AF7}" type="slidenum">
              <a:rPr lang="en-US" smtClean="0"/>
              <a:t>‹#›</a:t>
            </a:fld>
            <a:endParaRPr lang="en-US"/>
          </a:p>
        </p:txBody>
      </p:sp>
    </p:spTree>
    <p:extLst>
      <p:ext uri="{BB962C8B-B14F-4D97-AF65-F5344CB8AC3E}">
        <p14:creationId xmlns:p14="http://schemas.microsoft.com/office/powerpoint/2010/main" val="400538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7A3D1-6FE4-4787-A9E9-77FDC8372D5C}"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1DF80-766C-4927-8BD4-7B98BC621AF7}" type="slidenum">
              <a:rPr lang="en-US" smtClean="0"/>
              <a:t>‹#›</a:t>
            </a:fld>
            <a:endParaRPr lang="en-US"/>
          </a:p>
        </p:txBody>
      </p:sp>
    </p:spTree>
    <p:extLst>
      <p:ext uri="{BB962C8B-B14F-4D97-AF65-F5344CB8AC3E}">
        <p14:creationId xmlns:p14="http://schemas.microsoft.com/office/powerpoint/2010/main" val="188731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7A3D1-6FE4-4787-A9E9-77FDC8372D5C}"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1DF80-766C-4927-8BD4-7B98BC621AF7}" type="slidenum">
              <a:rPr lang="en-US" smtClean="0"/>
              <a:t>‹#›</a:t>
            </a:fld>
            <a:endParaRPr lang="en-US"/>
          </a:p>
        </p:txBody>
      </p:sp>
    </p:spTree>
    <p:extLst>
      <p:ext uri="{BB962C8B-B14F-4D97-AF65-F5344CB8AC3E}">
        <p14:creationId xmlns:p14="http://schemas.microsoft.com/office/powerpoint/2010/main" val="420312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77A3D1-6FE4-4787-A9E9-77FDC8372D5C}"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1DF80-766C-4927-8BD4-7B98BC621AF7}" type="slidenum">
              <a:rPr lang="en-US" smtClean="0"/>
              <a:t>‹#›</a:t>
            </a:fld>
            <a:endParaRPr lang="en-US"/>
          </a:p>
        </p:txBody>
      </p:sp>
    </p:spTree>
    <p:extLst>
      <p:ext uri="{BB962C8B-B14F-4D97-AF65-F5344CB8AC3E}">
        <p14:creationId xmlns:p14="http://schemas.microsoft.com/office/powerpoint/2010/main" val="251191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77A3D1-6FE4-4787-A9E9-77FDC8372D5C}" type="datetimeFigureOut">
              <a:rPr lang="en-US" smtClean="0"/>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1DF80-766C-4927-8BD4-7B98BC621AF7}" type="slidenum">
              <a:rPr lang="en-US" smtClean="0"/>
              <a:t>‹#›</a:t>
            </a:fld>
            <a:endParaRPr lang="en-US"/>
          </a:p>
        </p:txBody>
      </p:sp>
    </p:spTree>
    <p:extLst>
      <p:ext uri="{BB962C8B-B14F-4D97-AF65-F5344CB8AC3E}">
        <p14:creationId xmlns:p14="http://schemas.microsoft.com/office/powerpoint/2010/main" val="202379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77A3D1-6FE4-4787-A9E9-77FDC8372D5C}" type="datetimeFigureOut">
              <a:rPr lang="en-US" smtClean="0"/>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1DF80-766C-4927-8BD4-7B98BC621AF7}" type="slidenum">
              <a:rPr lang="en-US" smtClean="0"/>
              <a:t>‹#›</a:t>
            </a:fld>
            <a:endParaRPr lang="en-US"/>
          </a:p>
        </p:txBody>
      </p:sp>
    </p:spTree>
    <p:extLst>
      <p:ext uri="{BB962C8B-B14F-4D97-AF65-F5344CB8AC3E}">
        <p14:creationId xmlns:p14="http://schemas.microsoft.com/office/powerpoint/2010/main" val="137802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7A3D1-6FE4-4787-A9E9-77FDC8372D5C}" type="datetimeFigureOut">
              <a:rPr lang="en-US" smtClean="0"/>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1DF80-766C-4927-8BD4-7B98BC621AF7}" type="slidenum">
              <a:rPr lang="en-US" smtClean="0"/>
              <a:t>‹#›</a:t>
            </a:fld>
            <a:endParaRPr lang="en-US"/>
          </a:p>
        </p:txBody>
      </p:sp>
    </p:spTree>
    <p:extLst>
      <p:ext uri="{BB962C8B-B14F-4D97-AF65-F5344CB8AC3E}">
        <p14:creationId xmlns:p14="http://schemas.microsoft.com/office/powerpoint/2010/main" val="2693160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7A3D1-6FE4-4787-A9E9-77FDC8372D5C}"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1DF80-766C-4927-8BD4-7B98BC621AF7}" type="slidenum">
              <a:rPr lang="en-US" smtClean="0"/>
              <a:t>‹#›</a:t>
            </a:fld>
            <a:endParaRPr lang="en-US"/>
          </a:p>
        </p:txBody>
      </p:sp>
    </p:spTree>
    <p:extLst>
      <p:ext uri="{BB962C8B-B14F-4D97-AF65-F5344CB8AC3E}">
        <p14:creationId xmlns:p14="http://schemas.microsoft.com/office/powerpoint/2010/main" val="108337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7A3D1-6FE4-4787-A9E9-77FDC8372D5C}"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1DF80-766C-4927-8BD4-7B98BC621AF7}" type="slidenum">
              <a:rPr lang="en-US" smtClean="0"/>
              <a:t>‹#›</a:t>
            </a:fld>
            <a:endParaRPr lang="en-US"/>
          </a:p>
        </p:txBody>
      </p:sp>
    </p:spTree>
    <p:extLst>
      <p:ext uri="{BB962C8B-B14F-4D97-AF65-F5344CB8AC3E}">
        <p14:creationId xmlns:p14="http://schemas.microsoft.com/office/powerpoint/2010/main" val="262692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7A3D1-6FE4-4787-A9E9-77FDC8372D5C}" type="datetimeFigureOut">
              <a:rPr lang="en-US" smtClean="0"/>
              <a:t>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1DF80-766C-4927-8BD4-7B98BC621AF7}" type="slidenum">
              <a:rPr lang="en-US" smtClean="0"/>
              <a:t>‹#›</a:t>
            </a:fld>
            <a:endParaRPr lang="en-US"/>
          </a:p>
        </p:txBody>
      </p:sp>
    </p:spTree>
    <p:extLst>
      <p:ext uri="{BB962C8B-B14F-4D97-AF65-F5344CB8AC3E}">
        <p14:creationId xmlns:p14="http://schemas.microsoft.com/office/powerpoint/2010/main" val="4075598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leelasrinivaschasetti@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mailto:leelasrinivaschasetti@gmail.com"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style>
          <a:lnRef idx="1">
            <a:schemeClr val="accent5"/>
          </a:lnRef>
          <a:fillRef idx="2">
            <a:schemeClr val="accent5"/>
          </a:fillRef>
          <a:effectRef idx="1">
            <a:schemeClr val="accent5"/>
          </a:effectRef>
          <a:fontRef idx="minor">
            <a:schemeClr val="dk1"/>
          </a:fontRef>
        </p:style>
        <p:txBody>
          <a:bodyPr>
            <a:normAutofit/>
          </a:bodyPr>
          <a:lstStyle/>
          <a:p>
            <a:pPr algn="ctr">
              <a:buNone/>
            </a:pPr>
            <a:r>
              <a:rPr lang="en-US" b="1" dirty="0" smtClean="0">
                <a:solidFill>
                  <a:schemeClr val="accent3">
                    <a:lumMod val="50000"/>
                  </a:schemeClr>
                </a:solidFill>
              </a:rPr>
              <a:t>INTRICACIES OF COST AUDIT &amp; COST RECORD RULES ON DIFFERENT SECTORS</a:t>
            </a:r>
          </a:p>
          <a:p>
            <a:pPr algn="ctr">
              <a:buNone/>
            </a:pPr>
            <a:r>
              <a:rPr lang="en-US" b="1" dirty="0" smtClean="0"/>
              <a:t>SESSION-IV – STEEL SECTOR</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b="1" dirty="0" smtClean="0">
                <a:solidFill>
                  <a:srgbClr val="482997"/>
                </a:solidFill>
              </a:rPr>
              <a:t> </a:t>
            </a:r>
            <a:endParaRPr lang="en-US" b="1" dirty="0">
              <a:solidFill>
                <a:srgbClr val="482997"/>
              </a:solidFill>
            </a:endParaRPr>
          </a:p>
        </p:txBody>
      </p:sp>
      <p:pic>
        <p:nvPicPr>
          <p:cNvPr id="2050" name="Picture 2" descr="C:\Program Files\Microsoft Office\MEDIA\CAGCAT10\j0233018.wmf"/>
          <p:cNvPicPr>
            <a:picLocks noChangeAspect="1" noChangeArrowheads="1"/>
          </p:cNvPicPr>
          <p:nvPr/>
        </p:nvPicPr>
        <p:blipFill>
          <a:blip r:embed="rId2"/>
          <a:srcRect/>
          <a:stretch>
            <a:fillRect/>
          </a:stretch>
        </p:blipFill>
        <p:spPr bwMode="auto">
          <a:xfrm>
            <a:off x="685800" y="2286000"/>
            <a:ext cx="7772400" cy="3200400"/>
          </a:xfrm>
          <a:prstGeom prst="rect">
            <a:avLst/>
          </a:prstGeom>
          <a:noFill/>
        </p:spPr>
      </p:pic>
      <p:sp>
        <p:nvSpPr>
          <p:cNvPr id="2" name="TextBox 1"/>
          <p:cNvSpPr txBox="1"/>
          <p:nvPr/>
        </p:nvSpPr>
        <p:spPr>
          <a:xfrm>
            <a:off x="1524000" y="5486400"/>
            <a:ext cx="6019800" cy="646331"/>
          </a:xfrm>
          <a:prstGeom prst="rect">
            <a:avLst/>
          </a:prstGeom>
          <a:noFill/>
        </p:spPr>
        <p:txBody>
          <a:bodyPr wrap="square" rtlCol="0">
            <a:spAutoFit/>
          </a:bodyPr>
          <a:lstStyle/>
          <a:p>
            <a:pPr algn="ctr"/>
            <a:r>
              <a:rPr lang="en-US" b="1" dirty="0" smtClean="0"/>
              <a:t>CMA Ch Leela Srinivas, DGM (F&amp;A), </a:t>
            </a:r>
          </a:p>
          <a:p>
            <a:pPr algn="ctr"/>
            <a:r>
              <a:rPr lang="en-US" b="1" dirty="0" smtClean="0"/>
              <a:t>RINL, Visakhapatnam Steel </a:t>
            </a:r>
            <a:r>
              <a:rPr lang="en-US" b="1" dirty="0" smtClean="0"/>
              <a:t>Plant</a:t>
            </a:r>
            <a:endParaRPr lang="en-US" b="1" dirty="0" smtClean="0"/>
          </a:p>
        </p:txBody>
      </p:sp>
    </p:spTree>
    <p:extLst>
      <p:ext uri="{BB962C8B-B14F-4D97-AF65-F5344CB8AC3E}">
        <p14:creationId xmlns:p14="http://schemas.microsoft.com/office/powerpoint/2010/main" val="1231440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04800"/>
            <a:ext cx="6019800" cy="369332"/>
          </a:xfrm>
          <a:prstGeom prst="rect">
            <a:avLst/>
          </a:prstGeom>
          <a:noFill/>
        </p:spPr>
        <p:txBody>
          <a:bodyPr wrap="square" rtlCol="0">
            <a:spAutoFit/>
          </a:bodyPr>
          <a:lstStyle/>
          <a:p>
            <a:pPr algn="ctr"/>
            <a:r>
              <a:rPr lang="en-US" b="1" dirty="0" smtClean="0"/>
              <a:t>Services</a:t>
            </a:r>
            <a:endParaRPr lang="en-US" b="1" dirty="0"/>
          </a:p>
        </p:txBody>
      </p:sp>
      <p:sp>
        <p:nvSpPr>
          <p:cNvPr id="3" name="TextBox 2"/>
          <p:cNvSpPr txBox="1"/>
          <p:nvPr/>
        </p:nvSpPr>
        <p:spPr>
          <a:xfrm>
            <a:off x="533400" y="780661"/>
            <a:ext cx="3657600" cy="4524315"/>
          </a:xfrm>
          <a:prstGeom prst="rect">
            <a:avLst/>
          </a:prstGeom>
          <a:noFill/>
          <a:ln>
            <a:solidFill>
              <a:schemeClr val="accent2"/>
            </a:solidFill>
          </a:ln>
        </p:spPr>
        <p:txBody>
          <a:bodyPr wrap="square" rtlCol="0">
            <a:spAutoFit/>
          </a:bodyPr>
          <a:lstStyle/>
          <a:p>
            <a:pPr algn="ctr"/>
            <a:r>
              <a:rPr lang="en-US" b="1" dirty="0" smtClean="0">
                <a:solidFill>
                  <a:schemeClr val="accent6">
                    <a:lumMod val="75000"/>
                  </a:schemeClr>
                </a:solidFill>
              </a:rPr>
              <a:t>-:Production Services:-</a:t>
            </a:r>
          </a:p>
          <a:p>
            <a:pPr algn="ctr"/>
            <a:endParaRPr lang="en-US" b="1" dirty="0" smtClean="0">
              <a:solidFill>
                <a:schemeClr val="accent6">
                  <a:lumMod val="75000"/>
                </a:schemeClr>
              </a:solidFill>
            </a:endParaRPr>
          </a:p>
          <a:p>
            <a:pPr marL="285750" indent="-285750">
              <a:buFont typeface="Wingdings" pitchFamily="2" charset="2"/>
              <a:buChar char="Ø"/>
            </a:pPr>
            <a:r>
              <a:rPr lang="en-US" b="1" dirty="0" smtClean="0"/>
              <a:t>Energy Management</a:t>
            </a:r>
          </a:p>
          <a:p>
            <a:pPr marL="285750" indent="-285750">
              <a:buFont typeface="Wingdings" pitchFamily="2" charset="2"/>
              <a:buChar char="Ø"/>
            </a:pPr>
            <a:r>
              <a:rPr lang="en-US" b="1" dirty="0" smtClean="0"/>
              <a:t>Environment Management</a:t>
            </a:r>
          </a:p>
          <a:p>
            <a:pPr marL="285750" indent="-285750">
              <a:buFont typeface="Wingdings" pitchFamily="2" charset="2"/>
              <a:buChar char="Ø"/>
            </a:pPr>
            <a:r>
              <a:rPr lang="en-US" b="1" dirty="0" smtClean="0"/>
              <a:t>Production Planning &amp; Monitoring</a:t>
            </a:r>
          </a:p>
          <a:p>
            <a:pPr marL="285750" indent="-285750">
              <a:buFont typeface="Wingdings" pitchFamily="2" charset="2"/>
              <a:buChar char="Ø"/>
            </a:pPr>
            <a:r>
              <a:rPr lang="en-US" b="1" dirty="0" smtClean="0"/>
              <a:t>Quality Assurance &amp; Technology</a:t>
            </a:r>
          </a:p>
          <a:p>
            <a:pPr marL="285750" indent="-285750">
              <a:buFont typeface="Wingdings" pitchFamily="2" charset="2"/>
              <a:buChar char="Ø"/>
            </a:pPr>
            <a:r>
              <a:rPr lang="en-US" b="1" dirty="0" smtClean="0"/>
              <a:t>Rolls &amp; Roll shops</a:t>
            </a:r>
          </a:p>
          <a:p>
            <a:pPr marL="285750" indent="-285750">
              <a:buFont typeface="Wingdings" pitchFamily="2" charset="2"/>
              <a:buChar char="Ø"/>
            </a:pPr>
            <a:r>
              <a:rPr lang="en-US" b="1" dirty="0" smtClean="0"/>
              <a:t>Raw Material Management</a:t>
            </a:r>
          </a:p>
          <a:p>
            <a:pPr marL="285750" indent="-285750">
              <a:buFont typeface="Wingdings" pitchFamily="2" charset="2"/>
              <a:buChar char="Ø"/>
            </a:pPr>
            <a:r>
              <a:rPr lang="en-US" b="1" dirty="0" err="1" smtClean="0"/>
              <a:t>Rawmaterial</a:t>
            </a:r>
            <a:r>
              <a:rPr lang="en-US" b="1" dirty="0" smtClean="0"/>
              <a:t> Handling Plant</a:t>
            </a:r>
          </a:p>
          <a:p>
            <a:pPr marL="285750" indent="-285750">
              <a:buFont typeface="Wingdings" pitchFamily="2" charset="2"/>
              <a:buChar char="Ø"/>
            </a:pPr>
            <a:r>
              <a:rPr lang="en-US" b="1" dirty="0" smtClean="0"/>
              <a:t>Structural Engineering</a:t>
            </a:r>
          </a:p>
          <a:p>
            <a:pPr marL="285750" indent="-285750">
              <a:buFont typeface="Wingdings" pitchFamily="2" charset="2"/>
              <a:buChar char="Ø"/>
            </a:pPr>
            <a:r>
              <a:rPr lang="en-US" b="1" dirty="0" smtClean="0"/>
              <a:t>Scrap &amp; Salvage</a:t>
            </a:r>
          </a:p>
          <a:p>
            <a:pPr marL="285750" indent="-285750">
              <a:buFont typeface="Wingdings" pitchFamily="2" charset="2"/>
              <a:buChar char="Ø"/>
            </a:pPr>
            <a:r>
              <a:rPr lang="en-US" b="1" dirty="0" smtClean="0"/>
              <a:t>Traffic Department</a:t>
            </a:r>
          </a:p>
          <a:p>
            <a:pPr marL="285750" indent="-285750">
              <a:buFont typeface="Wingdings" pitchFamily="2" charset="2"/>
              <a:buChar char="Ø"/>
            </a:pPr>
            <a:r>
              <a:rPr lang="en-US" b="1" dirty="0" smtClean="0"/>
              <a:t>Water Management</a:t>
            </a:r>
            <a:endParaRPr lang="en-US" b="1" dirty="0"/>
          </a:p>
          <a:p>
            <a:pPr algn="ctr"/>
            <a:endParaRPr lang="en-US" b="1" dirty="0" smtClean="0"/>
          </a:p>
          <a:p>
            <a:pPr algn="ctr"/>
            <a:endParaRPr lang="en-US" b="1" dirty="0"/>
          </a:p>
        </p:txBody>
      </p:sp>
      <p:sp>
        <p:nvSpPr>
          <p:cNvPr id="4" name="Text Box 36"/>
          <p:cNvSpPr txBox="1">
            <a:spLocks noChangeArrowheads="1"/>
          </p:cNvSpPr>
          <p:nvPr/>
        </p:nvSpPr>
        <p:spPr bwMode="auto">
          <a:xfrm>
            <a:off x="4647422" y="780661"/>
            <a:ext cx="3429000" cy="4801314"/>
          </a:xfrm>
          <a:prstGeom prst="rect">
            <a:avLst/>
          </a:prstGeom>
          <a:noFill/>
          <a:ln w="9525">
            <a:solidFill>
              <a:srgbClr val="800000"/>
            </a:solidFill>
            <a:miter lim="800000"/>
            <a:headEnd/>
            <a:tailEnd/>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r>
              <a:rPr lang="en-GB" b="1" dirty="0" smtClean="0">
                <a:solidFill>
                  <a:schemeClr val="accent6">
                    <a:lumMod val="75000"/>
                  </a:schemeClr>
                </a:solidFill>
                <a:latin typeface="+mn-lt"/>
                <a:cs typeface="+mn-cs"/>
              </a:rPr>
              <a:t>       -: </a:t>
            </a:r>
            <a:r>
              <a:rPr lang="en-GB" b="1" dirty="0">
                <a:solidFill>
                  <a:schemeClr val="accent6">
                    <a:lumMod val="75000"/>
                  </a:schemeClr>
                </a:solidFill>
                <a:latin typeface="+mn-lt"/>
                <a:cs typeface="+mn-cs"/>
              </a:rPr>
              <a:t>Maintenance Services</a:t>
            </a:r>
            <a:r>
              <a:rPr lang="en-GB" b="1" dirty="0" smtClean="0">
                <a:solidFill>
                  <a:schemeClr val="accent6">
                    <a:lumMod val="75000"/>
                  </a:schemeClr>
                </a:solidFill>
                <a:latin typeface="+mn-lt"/>
                <a:cs typeface="+mn-cs"/>
              </a:rPr>
              <a:t>:-</a:t>
            </a:r>
          </a:p>
          <a:p>
            <a:pPr eaLnBrk="1" hangingPunct="1">
              <a:defRPr/>
            </a:pPr>
            <a:endParaRPr lang="en-GB" b="1" dirty="0">
              <a:solidFill>
                <a:schemeClr val="accent6">
                  <a:lumMod val="75000"/>
                </a:schemeClr>
              </a:solidFill>
              <a:latin typeface="+mn-lt"/>
              <a:cs typeface="+mn-cs"/>
            </a:endParaRPr>
          </a:p>
          <a:p>
            <a:pPr marL="231775" indent="-231775" eaLnBrk="1" hangingPunct="1">
              <a:buFont typeface="Arial" pitchFamily="34" charset="0"/>
              <a:buChar char="•"/>
              <a:defRPr/>
            </a:pPr>
            <a:r>
              <a:rPr lang="en-GB" b="1" dirty="0">
                <a:latin typeface="+mn-lt"/>
                <a:cs typeface="+mn-cs"/>
              </a:rPr>
              <a:t>Air </a:t>
            </a:r>
            <a:r>
              <a:rPr lang="en-GB" b="1" dirty="0" smtClean="0">
                <a:latin typeface="+mn-lt"/>
                <a:cs typeface="+mn-cs"/>
              </a:rPr>
              <a:t>Condition Services</a:t>
            </a:r>
            <a:endParaRPr lang="en-GB" b="1" dirty="0">
              <a:latin typeface="+mn-lt"/>
              <a:cs typeface="+mn-cs"/>
            </a:endParaRPr>
          </a:p>
          <a:p>
            <a:pPr marL="231775" indent="-231775" eaLnBrk="1" hangingPunct="1">
              <a:buFont typeface="Arial" pitchFamily="34" charset="0"/>
              <a:buChar char="•"/>
              <a:defRPr/>
            </a:pPr>
            <a:r>
              <a:rPr lang="en-GB" b="1" dirty="0" smtClean="0">
                <a:latin typeface="+mn-lt"/>
                <a:cs typeface="+mn-cs"/>
              </a:rPr>
              <a:t>Civil Engineering </a:t>
            </a:r>
          </a:p>
          <a:p>
            <a:pPr marL="231775" indent="-231775" eaLnBrk="1" hangingPunct="1">
              <a:buFont typeface="Arial" pitchFamily="34" charset="0"/>
              <a:buChar char="•"/>
              <a:defRPr/>
            </a:pPr>
            <a:r>
              <a:rPr lang="en-GB" b="1" dirty="0" smtClean="0">
                <a:latin typeface="+mn-lt"/>
                <a:cs typeface="+mn-cs"/>
              </a:rPr>
              <a:t>Structural Engineering</a:t>
            </a:r>
          </a:p>
          <a:p>
            <a:pPr marL="231775" indent="-231775" eaLnBrk="1" hangingPunct="1">
              <a:buFont typeface="Arial" pitchFamily="34" charset="0"/>
              <a:buChar char="•"/>
              <a:defRPr/>
            </a:pPr>
            <a:r>
              <a:rPr lang="en-GB" b="1" dirty="0" smtClean="0">
                <a:latin typeface="+mn-lt"/>
                <a:cs typeface="+mn-cs"/>
              </a:rPr>
              <a:t>Central Maintenance Electrical</a:t>
            </a:r>
            <a:endParaRPr lang="en-GB" b="1" dirty="0">
              <a:latin typeface="+mn-lt"/>
              <a:cs typeface="+mn-cs"/>
            </a:endParaRPr>
          </a:p>
          <a:p>
            <a:pPr marL="231775" indent="-231775" eaLnBrk="1" hangingPunct="1">
              <a:buFont typeface="Arial" pitchFamily="34" charset="0"/>
              <a:buChar char="•"/>
              <a:defRPr/>
            </a:pPr>
            <a:r>
              <a:rPr lang="en-GB" b="1" dirty="0" smtClean="0">
                <a:latin typeface="+mn-lt"/>
                <a:cs typeface="+mn-cs"/>
              </a:rPr>
              <a:t>Central Mechanical </a:t>
            </a:r>
            <a:r>
              <a:rPr lang="en-GB" b="1" dirty="0" err="1" smtClean="0">
                <a:latin typeface="+mn-lt"/>
                <a:cs typeface="+mn-cs"/>
              </a:rPr>
              <a:t>Maint</a:t>
            </a:r>
            <a:r>
              <a:rPr lang="en-GB" b="1" dirty="0" smtClean="0">
                <a:latin typeface="+mn-lt"/>
                <a:cs typeface="+mn-cs"/>
              </a:rPr>
              <a:t>.,</a:t>
            </a:r>
            <a:endParaRPr lang="en-GB" b="1" dirty="0">
              <a:latin typeface="+mn-lt"/>
              <a:cs typeface="+mn-cs"/>
            </a:endParaRPr>
          </a:p>
          <a:p>
            <a:pPr marL="231775" indent="-231775" eaLnBrk="1" hangingPunct="1">
              <a:buFont typeface="Arial" pitchFamily="34" charset="0"/>
              <a:buChar char="•"/>
              <a:defRPr/>
            </a:pPr>
            <a:r>
              <a:rPr lang="en-GB" b="1" dirty="0" smtClean="0">
                <a:latin typeface="+mn-lt"/>
                <a:cs typeface="+mn-cs"/>
              </a:rPr>
              <a:t>Capital Repairs Group</a:t>
            </a:r>
            <a:endParaRPr lang="en-GB" b="1" dirty="0">
              <a:latin typeface="+mn-lt"/>
              <a:cs typeface="+mn-cs"/>
            </a:endParaRPr>
          </a:p>
          <a:p>
            <a:pPr marL="231775" indent="-231775" eaLnBrk="1" hangingPunct="1">
              <a:buFont typeface="Arial" pitchFamily="34" charset="0"/>
              <a:buChar char="•"/>
              <a:defRPr/>
            </a:pPr>
            <a:r>
              <a:rPr lang="en-GB" b="1" dirty="0" err="1" smtClean="0">
                <a:latin typeface="+mn-lt"/>
                <a:cs typeface="+mn-cs"/>
              </a:rPr>
              <a:t>Calcined</a:t>
            </a:r>
            <a:r>
              <a:rPr lang="en-GB" b="1" dirty="0">
                <a:latin typeface="+mn-lt"/>
                <a:cs typeface="+mn-cs"/>
              </a:rPr>
              <a:t> </a:t>
            </a:r>
            <a:r>
              <a:rPr lang="en-GB" b="1" dirty="0" smtClean="0">
                <a:latin typeface="+mn-lt"/>
                <a:cs typeface="+mn-cs"/>
              </a:rPr>
              <a:t>&amp; </a:t>
            </a:r>
            <a:r>
              <a:rPr lang="en-GB" b="1" dirty="0" err="1" smtClean="0">
                <a:latin typeface="+mn-lt"/>
                <a:cs typeface="+mn-cs"/>
              </a:rPr>
              <a:t>Refractroy</a:t>
            </a:r>
            <a:r>
              <a:rPr lang="en-GB" b="1" dirty="0" smtClean="0">
                <a:latin typeface="+mn-lt"/>
                <a:cs typeface="+mn-cs"/>
              </a:rPr>
              <a:t> </a:t>
            </a:r>
            <a:endParaRPr lang="en-GB" b="1" dirty="0">
              <a:latin typeface="+mn-lt"/>
              <a:cs typeface="+mn-cs"/>
            </a:endParaRPr>
          </a:p>
          <a:p>
            <a:pPr marL="231775" indent="-231775" eaLnBrk="1" hangingPunct="1">
              <a:buFont typeface="Arial" pitchFamily="34" charset="0"/>
              <a:buChar char="•"/>
              <a:defRPr/>
            </a:pPr>
            <a:r>
              <a:rPr lang="en-GB" b="1" dirty="0" smtClean="0">
                <a:latin typeface="+mn-lt"/>
                <a:cs typeface="+mn-cs"/>
              </a:rPr>
              <a:t>Distribution Net Work</a:t>
            </a:r>
            <a:endParaRPr lang="en-GB" b="1" dirty="0">
              <a:latin typeface="+mn-lt"/>
              <a:cs typeface="+mn-cs"/>
            </a:endParaRPr>
          </a:p>
          <a:p>
            <a:pPr marL="231775" indent="-231775" eaLnBrk="1" hangingPunct="1">
              <a:buFont typeface="Arial" pitchFamily="34" charset="0"/>
              <a:buChar char="•"/>
              <a:defRPr/>
            </a:pPr>
            <a:r>
              <a:rPr lang="en-GB" b="1" dirty="0" smtClean="0">
                <a:latin typeface="+mn-lt"/>
                <a:cs typeface="+mn-cs"/>
              </a:rPr>
              <a:t>Electrical Repair Shop</a:t>
            </a:r>
            <a:endParaRPr lang="en-GB" b="1" dirty="0">
              <a:latin typeface="+mn-lt"/>
              <a:cs typeface="+mn-cs"/>
            </a:endParaRPr>
          </a:p>
          <a:p>
            <a:pPr marL="231775" indent="-231775" eaLnBrk="1" hangingPunct="1">
              <a:buFont typeface="Arial" pitchFamily="34" charset="0"/>
              <a:buChar char="•"/>
              <a:defRPr/>
            </a:pPr>
            <a:r>
              <a:rPr lang="en-GB" b="1" dirty="0" smtClean="0">
                <a:latin typeface="+mn-lt"/>
                <a:cs typeface="+mn-cs"/>
              </a:rPr>
              <a:t>Engineering Services &amp; Foundry</a:t>
            </a:r>
            <a:endParaRPr lang="en-GB" b="1" dirty="0">
              <a:latin typeface="+mn-lt"/>
              <a:cs typeface="+mn-cs"/>
            </a:endParaRPr>
          </a:p>
          <a:p>
            <a:pPr marL="231775" indent="-231775" eaLnBrk="1" hangingPunct="1">
              <a:buFont typeface="Arial" pitchFamily="34" charset="0"/>
              <a:buChar char="•"/>
              <a:defRPr/>
            </a:pPr>
            <a:r>
              <a:rPr lang="en-GB" b="1" dirty="0" smtClean="0">
                <a:latin typeface="+mn-lt"/>
                <a:cs typeface="+mn-cs"/>
              </a:rPr>
              <a:t>Electro Technical Lab</a:t>
            </a:r>
            <a:endParaRPr lang="en-GB" b="1" dirty="0">
              <a:latin typeface="+mn-lt"/>
              <a:cs typeface="+mn-cs"/>
            </a:endParaRPr>
          </a:p>
          <a:p>
            <a:pPr marL="231775" indent="-231775" eaLnBrk="1" hangingPunct="1">
              <a:buFont typeface="Arial" pitchFamily="34" charset="0"/>
              <a:buChar char="•"/>
              <a:defRPr/>
            </a:pPr>
            <a:r>
              <a:rPr lang="en-GB" b="1" dirty="0" smtClean="0">
                <a:latin typeface="+mn-lt"/>
                <a:cs typeface="+mn-cs"/>
              </a:rPr>
              <a:t>Field Machinery Department</a:t>
            </a:r>
            <a:endParaRPr lang="en-GB" b="1" dirty="0">
              <a:latin typeface="+mn-lt"/>
              <a:cs typeface="+mn-cs"/>
            </a:endParaRPr>
          </a:p>
          <a:p>
            <a:pPr marL="231775" indent="-231775" eaLnBrk="1" hangingPunct="1">
              <a:buFont typeface="Arial" pitchFamily="34" charset="0"/>
              <a:buChar char="•"/>
              <a:defRPr/>
            </a:pPr>
            <a:r>
              <a:rPr lang="en-GB" b="1" dirty="0" smtClean="0">
                <a:latin typeface="+mn-lt"/>
                <a:cs typeface="+mn-cs"/>
              </a:rPr>
              <a:t>IT &amp; ERP</a:t>
            </a:r>
            <a:endParaRPr lang="en-GB" b="1" dirty="0">
              <a:latin typeface="+mn-lt"/>
              <a:cs typeface="+mn-cs"/>
            </a:endParaRPr>
          </a:p>
          <a:p>
            <a:pPr marL="231775" indent="-231775" eaLnBrk="1" hangingPunct="1">
              <a:buFont typeface="Arial" pitchFamily="34" charset="0"/>
              <a:buChar char="•"/>
              <a:defRPr/>
            </a:pPr>
            <a:r>
              <a:rPr lang="en-GB" b="1" dirty="0" err="1" smtClean="0">
                <a:latin typeface="+mn-lt"/>
                <a:cs typeface="+mn-cs"/>
              </a:rPr>
              <a:t>Instrumentaion</a:t>
            </a:r>
            <a:endParaRPr lang="en-GB" b="1" dirty="0">
              <a:latin typeface="+mn-lt"/>
              <a:cs typeface="+mn-cs"/>
            </a:endParaRPr>
          </a:p>
          <a:p>
            <a:pPr marL="231775" indent="-231775" eaLnBrk="1" hangingPunct="1">
              <a:buFont typeface="Arial" pitchFamily="34" charset="0"/>
              <a:buChar char="•"/>
              <a:defRPr/>
            </a:pPr>
            <a:r>
              <a:rPr lang="en-GB" b="1" dirty="0" smtClean="0">
                <a:latin typeface="+mn-lt"/>
                <a:cs typeface="+mn-cs"/>
              </a:rPr>
              <a:t>Lubricants  </a:t>
            </a:r>
            <a:r>
              <a:rPr lang="en-GB" b="1" dirty="0">
                <a:latin typeface="+mn-lt"/>
                <a:cs typeface="+mn-cs"/>
              </a:rPr>
              <a:t>&amp; </a:t>
            </a:r>
            <a:r>
              <a:rPr lang="en-GB" b="1" dirty="0" smtClean="0">
                <a:latin typeface="+mn-lt"/>
                <a:cs typeface="+mn-cs"/>
              </a:rPr>
              <a:t>Hydraulics</a:t>
            </a:r>
            <a:endParaRPr lang="en-GB" b="1" dirty="0">
              <a:latin typeface="+mn-lt"/>
              <a:cs typeface="+mn-cs"/>
            </a:endParaRPr>
          </a:p>
        </p:txBody>
      </p:sp>
    </p:spTree>
    <p:extLst>
      <p:ext uri="{BB962C8B-B14F-4D97-AF65-F5344CB8AC3E}">
        <p14:creationId xmlns:p14="http://schemas.microsoft.com/office/powerpoint/2010/main" val="3449388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962725"/>
            <a:ext cx="4343400" cy="461665"/>
          </a:xfrm>
          <a:prstGeom prst="rect">
            <a:avLst/>
          </a:prstGeom>
        </p:spPr>
        <p:txBody>
          <a:bodyPr wrap="square">
            <a:spAutoFit/>
          </a:bodyPr>
          <a:lstStyle/>
          <a:p>
            <a:pPr algn="ctr"/>
            <a:r>
              <a:rPr lang="en-US" sz="2400" b="1" dirty="0">
                <a:solidFill>
                  <a:srgbClr val="C00000"/>
                </a:solidFill>
              </a:rPr>
              <a:t>Steel Costing Process in ERP/SAP</a:t>
            </a:r>
          </a:p>
        </p:txBody>
      </p:sp>
    </p:spTree>
    <p:extLst>
      <p:ext uri="{BB962C8B-B14F-4D97-AF65-F5344CB8AC3E}">
        <p14:creationId xmlns:p14="http://schemas.microsoft.com/office/powerpoint/2010/main" val="1283319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95400" y="0"/>
            <a:ext cx="6248400" cy="1524000"/>
          </a:xfrm>
        </p:spPr>
        <p:txBody>
          <a:bodyPr>
            <a:normAutofit/>
          </a:bodyPr>
          <a:lstStyle/>
          <a:p>
            <a:pPr eaLnBrk="1" hangingPunct="1"/>
            <a:r>
              <a:rPr lang="en-US" sz="2000" dirty="0" smtClean="0">
                <a:latin typeface="Arial Black" pitchFamily="34" charset="0"/>
              </a:rPr>
              <a:t>Enterprise Resource Planning (ERP)</a:t>
            </a:r>
            <a:br>
              <a:rPr lang="en-US" sz="2000" dirty="0" smtClean="0">
                <a:latin typeface="Arial Black" pitchFamily="34" charset="0"/>
              </a:rPr>
            </a:br>
            <a:r>
              <a:rPr lang="en-US" sz="2000" dirty="0" smtClean="0">
                <a:latin typeface="Arial Black" pitchFamily="34" charset="0"/>
              </a:rPr>
              <a:t>Bringing the Organization Together</a:t>
            </a:r>
          </a:p>
        </p:txBody>
      </p:sp>
      <p:sp>
        <p:nvSpPr>
          <p:cNvPr id="8195" name="Content Placeholder 4"/>
          <p:cNvSpPr>
            <a:spLocks noGrp="1"/>
          </p:cNvSpPr>
          <p:nvPr>
            <p:ph idx="1"/>
          </p:nvPr>
        </p:nvSpPr>
        <p:spPr>
          <a:xfrm>
            <a:off x="152400" y="1295400"/>
            <a:ext cx="8763000" cy="4724400"/>
          </a:xfrm>
        </p:spPr>
        <p:txBody>
          <a:bodyPr/>
          <a:lstStyle/>
          <a:p>
            <a:pPr algn="just" eaLnBrk="1" hangingPunct="1"/>
            <a:r>
              <a:rPr lang="en-US" i="1" dirty="0" smtClean="0"/>
              <a:t>ERP – </a:t>
            </a:r>
            <a:r>
              <a:rPr lang="en-US" sz="2800" i="1" dirty="0" smtClean="0"/>
              <a:t>integrates </a:t>
            </a:r>
            <a:r>
              <a:rPr lang="en-US" sz="2400" i="1" dirty="0" smtClean="0"/>
              <a:t>(or integrated set of IT systems)</a:t>
            </a:r>
            <a:r>
              <a:rPr lang="en-US" sz="3000" i="1" dirty="0" smtClean="0"/>
              <a:t> </a:t>
            </a:r>
            <a:r>
              <a:rPr lang="en-US" sz="2800" i="1" dirty="0" smtClean="0"/>
              <a:t>so that employees can make enterprise wide decisions by viewing enterprise wide information on all business operations  (enterprise wide information)</a:t>
            </a:r>
          </a:p>
          <a:p>
            <a:pPr algn="just" eaLnBrk="1" hangingPunct="1">
              <a:buFont typeface="Wingdings" pitchFamily="2" charset="2"/>
              <a:buNone/>
            </a:pPr>
            <a:endParaRPr lang="en-US" sz="2800" i="1" dirty="0" smtClean="0"/>
          </a:p>
          <a:p>
            <a:pPr algn="just" eaLnBrk="1" hangingPunct="1"/>
            <a:r>
              <a:rPr lang="en-US" sz="3200" i="1" dirty="0" smtClean="0"/>
              <a:t>Keyword in ERP is “enterprise” </a:t>
            </a:r>
          </a:p>
          <a:p>
            <a:pPr algn="just" eaLnBrk="1" hangingPunct="1"/>
            <a:endParaRPr lang="en-US" sz="3200" i="1" dirty="0" smtClean="0"/>
          </a:p>
          <a:p>
            <a:pPr algn="just" eaLnBrk="1" hangingPunct="1"/>
            <a:r>
              <a:rPr lang="en-US" sz="3200" i="1" dirty="0" smtClean="0"/>
              <a:t>ERP systems focus on  all processes, departments and operations for the entire enterprise</a:t>
            </a:r>
          </a:p>
          <a:p>
            <a:pPr algn="just" eaLnBrk="1" hangingPunct="1"/>
            <a:endParaRPr lang="en-US" sz="2800" b="1" i="1" dirty="0" smtClean="0"/>
          </a:p>
          <a:p>
            <a:pPr algn="just" eaLnBrk="1" hangingPunct="1"/>
            <a:endParaRPr lang="en-US" sz="2800" dirty="0" smtClean="0"/>
          </a:p>
        </p:txBody>
      </p:sp>
    </p:spTree>
    <p:extLst>
      <p:ext uri="{BB962C8B-B14F-4D97-AF65-F5344CB8AC3E}">
        <p14:creationId xmlns:p14="http://schemas.microsoft.com/office/powerpoint/2010/main" val="323648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2" dur="500"/>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blinds(horizontal)">
                                      <p:cBhvr>
                                        <p:cTn id="1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90600" y="304800"/>
            <a:ext cx="7086600" cy="609600"/>
          </a:xfrm>
        </p:spPr>
        <p:txBody>
          <a:bodyPr>
            <a:normAutofit/>
          </a:bodyPr>
          <a:lstStyle/>
          <a:p>
            <a:pPr eaLnBrk="1" hangingPunct="1"/>
            <a:r>
              <a:rPr lang="en-US" sz="3200" b="1" dirty="0" smtClean="0">
                <a:latin typeface="Arial Black" pitchFamily="34" charset="0"/>
              </a:rPr>
              <a:t>Enterprise Resource Planning</a:t>
            </a:r>
            <a:endParaRPr lang="en-US" sz="3200" dirty="0" smtClean="0">
              <a:latin typeface="Arial Black" pitchFamily="34" charset="0"/>
            </a:endParaRPr>
          </a:p>
        </p:txBody>
      </p:sp>
      <p:sp>
        <p:nvSpPr>
          <p:cNvPr id="16387" name="Content Placeholder 2"/>
          <p:cNvSpPr>
            <a:spLocks noGrp="1"/>
          </p:cNvSpPr>
          <p:nvPr>
            <p:ph idx="1"/>
          </p:nvPr>
        </p:nvSpPr>
        <p:spPr>
          <a:xfrm>
            <a:off x="685800" y="1066800"/>
            <a:ext cx="7924800" cy="4724400"/>
          </a:xfrm>
        </p:spPr>
        <p:txBody>
          <a:bodyPr>
            <a:normAutofit fontScale="70000" lnSpcReduction="20000"/>
          </a:bodyPr>
          <a:lstStyle/>
          <a:p>
            <a:pPr algn="just" eaLnBrk="1" hangingPunct="1">
              <a:defRPr/>
            </a:pPr>
            <a:r>
              <a:rPr lang="en-US" dirty="0" smtClean="0"/>
              <a:t>ERP systems correlates the data generating an enterprise wide view that is consistent and real-time. </a:t>
            </a:r>
          </a:p>
          <a:p>
            <a:pPr algn="just" eaLnBrk="1" hangingPunct="1">
              <a:defRPr/>
            </a:pPr>
            <a:endParaRPr lang="en-US" dirty="0" smtClean="0"/>
          </a:p>
          <a:p>
            <a:pPr algn="just" eaLnBrk="1" hangingPunct="1">
              <a:defRPr/>
            </a:pPr>
            <a:r>
              <a:rPr lang="en-US" dirty="0" smtClean="0"/>
              <a:t>It is involved in sourcing, producing and delivering a company’s product</a:t>
            </a:r>
          </a:p>
          <a:p>
            <a:pPr algn="just" eaLnBrk="1" hangingPunct="1">
              <a:defRPr/>
            </a:pPr>
            <a:endParaRPr lang="en-US" dirty="0" smtClean="0"/>
          </a:p>
          <a:p>
            <a:pPr algn="just" eaLnBrk="1" hangingPunct="1">
              <a:defRPr/>
            </a:pPr>
            <a:r>
              <a:rPr lang="en-US" dirty="0" smtClean="0"/>
              <a:t>Major components focus on Accounting/Finance &amp; Controlling (FICO), Production (PP), Materials management (MM) ,Human Resources (HR), Sales &amp; Distribution (SD)</a:t>
            </a:r>
          </a:p>
          <a:p>
            <a:pPr algn="just" eaLnBrk="1" hangingPunct="1">
              <a:defRPr/>
            </a:pPr>
            <a:endParaRPr lang="en-US" dirty="0" smtClean="0"/>
          </a:p>
          <a:p>
            <a:pPr algn="just" eaLnBrk="1" hangingPunct="1">
              <a:defRPr/>
            </a:pPr>
            <a:r>
              <a:rPr lang="en-US" dirty="0" smtClean="0"/>
              <a:t>Extended components typically focus on and require interactions with customers, suppliers and business partner.</a:t>
            </a:r>
          </a:p>
          <a:p>
            <a:pPr algn="just" eaLnBrk="1" hangingPunct="1">
              <a:buFontTx/>
              <a:buNone/>
              <a:defRPr/>
            </a:pPr>
            <a:endParaRPr lang="en-US" dirty="0" smtClean="0"/>
          </a:p>
          <a:p>
            <a:pPr eaLnBrk="1" hangingPunct="1">
              <a:defRPr/>
            </a:pPr>
            <a:r>
              <a:rPr lang="en-US" sz="3100" dirty="0" smtClean="0"/>
              <a:t>Typically Internet operations are enabled. HANA, will be on Cloud basis.</a:t>
            </a:r>
          </a:p>
          <a:p>
            <a:pPr eaLnBrk="1" hangingPunct="1">
              <a:buFontTx/>
              <a:buNone/>
              <a:defRPr/>
            </a:pPr>
            <a:endParaRPr lang="en-US" sz="800" dirty="0" smtClean="0"/>
          </a:p>
        </p:txBody>
      </p:sp>
    </p:spTree>
    <p:extLst>
      <p:ext uri="{BB962C8B-B14F-4D97-AF65-F5344CB8AC3E}">
        <p14:creationId xmlns:p14="http://schemas.microsoft.com/office/powerpoint/2010/main" val="3628693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to="" calcmode="lin" valueType="num">
                                      <p:cBhvr>
                                        <p:cTn id="7" dur="1" fill="hold"/>
                                        <p:tgtEl>
                                          <p:spTgt spid="163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 to="" calcmode="lin" valueType="num">
                                      <p:cBhvr>
                                        <p:cTn id="12" dur="1" fill="hold"/>
                                        <p:tgtEl>
                                          <p:spTgt spid="1638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 to="" calcmode="lin" valueType="num">
                                      <p:cBhvr>
                                        <p:cTn id="17" dur="1" fill="hold"/>
                                        <p:tgtEl>
                                          <p:spTgt spid="16387">
                                            <p:txEl>
                                              <p:pRg st="4" end="4"/>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 to="" calcmode="lin" valueType="num">
                                      <p:cBhvr>
                                        <p:cTn id="22" dur="1" fill="hold"/>
                                        <p:tgtEl>
                                          <p:spTgt spid="16387">
                                            <p:txEl>
                                              <p:pRg st="6" end="6"/>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6387">
                                            <p:txEl>
                                              <p:pRg st="8" end="8"/>
                                            </p:txEl>
                                          </p:spTgt>
                                        </p:tgtEl>
                                        <p:attrNameLst>
                                          <p:attrName>style.visibility</p:attrName>
                                        </p:attrNameLst>
                                      </p:cBhvr>
                                      <p:to>
                                        <p:strVal val="visible"/>
                                      </p:to>
                                    </p:set>
                                    <p:anim to="" calcmode="lin" valueType="num">
                                      <p:cBhvr>
                                        <p:cTn id="27" dur="1" fill="hold"/>
                                        <p:tgtEl>
                                          <p:spTgt spid="1638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524000"/>
          </a:xfrm>
        </p:spPr>
        <p:txBody>
          <a:bodyPr/>
          <a:lstStyle/>
          <a:p>
            <a:pPr eaLnBrk="1" hangingPunct="1"/>
            <a:r>
              <a:rPr lang="en-US" sz="4000" smtClean="0"/>
              <a:t>Configurations in SAP</a:t>
            </a:r>
            <a:br>
              <a:rPr lang="en-US" sz="4000" smtClean="0"/>
            </a:br>
            <a:endParaRPr lang="en-US" sz="3200" smtClean="0"/>
          </a:p>
        </p:txBody>
      </p:sp>
      <p:sp>
        <p:nvSpPr>
          <p:cNvPr id="8195" name="Content Placeholder 4"/>
          <p:cNvSpPr>
            <a:spLocks noGrp="1"/>
          </p:cNvSpPr>
          <p:nvPr>
            <p:ph idx="1"/>
          </p:nvPr>
        </p:nvSpPr>
        <p:spPr>
          <a:xfrm>
            <a:off x="199292" y="1219200"/>
            <a:ext cx="8106508" cy="4876800"/>
          </a:xfrm>
        </p:spPr>
        <p:txBody>
          <a:bodyPr>
            <a:normAutofit/>
          </a:bodyPr>
          <a:lstStyle/>
          <a:p>
            <a:pPr algn="just" eaLnBrk="1" hangingPunct="1"/>
            <a:r>
              <a:rPr lang="en-US" sz="3200" i="1" dirty="0" smtClean="0"/>
              <a:t>Company Code</a:t>
            </a:r>
          </a:p>
          <a:p>
            <a:pPr algn="just" eaLnBrk="1" hangingPunct="1"/>
            <a:r>
              <a:rPr lang="en-US" sz="3200" i="1" dirty="0" smtClean="0"/>
              <a:t>Controlling Area</a:t>
            </a:r>
          </a:p>
          <a:p>
            <a:pPr algn="just" eaLnBrk="1" hangingPunct="1"/>
            <a:r>
              <a:rPr lang="en-US" sz="3200" i="1" dirty="0" smtClean="0"/>
              <a:t>Operating Concern</a:t>
            </a:r>
          </a:p>
          <a:p>
            <a:pPr algn="just" eaLnBrk="1" hangingPunct="1"/>
            <a:r>
              <a:rPr lang="en-US" sz="3200" i="1" dirty="0" smtClean="0"/>
              <a:t>Plant</a:t>
            </a:r>
          </a:p>
          <a:p>
            <a:pPr algn="just" eaLnBrk="1" hangingPunct="1"/>
            <a:r>
              <a:rPr lang="en-US" sz="3200" i="1" dirty="0" smtClean="0"/>
              <a:t>Sales Office</a:t>
            </a:r>
          </a:p>
          <a:p>
            <a:pPr algn="just" eaLnBrk="1" hangingPunct="1"/>
            <a:r>
              <a:rPr lang="en-US" sz="3200" i="1" dirty="0" smtClean="0"/>
              <a:t>House Banks</a:t>
            </a:r>
          </a:p>
          <a:p>
            <a:pPr algn="just" eaLnBrk="1" hangingPunct="1"/>
            <a:r>
              <a:rPr lang="en-US" sz="3200" i="1" dirty="0" smtClean="0"/>
              <a:t>Depreciation Keys</a:t>
            </a:r>
          </a:p>
          <a:p>
            <a:pPr algn="just" eaLnBrk="1" hangingPunct="1"/>
            <a:r>
              <a:rPr lang="en-US" sz="3200" i="1" dirty="0" smtClean="0"/>
              <a:t>OBYC settings transaction key wise</a:t>
            </a:r>
          </a:p>
          <a:p>
            <a:pPr algn="just" eaLnBrk="1" hangingPunct="1"/>
            <a:endParaRPr lang="en-US" sz="3200" i="1" dirty="0" smtClean="0"/>
          </a:p>
          <a:p>
            <a:pPr algn="just" eaLnBrk="1" hangingPunct="1"/>
            <a:endParaRPr lang="en-US" sz="3200" i="1" dirty="0" smtClean="0"/>
          </a:p>
          <a:p>
            <a:pPr algn="just" eaLnBrk="1" hangingPunct="1"/>
            <a:endParaRPr lang="en-US" sz="3200" i="1" dirty="0" smtClean="0"/>
          </a:p>
          <a:p>
            <a:pPr algn="just" eaLnBrk="1" hangingPunct="1"/>
            <a:endParaRPr lang="en-US" sz="2800" b="1" i="1" dirty="0" smtClean="0"/>
          </a:p>
          <a:p>
            <a:pPr algn="just" eaLnBrk="1" hangingPunct="1"/>
            <a:endParaRPr lang="en-US" sz="2800" dirty="0" smtClean="0"/>
          </a:p>
        </p:txBody>
      </p:sp>
    </p:spTree>
    <p:extLst>
      <p:ext uri="{BB962C8B-B14F-4D97-AF65-F5344CB8AC3E}">
        <p14:creationId xmlns:p14="http://schemas.microsoft.com/office/powerpoint/2010/main" val="417527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blinds(horizontal)">
                                      <p:cBhvr>
                                        <p:cTn id="32" dur="500"/>
                                        <p:tgtEl>
                                          <p:spTgt spid="81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blinds(horizontal)">
                                      <p:cBhvr>
                                        <p:cTn id="37" dur="500"/>
                                        <p:tgtEl>
                                          <p:spTgt spid="81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blinds(horizontal)">
                                      <p:cBhvr>
                                        <p:cTn id="42"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524000"/>
          </a:xfrm>
        </p:spPr>
        <p:txBody>
          <a:bodyPr/>
          <a:lstStyle/>
          <a:p>
            <a:pPr eaLnBrk="1" hangingPunct="1"/>
            <a:r>
              <a:rPr lang="en-US" sz="4000" smtClean="0"/>
              <a:t>Transaction Code in SAP</a:t>
            </a:r>
            <a:br>
              <a:rPr lang="en-US" sz="4000" smtClean="0"/>
            </a:br>
            <a:endParaRPr lang="en-US" sz="3200" smtClean="0"/>
          </a:p>
        </p:txBody>
      </p:sp>
      <p:sp>
        <p:nvSpPr>
          <p:cNvPr id="25603" name="Content Placeholder 4"/>
          <p:cNvSpPr>
            <a:spLocks noGrp="1"/>
          </p:cNvSpPr>
          <p:nvPr>
            <p:ph idx="1"/>
          </p:nvPr>
        </p:nvSpPr>
        <p:spPr>
          <a:xfrm>
            <a:off x="304800" y="914400"/>
            <a:ext cx="8458200" cy="5638800"/>
          </a:xfrm>
        </p:spPr>
        <p:txBody>
          <a:bodyPr>
            <a:normAutofit/>
          </a:bodyPr>
          <a:lstStyle/>
          <a:p>
            <a:pPr algn="just" eaLnBrk="1" hangingPunct="1"/>
            <a:r>
              <a:rPr lang="en-US" sz="3200" i="1" dirty="0" smtClean="0"/>
              <a:t>Is a code through which system allows to perform a specific activity on a pre-setting in the system.</a:t>
            </a:r>
          </a:p>
          <a:p>
            <a:pPr algn="just" eaLnBrk="1" hangingPunct="1">
              <a:buFont typeface="Wingdings" pitchFamily="2" charset="2"/>
              <a:buNone/>
            </a:pPr>
            <a:r>
              <a:rPr lang="en-US" sz="3200" i="1" dirty="0" smtClean="0"/>
              <a:t> 	Example:-</a:t>
            </a:r>
          </a:p>
          <a:p>
            <a:pPr algn="just" eaLnBrk="1" hangingPunct="1">
              <a:buFont typeface="Wingdings" pitchFamily="2" charset="2"/>
              <a:buNone/>
            </a:pPr>
            <a:r>
              <a:rPr lang="en-US" sz="3200" i="1" dirty="0" smtClean="0"/>
              <a:t>	- F-02 	–  GL account posting</a:t>
            </a:r>
          </a:p>
          <a:p>
            <a:pPr algn="just" eaLnBrk="1" hangingPunct="1">
              <a:buFont typeface="Wingdings" pitchFamily="2" charset="2"/>
              <a:buNone/>
            </a:pPr>
            <a:r>
              <a:rPr lang="en-US" sz="3200" i="1" dirty="0" smtClean="0"/>
              <a:t>	- ME21 	– Creation of Purchase Order</a:t>
            </a:r>
          </a:p>
          <a:p>
            <a:pPr algn="just" eaLnBrk="1" hangingPunct="1">
              <a:buFont typeface="Wingdings" pitchFamily="2" charset="2"/>
              <a:buNone/>
            </a:pPr>
            <a:r>
              <a:rPr lang="en-US" sz="3200" i="1" dirty="0" smtClean="0"/>
              <a:t>	- MIGO 	– Goods Receipt against PO</a:t>
            </a:r>
          </a:p>
          <a:p>
            <a:pPr algn="just" eaLnBrk="1" hangingPunct="1">
              <a:buFont typeface="Wingdings" pitchFamily="2" charset="2"/>
              <a:buNone/>
            </a:pPr>
            <a:r>
              <a:rPr lang="en-US" sz="3200" i="1" dirty="0" smtClean="0"/>
              <a:t>	- MIRO 	– Incoming Invoice against PO</a:t>
            </a:r>
          </a:p>
          <a:p>
            <a:pPr algn="just" eaLnBrk="1" hangingPunct="1">
              <a:buFont typeface="Wingdings" pitchFamily="2" charset="2"/>
              <a:buNone/>
            </a:pPr>
            <a:r>
              <a:rPr lang="en-US" sz="3200" i="1" dirty="0" smtClean="0"/>
              <a:t>	- FB60 	– Direct Vendor Invoice</a:t>
            </a:r>
          </a:p>
          <a:p>
            <a:pPr algn="just" eaLnBrk="1" hangingPunct="1"/>
            <a:r>
              <a:rPr lang="en-US" sz="2800" b="1" i="1" dirty="0" smtClean="0"/>
              <a:t>In HANA, instead of T-Codes, ICONs facilitated</a:t>
            </a:r>
          </a:p>
          <a:p>
            <a:pPr algn="just" eaLnBrk="1" hangingPunct="1"/>
            <a:endParaRPr lang="en-US" sz="2800" dirty="0" smtClean="0"/>
          </a:p>
        </p:txBody>
      </p:sp>
    </p:spTree>
    <p:extLst>
      <p:ext uri="{BB962C8B-B14F-4D97-AF65-F5344CB8AC3E}">
        <p14:creationId xmlns:p14="http://schemas.microsoft.com/office/powerpoint/2010/main" val="371215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990600"/>
          </a:xfrm>
        </p:spPr>
        <p:txBody>
          <a:bodyPr>
            <a:normAutofit fontScale="90000"/>
          </a:bodyPr>
          <a:lstStyle/>
          <a:p>
            <a:pPr eaLnBrk="1" hangingPunct="1"/>
            <a:r>
              <a:rPr lang="en-US" sz="4000" smtClean="0"/>
              <a:t>Integrated Data Flow to FICO in  SAP</a:t>
            </a:r>
            <a:br>
              <a:rPr lang="en-US" sz="4000" smtClean="0"/>
            </a:br>
            <a:endParaRPr lang="en-US" sz="3200" smtClean="0"/>
          </a:p>
        </p:txBody>
      </p:sp>
      <p:sp>
        <p:nvSpPr>
          <p:cNvPr id="26627" name="Content Placeholder 4"/>
          <p:cNvSpPr>
            <a:spLocks noGrp="1"/>
          </p:cNvSpPr>
          <p:nvPr>
            <p:ph idx="1"/>
          </p:nvPr>
        </p:nvSpPr>
        <p:spPr>
          <a:xfrm>
            <a:off x="457200" y="990600"/>
            <a:ext cx="8153400" cy="5638800"/>
          </a:xfrm>
        </p:spPr>
        <p:txBody>
          <a:bodyPr>
            <a:normAutofit/>
          </a:bodyPr>
          <a:lstStyle/>
          <a:p>
            <a:pPr algn="just" eaLnBrk="1" hangingPunct="1"/>
            <a:r>
              <a:rPr lang="en-US" sz="3200" i="1" dirty="0" smtClean="0"/>
              <a:t>Whenever a user performs a transaction code, if an accounting entry is generated, the relevant FICO records are updated based on Accounting Document and Controlling Document.</a:t>
            </a:r>
          </a:p>
          <a:p>
            <a:pPr algn="just" eaLnBrk="1" hangingPunct="1">
              <a:buFontTx/>
              <a:buChar char="-"/>
            </a:pPr>
            <a:r>
              <a:rPr lang="en-US" sz="3200" i="1" dirty="0" smtClean="0"/>
              <a:t>MIGO – Used for Goods Receipt</a:t>
            </a:r>
          </a:p>
          <a:p>
            <a:pPr algn="just" eaLnBrk="1" hangingPunct="1">
              <a:buFont typeface="Wingdings" pitchFamily="2" charset="2"/>
              <a:buNone/>
            </a:pPr>
            <a:r>
              <a:rPr lang="en-US" sz="3200" i="1" dirty="0" smtClean="0"/>
              <a:t>	A/c Entry – Inventory Debit &amp; </a:t>
            </a:r>
            <a:r>
              <a:rPr lang="en-US" i="1" dirty="0" smtClean="0"/>
              <a:t>GR/IR A/c Credit                     </a:t>
            </a:r>
          </a:p>
          <a:p>
            <a:pPr algn="just" eaLnBrk="1" hangingPunct="1">
              <a:buFontTx/>
              <a:buChar char="-"/>
            </a:pPr>
            <a:r>
              <a:rPr lang="en-US" sz="3200" i="1" dirty="0" smtClean="0"/>
              <a:t>MIRO – Used for Incoming Invoice	</a:t>
            </a:r>
          </a:p>
          <a:p>
            <a:pPr algn="just" eaLnBrk="1" hangingPunct="1">
              <a:buFont typeface="Wingdings" pitchFamily="2" charset="2"/>
              <a:buNone/>
            </a:pPr>
            <a:r>
              <a:rPr lang="en-US" sz="3200" i="1" dirty="0" smtClean="0"/>
              <a:t>	A/c Entry -  GR/IR A/c Debit &amp; Vendor A/c Credit</a:t>
            </a:r>
          </a:p>
          <a:p>
            <a:pPr algn="just" eaLnBrk="1" hangingPunct="1"/>
            <a:endParaRPr lang="en-US" sz="2800" dirty="0" smtClean="0"/>
          </a:p>
        </p:txBody>
      </p:sp>
    </p:spTree>
    <p:extLst>
      <p:ext uri="{BB962C8B-B14F-4D97-AF65-F5344CB8AC3E}">
        <p14:creationId xmlns:p14="http://schemas.microsoft.com/office/powerpoint/2010/main" val="490384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5257800"/>
          </a:xfrm>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320040" indent="-320040" algn="just" eaLnBrk="1" fontAlgn="auto" hangingPunct="1">
              <a:spcAft>
                <a:spcPts val="0"/>
              </a:spcAft>
              <a:buFont typeface="Wingdings"/>
              <a:buChar char=""/>
              <a:defRPr/>
            </a:pPr>
            <a:r>
              <a:rPr lang="en-US" dirty="0" smtClean="0"/>
              <a:t>Controlling deals with Management Accounting which is an internal and integrated accounting in an organisation.</a:t>
            </a:r>
          </a:p>
          <a:p>
            <a:pPr marL="320040" indent="-320040" algn="just" eaLnBrk="1" fontAlgn="auto" hangingPunct="1">
              <a:spcAft>
                <a:spcPts val="0"/>
              </a:spcAft>
              <a:buFont typeface="Wingdings"/>
              <a:buChar char=""/>
              <a:defRPr/>
            </a:pPr>
            <a:endParaRPr lang="en-US" dirty="0" smtClean="0"/>
          </a:p>
          <a:p>
            <a:pPr marL="320040" indent="-320040" algn="just" eaLnBrk="1" fontAlgn="auto" hangingPunct="1">
              <a:spcAft>
                <a:spcPts val="0"/>
              </a:spcAft>
              <a:buFont typeface="Wingdings"/>
              <a:buChar char=""/>
              <a:defRPr/>
            </a:pPr>
            <a:r>
              <a:rPr lang="en-US" dirty="0" smtClean="0"/>
              <a:t>Internal accounting consists of Cost Element accounting (CE), Cost Center accounting (CC), Product Costing (PC), Profitability Analysis (PA). </a:t>
            </a:r>
          </a:p>
          <a:p>
            <a:pPr marL="320040" indent="-320040" algn="just" eaLnBrk="1" fontAlgn="auto" hangingPunct="1">
              <a:spcAft>
                <a:spcPts val="0"/>
              </a:spcAft>
              <a:buFont typeface="Wingdings"/>
              <a:buChar char=""/>
              <a:defRPr/>
            </a:pPr>
            <a:endParaRPr lang="en-US" dirty="0" smtClean="0"/>
          </a:p>
          <a:p>
            <a:pPr marL="320040" indent="-320040" algn="just" eaLnBrk="1" fontAlgn="auto" hangingPunct="1">
              <a:spcAft>
                <a:spcPts val="0"/>
              </a:spcAft>
              <a:buFont typeface="Wingdings"/>
              <a:buChar char=""/>
              <a:defRPr/>
            </a:pPr>
            <a:r>
              <a:rPr lang="en-US" dirty="0" smtClean="0"/>
              <a:t>Product costing includes accounting of costs against production orders.</a:t>
            </a:r>
          </a:p>
          <a:p>
            <a:pPr marL="320040" indent="-320040" algn="just" eaLnBrk="1" fontAlgn="auto" hangingPunct="1">
              <a:spcAft>
                <a:spcPts val="0"/>
              </a:spcAft>
              <a:buFont typeface="Wingdings"/>
              <a:buChar char=""/>
              <a:defRPr/>
            </a:pPr>
            <a:endParaRPr lang="en-US" dirty="0" smtClean="0"/>
          </a:p>
          <a:p>
            <a:pPr marL="320040" indent="-320040" algn="just" eaLnBrk="1" fontAlgn="auto" hangingPunct="1">
              <a:spcAft>
                <a:spcPts val="0"/>
              </a:spcAft>
              <a:buFont typeface="Wingdings"/>
              <a:buChar char=""/>
              <a:defRPr/>
            </a:pPr>
            <a:r>
              <a:rPr lang="en-US" dirty="0" smtClean="0"/>
              <a:t>Materials related cost elements are posted to production orders and other cost elements are posted to cost centers. Cost center costs are transferred to cost objects like cost centers, production orders, internal orders, WBS elements based on statistical key figures (SKFs) </a:t>
            </a:r>
            <a:endParaRPr lang="en-US" dirty="0"/>
          </a:p>
        </p:txBody>
      </p:sp>
      <p:sp>
        <p:nvSpPr>
          <p:cNvPr id="4" name="Title 1"/>
          <p:cNvSpPr txBox="1">
            <a:spLocks/>
          </p:cNvSpPr>
          <p:nvPr/>
        </p:nvSpPr>
        <p:spPr>
          <a:xfrm>
            <a:off x="1447800" y="228600"/>
            <a:ext cx="6464300" cy="609600"/>
          </a:xfrm>
          <a:prstGeom prst="rect">
            <a:avLst/>
          </a:prstGeom>
          <a:no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Controlling in SAP</a:t>
            </a:r>
            <a:endParaRPr lang="en-US" dirty="0"/>
          </a:p>
        </p:txBody>
      </p:sp>
    </p:spTree>
    <p:extLst>
      <p:ext uri="{BB962C8B-B14F-4D97-AF65-F5344CB8AC3E}">
        <p14:creationId xmlns:p14="http://schemas.microsoft.com/office/powerpoint/2010/main" val="2075839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6464300" cy="609600"/>
          </a:xfrm>
          <a:noFill/>
        </p:spPr>
        <p:style>
          <a:lnRef idx="1">
            <a:schemeClr val="accent1"/>
          </a:lnRef>
          <a:fillRef idx="2">
            <a:schemeClr val="accent1"/>
          </a:fillRef>
          <a:effectRef idx="1">
            <a:schemeClr val="accent1"/>
          </a:effectRef>
          <a:fontRef idx="minor">
            <a:schemeClr val="dk1"/>
          </a:fontRef>
        </p:style>
        <p:txBody>
          <a:bodyPr>
            <a:normAutofit fontScale="90000"/>
          </a:bodyPr>
          <a:lstStyle/>
          <a:p>
            <a:pPr eaLnBrk="1" fontAlgn="auto" hangingPunct="1">
              <a:spcAft>
                <a:spcPts val="0"/>
              </a:spcAft>
              <a:defRPr/>
            </a:pPr>
            <a:r>
              <a:rPr lang="en-US" dirty="0" smtClean="0"/>
              <a:t>Controlling in SAP</a:t>
            </a:r>
            <a:endParaRPr lang="en-US" dirty="0"/>
          </a:p>
        </p:txBody>
      </p:sp>
      <p:sp>
        <p:nvSpPr>
          <p:cNvPr id="3" name="Subtitle 2"/>
          <p:cNvSpPr>
            <a:spLocks noGrp="1"/>
          </p:cNvSpPr>
          <p:nvPr>
            <p:ph type="subTitle" idx="1"/>
          </p:nvPr>
        </p:nvSpPr>
        <p:spPr>
          <a:xfrm>
            <a:off x="304800" y="1066800"/>
            <a:ext cx="8153400" cy="4953000"/>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 eaLnBrk="1" fontAlgn="auto" hangingPunct="1">
              <a:spcAft>
                <a:spcPts val="0"/>
              </a:spcAft>
              <a:buFont typeface="Wingdings" pitchFamily="2" charset="2"/>
              <a:buChar char="Ø"/>
              <a:defRPr/>
            </a:pPr>
            <a:endParaRPr lang="en-US" sz="1900" b="1" dirty="0" smtClean="0">
              <a:solidFill>
                <a:schemeClr val="tx1"/>
              </a:solidFill>
            </a:endParaRPr>
          </a:p>
          <a:p>
            <a:pPr algn="just" eaLnBrk="1" fontAlgn="auto" hangingPunct="1">
              <a:spcAft>
                <a:spcPts val="0"/>
              </a:spcAft>
              <a:buFont typeface="Wingdings" pitchFamily="2" charset="2"/>
              <a:buChar char="Ø"/>
              <a:defRPr/>
            </a:pPr>
            <a:endParaRPr lang="en-US" sz="1900" b="1" dirty="0" smtClean="0">
              <a:solidFill>
                <a:schemeClr val="tx1"/>
              </a:solidFill>
            </a:endParaRPr>
          </a:p>
          <a:p>
            <a:pPr marL="320040" indent="-320040" algn="just" eaLnBrk="1" fontAlgn="auto" hangingPunct="1">
              <a:lnSpc>
                <a:spcPct val="90000"/>
              </a:lnSpc>
              <a:spcAft>
                <a:spcPts val="0"/>
              </a:spcAft>
              <a:buFont typeface="Wingdings"/>
              <a:buChar char=""/>
              <a:defRPr/>
            </a:pPr>
            <a:r>
              <a:rPr lang="en-US" dirty="0" smtClean="0">
                <a:solidFill>
                  <a:schemeClr val="dk1"/>
                </a:solidFill>
              </a:rPr>
              <a:t>Materials include Raw Materials, Stores and Spares, Semi-finished goods(SFG), Finished Goods(FG)</a:t>
            </a:r>
          </a:p>
          <a:p>
            <a:pPr marL="320040" indent="-320040" algn="just" eaLnBrk="1" fontAlgn="auto" hangingPunct="1">
              <a:lnSpc>
                <a:spcPct val="90000"/>
              </a:lnSpc>
              <a:spcAft>
                <a:spcPts val="0"/>
              </a:spcAft>
              <a:buFont typeface="Wingdings"/>
              <a:buNone/>
              <a:defRPr/>
            </a:pPr>
            <a:endParaRPr lang="en-US" dirty="0" smtClean="0">
              <a:solidFill>
                <a:schemeClr val="dk1"/>
              </a:solidFill>
            </a:endParaRPr>
          </a:p>
          <a:p>
            <a:pPr marL="320040" indent="-320040" algn="just" eaLnBrk="1" fontAlgn="auto" hangingPunct="1">
              <a:lnSpc>
                <a:spcPct val="90000"/>
              </a:lnSpc>
              <a:spcAft>
                <a:spcPts val="0"/>
              </a:spcAft>
              <a:buFont typeface="Wingdings"/>
              <a:buChar char=""/>
              <a:defRPr/>
            </a:pPr>
            <a:r>
              <a:rPr lang="en-US" dirty="0" smtClean="0">
                <a:solidFill>
                  <a:schemeClr val="dk1"/>
                </a:solidFill>
              </a:rPr>
              <a:t>Raw Materials consumed for producing SFG,FG are directly charged to Production orders through Bill of Materials (BOM). </a:t>
            </a:r>
          </a:p>
          <a:p>
            <a:pPr marL="320040" indent="-320040" algn="just" eaLnBrk="1" fontAlgn="auto" hangingPunct="1">
              <a:lnSpc>
                <a:spcPct val="90000"/>
              </a:lnSpc>
              <a:spcAft>
                <a:spcPts val="0"/>
              </a:spcAft>
              <a:buFont typeface="Wingdings"/>
              <a:buChar char=""/>
              <a:defRPr/>
            </a:pPr>
            <a:endParaRPr lang="en-US" dirty="0">
              <a:solidFill>
                <a:schemeClr val="dk1"/>
              </a:solidFill>
            </a:endParaRPr>
          </a:p>
          <a:p>
            <a:pPr marL="320040" indent="-320040" algn="just" eaLnBrk="1" fontAlgn="auto" hangingPunct="1">
              <a:lnSpc>
                <a:spcPct val="90000"/>
              </a:lnSpc>
              <a:spcAft>
                <a:spcPts val="0"/>
              </a:spcAft>
              <a:buFont typeface="Wingdings"/>
              <a:buChar char=""/>
              <a:defRPr/>
            </a:pPr>
            <a:r>
              <a:rPr lang="en-US" dirty="0" smtClean="0">
                <a:solidFill>
                  <a:schemeClr val="dk1"/>
                </a:solidFill>
              </a:rPr>
              <a:t>All Raw Material issues &amp; Utilities against each Production Order are part of BOM</a:t>
            </a:r>
          </a:p>
          <a:p>
            <a:pPr marL="320040" indent="-320040" algn="just" eaLnBrk="1" fontAlgn="auto" hangingPunct="1">
              <a:lnSpc>
                <a:spcPct val="90000"/>
              </a:lnSpc>
              <a:spcAft>
                <a:spcPts val="0"/>
              </a:spcAft>
              <a:buFont typeface="Wingdings"/>
              <a:buNone/>
              <a:defRPr/>
            </a:pPr>
            <a:endParaRPr lang="en-US" dirty="0" smtClean="0">
              <a:solidFill>
                <a:schemeClr val="dk1"/>
              </a:solidFill>
            </a:endParaRPr>
          </a:p>
          <a:p>
            <a:pPr marL="320040" indent="-320040" algn="just" eaLnBrk="1" fontAlgn="auto" hangingPunct="1">
              <a:lnSpc>
                <a:spcPct val="90000"/>
              </a:lnSpc>
              <a:spcAft>
                <a:spcPts val="0"/>
              </a:spcAft>
              <a:buFont typeface="Wingdings"/>
              <a:buChar char=""/>
              <a:defRPr/>
            </a:pPr>
            <a:r>
              <a:rPr lang="en-US" dirty="0" smtClean="0">
                <a:solidFill>
                  <a:schemeClr val="dk1"/>
                </a:solidFill>
              </a:rPr>
              <a:t>Production orders contain Bill of Materials (BOM) and Routing (Cost Center Activities).</a:t>
            </a:r>
          </a:p>
          <a:p>
            <a:pPr marL="320040" indent="-320040" algn="just" eaLnBrk="1" fontAlgn="auto" hangingPunct="1">
              <a:lnSpc>
                <a:spcPct val="90000"/>
              </a:lnSpc>
              <a:spcAft>
                <a:spcPts val="0"/>
              </a:spcAft>
              <a:buFont typeface="Wingdings"/>
              <a:buChar char=""/>
              <a:defRPr/>
            </a:pPr>
            <a:endParaRPr lang="en-US" dirty="0" smtClean="0">
              <a:solidFill>
                <a:schemeClr val="dk1"/>
              </a:solidFill>
            </a:endParaRPr>
          </a:p>
          <a:p>
            <a:pPr marL="320040" indent="-320040" algn="just" eaLnBrk="1" fontAlgn="auto" hangingPunct="1">
              <a:lnSpc>
                <a:spcPct val="90000"/>
              </a:lnSpc>
              <a:spcAft>
                <a:spcPts val="0"/>
              </a:spcAft>
              <a:buFont typeface="Wingdings"/>
              <a:buChar char=""/>
              <a:defRPr/>
            </a:pPr>
            <a:r>
              <a:rPr lang="en-US" dirty="0" smtClean="0">
                <a:solidFill>
                  <a:schemeClr val="dk1"/>
                </a:solidFill>
              </a:rPr>
              <a:t>Conversion costs are allocated to Production orders through Routing of each Production order. Inputs for Routing are from Activities of the Cost Centers.</a:t>
            </a:r>
            <a:endParaRPr lang="en-US" dirty="0"/>
          </a:p>
          <a:p>
            <a:pPr algn="just" eaLnBrk="1" fontAlgn="auto" hangingPunct="1">
              <a:spcAft>
                <a:spcPts val="0"/>
              </a:spcAft>
              <a:buFont typeface="Wingdings" pitchFamily="2" charset="2"/>
              <a:buChar char="Ø"/>
              <a:defRPr/>
            </a:pPr>
            <a:endParaRPr lang="en-US" dirty="0"/>
          </a:p>
          <a:p>
            <a:pPr algn="just" eaLnBrk="1" fontAlgn="auto" hangingPunct="1">
              <a:spcAft>
                <a:spcPts val="0"/>
              </a:spcAft>
              <a:buFont typeface="Wingdings" pitchFamily="2" charset="2"/>
              <a:buChar char="Ø"/>
              <a:defRPr/>
            </a:pPr>
            <a:endParaRPr lang="en-US" dirty="0" smtClean="0"/>
          </a:p>
          <a:p>
            <a:pPr algn="just" eaLnBrk="1" fontAlgn="auto" hangingPunct="1">
              <a:spcAft>
                <a:spcPts val="0"/>
              </a:spcAft>
              <a:buFont typeface="Wingdings" pitchFamily="2" charset="2"/>
              <a:buChar char="Ø"/>
              <a:defRPr/>
            </a:pPr>
            <a:endParaRPr lang="en-US" dirty="0"/>
          </a:p>
          <a:p>
            <a:pPr eaLnBrk="1" fontAlgn="auto" hangingPunct="1">
              <a:spcAft>
                <a:spcPts val="0"/>
              </a:spcAft>
              <a:buFont typeface="Wingdings"/>
              <a:buNone/>
              <a:defRPr/>
            </a:pPr>
            <a:endParaRPr lang="en-US" dirty="0"/>
          </a:p>
        </p:txBody>
      </p:sp>
    </p:spTree>
    <p:extLst>
      <p:ext uri="{BB962C8B-B14F-4D97-AF65-F5344CB8AC3E}">
        <p14:creationId xmlns:p14="http://schemas.microsoft.com/office/powerpoint/2010/main" val="1481754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noFill/>
        </p:spPr>
        <p:style>
          <a:lnRef idx="1">
            <a:schemeClr val="accent1"/>
          </a:lnRef>
          <a:fillRef idx="2">
            <a:schemeClr val="accent1"/>
          </a:fillRef>
          <a:effectRef idx="1">
            <a:schemeClr val="accent1"/>
          </a:effectRef>
          <a:fontRef idx="minor">
            <a:schemeClr val="dk1"/>
          </a:fontRef>
        </p:style>
        <p:txBody>
          <a:bodyPr>
            <a:normAutofit fontScale="90000"/>
          </a:bodyPr>
          <a:lstStyle/>
          <a:p>
            <a:pPr eaLnBrk="1" fontAlgn="auto" hangingPunct="1">
              <a:spcAft>
                <a:spcPts val="0"/>
              </a:spcAft>
              <a:defRPr/>
            </a:pPr>
            <a:r>
              <a:rPr lang="en-US" dirty="0" smtClean="0"/>
              <a:t>Production Order</a:t>
            </a:r>
            <a:endParaRPr lang="en-US" dirty="0"/>
          </a:p>
        </p:txBody>
      </p:sp>
      <p:sp>
        <p:nvSpPr>
          <p:cNvPr id="3" name="Content Placeholder 2"/>
          <p:cNvSpPr>
            <a:spLocks noGrp="1"/>
          </p:cNvSpPr>
          <p:nvPr>
            <p:ph sz="quarter" idx="1"/>
          </p:nvPr>
        </p:nvSpPr>
        <p:spPr>
          <a:xfrm>
            <a:off x="457200" y="1143000"/>
            <a:ext cx="8229600" cy="5029200"/>
          </a:xfrm>
        </p:spPr>
        <p:style>
          <a:lnRef idx="2">
            <a:schemeClr val="dk1"/>
          </a:lnRef>
          <a:fillRef idx="1">
            <a:schemeClr val="lt1"/>
          </a:fillRef>
          <a:effectRef idx="0">
            <a:schemeClr val="dk1"/>
          </a:effectRef>
          <a:fontRef idx="minor">
            <a:schemeClr val="dk1"/>
          </a:fontRef>
        </p:style>
        <p:txBody>
          <a:bodyPr>
            <a:noAutofit/>
          </a:bodyPr>
          <a:lstStyle/>
          <a:p>
            <a:pPr marL="320040" indent="-320040" algn="just" eaLnBrk="1" fontAlgn="auto" hangingPunct="1">
              <a:spcAft>
                <a:spcPts val="0"/>
              </a:spcAft>
              <a:buFont typeface="Wingdings"/>
              <a:buChar char=""/>
              <a:defRPr/>
            </a:pPr>
            <a:r>
              <a:rPr lang="en-US" sz="2000" b="1" dirty="0" smtClean="0"/>
              <a:t>Production Order : </a:t>
            </a:r>
            <a:r>
              <a:rPr lang="de-DE" sz="2000" b="1" dirty="0" smtClean="0"/>
              <a:t>A production order contains sequence of operations and each operation describes how to carry out a workstep. </a:t>
            </a:r>
            <a:r>
              <a:rPr lang="en-US" sz="2000" b="1" dirty="0" smtClean="0"/>
              <a:t>A production order contains all the information required for producing targeted/planned quantity of material. </a:t>
            </a:r>
          </a:p>
          <a:p>
            <a:pPr marL="320040" indent="-320040" algn="just" eaLnBrk="1" fontAlgn="auto" hangingPunct="1">
              <a:spcAft>
                <a:spcPts val="0"/>
              </a:spcAft>
              <a:buFont typeface="Wingdings"/>
              <a:buChar char=""/>
              <a:defRPr/>
            </a:pPr>
            <a:r>
              <a:rPr lang="en-US" sz="2000" b="1" dirty="0" smtClean="0"/>
              <a:t>A production order determines the following:</a:t>
            </a:r>
          </a:p>
          <a:p>
            <a:pPr marL="320040" indent="-320040" algn="just" eaLnBrk="1" fontAlgn="auto" hangingPunct="1">
              <a:spcAft>
                <a:spcPts val="0"/>
              </a:spcAft>
              <a:buFont typeface="Wingdings"/>
              <a:buNone/>
              <a:defRPr/>
            </a:pPr>
            <a:r>
              <a:rPr lang="en-US" sz="2000" b="1" dirty="0" smtClean="0"/>
              <a:t>	●   Which materials are used and when they are used</a:t>
            </a:r>
          </a:p>
          <a:p>
            <a:pPr marL="320040" indent="-320040" eaLnBrk="1" fontAlgn="auto" hangingPunct="1">
              <a:spcAft>
                <a:spcPts val="0"/>
              </a:spcAft>
              <a:buFont typeface="Wingdings"/>
              <a:buNone/>
              <a:defRPr/>
            </a:pPr>
            <a:r>
              <a:rPr lang="en-US" sz="2000" b="1" dirty="0" smtClean="0"/>
              <a:t>	●  </a:t>
            </a:r>
            <a:r>
              <a:rPr lang="en-US" sz="2000" b="1" dirty="0"/>
              <a:t> W</a:t>
            </a:r>
            <a:r>
              <a:rPr lang="en-US" sz="2000" b="1" dirty="0" smtClean="0"/>
              <a:t>hich Work centers assigned to cost center (operations and sub-            	operations are performed at work centers). Work centers are 	defined in PP </a:t>
            </a:r>
          </a:p>
          <a:p>
            <a:pPr marL="320040" indent="-320040" algn="just" eaLnBrk="1" fontAlgn="auto" hangingPunct="1">
              <a:spcAft>
                <a:spcPts val="0"/>
              </a:spcAft>
              <a:buFont typeface="Wingdings"/>
              <a:buNone/>
              <a:defRPr/>
            </a:pPr>
            <a:r>
              <a:rPr lang="en-US" sz="2000" b="1" dirty="0" smtClean="0"/>
              <a:t>	●    The dates when these operations are carried out</a:t>
            </a:r>
          </a:p>
          <a:p>
            <a:pPr marL="320040" indent="-320040" algn="just" eaLnBrk="1" fontAlgn="auto" hangingPunct="1">
              <a:spcAft>
                <a:spcPts val="0"/>
              </a:spcAft>
              <a:buFont typeface="Wingdings"/>
              <a:buNone/>
              <a:defRPr/>
            </a:pPr>
            <a:r>
              <a:rPr lang="en-US" sz="2000" b="1" dirty="0" smtClean="0"/>
              <a:t>	●    Which stock materials are required to carry out the operations</a:t>
            </a:r>
          </a:p>
          <a:p>
            <a:pPr marL="320040" indent="-320040" algn="just" eaLnBrk="1" fontAlgn="auto" hangingPunct="1">
              <a:spcAft>
                <a:spcPts val="0"/>
              </a:spcAft>
              <a:buFont typeface="Wingdings"/>
              <a:buNone/>
              <a:defRPr/>
            </a:pPr>
            <a:r>
              <a:rPr lang="en-US" sz="2000" b="1" dirty="0" smtClean="0"/>
              <a:t>	●  Which materials and activities must be procured externally for the 	order</a:t>
            </a:r>
          </a:p>
          <a:p>
            <a:pPr marL="320040" indent="-320040" algn="just" eaLnBrk="1" fontAlgn="auto" hangingPunct="1">
              <a:spcAft>
                <a:spcPts val="0"/>
              </a:spcAft>
              <a:buFont typeface="Wingdings"/>
              <a:buNone/>
              <a:defRPr/>
            </a:pPr>
            <a:r>
              <a:rPr lang="en-US" sz="2000" b="1" dirty="0" smtClean="0"/>
              <a:t>	●     The receivers to which the actual costs can be settled</a:t>
            </a:r>
          </a:p>
          <a:p>
            <a:pPr marL="320040" indent="-320040" algn="r" eaLnBrk="1" fontAlgn="auto" hangingPunct="1">
              <a:spcAft>
                <a:spcPts val="0"/>
              </a:spcAft>
              <a:buFont typeface="Wingdings"/>
              <a:buNone/>
              <a:defRPr/>
            </a:pPr>
            <a:endParaRPr lang="en-US" sz="2000" dirty="0" smtClean="0"/>
          </a:p>
          <a:p>
            <a:pPr marL="320040" indent="-320040" algn="r" eaLnBrk="1" fontAlgn="auto" hangingPunct="1">
              <a:spcAft>
                <a:spcPts val="0"/>
              </a:spcAft>
              <a:buFont typeface="Wingdings"/>
              <a:buNone/>
              <a:defRPr/>
            </a:pPr>
            <a:r>
              <a:rPr lang="en-US" sz="2000" dirty="0" smtClean="0"/>
              <a:t>Contd..</a:t>
            </a:r>
            <a:endParaRPr lang="en-US" sz="1400" dirty="0" smtClean="0"/>
          </a:p>
          <a:p>
            <a:pPr marL="320040" indent="-320040" algn="just" eaLnBrk="1" fontAlgn="auto" hangingPunct="1">
              <a:spcAft>
                <a:spcPts val="0"/>
              </a:spcAft>
              <a:buFont typeface="Wingdings"/>
              <a:buNone/>
              <a:defRPr/>
            </a:pPr>
            <a:r>
              <a:rPr lang="en-US" sz="1400" dirty="0" smtClean="0"/>
              <a:t>	</a:t>
            </a:r>
          </a:p>
        </p:txBody>
      </p:sp>
    </p:spTree>
    <p:extLst>
      <p:ext uri="{BB962C8B-B14F-4D97-AF65-F5344CB8AC3E}">
        <p14:creationId xmlns:p14="http://schemas.microsoft.com/office/powerpoint/2010/main" val="1512604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Plan of Presentation</a:t>
            </a:r>
            <a:endParaRPr lang="en-US" dirty="0"/>
          </a:p>
        </p:txBody>
      </p:sp>
      <p:sp>
        <p:nvSpPr>
          <p:cNvPr id="3" name="Content Placeholder 2"/>
          <p:cNvSpPr>
            <a:spLocks noGrp="1"/>
          </p:cNvSpPr>
          <p:nvPr>
            <p:ph idx="1"/>
          </p:nvPr>
        </p:nvSpPr>
        <p:spPr>
          <a:xfrm>
            <a:off x="457200" y="1143000"/>
            <a:ext cx="8229600" cy="4267200"/>
          </a:xfrm>
        </p:spPr>
        <p:txBody>
          <a:bodyPr>
            <a:normAutofit/>
          </a:bodyPr>
          <a:lstStyle/>
          <a:p>
            <a:pPr>
              <a:buFont typeface="Wingdings" pitchFamily="2" charset="2"/>
              <a:buChar char="v"/>
            </a:pPr>
            <a:r>
              <a:rPr lang="en-US" dirty="0" smtClean="0"/>
              <a:t>Iron &amp; Steel Manufacturing Process</a:t>
            </a:r>
          </a:p>
          <a:p>
            <a:pPr>
              <a:buFont typeface="Wingdings" pitchFamily="2" charset="2"/>
              <a:buChar char="v"/>
            </a:pPr>
            <a:r>
              <a:rPr lang="en-US" dirty="0" smtClean="0"/>
              <a:t>Steel Costing Process in ERP/SAP</a:t>
            </a:r>
          </a:p>
          <a:p>
            <a:pPr>
              <a:buFont typeface="Wingdings" pitchFamily="2" charset="2"/>
              <a:buChar char="v"/>
            </a:pPr>
            <a:r>
              <a:rPr lang="en-US" dirty="0" smtClean="0"/>
              <a:t>Companies </a:t>
            </a:r>
            <a:r>
              <a:rPr lang="en-US" dirty="0"/>
              <a:t>(Cost Records &amp; Audit)  </a:t>
            </a:r>
            <a:r>
              <a:rPr lang="en-US" dirty="0" smtClean="0"/>
              <a:t>Rules  </a:t>
            </a:r>
            <a:r>
              <a:rPr lang="en-US" dirty="0"/>
              <a:t>Steel </a:t>
            </a:r>
            <a:r>
              <a:rPr lang="en-US" dirty="0" smtClean="0"/>
              <a:t>Industry</a:t>
            </a:r>
          </a:p>
          <a:p>
            <a:pPr>
              <a:buFont typeface="Wingdings" pitchFamily="2" charset="2"/>
              <a:buChar char="v"/>
            </a:pPr>
            <a:r>
              <a:rPr lang="en-US" dirty="0" smtClean="0"/>
              <a:t>Q </a:t>
            </a:r>
            <a:r>
              <a:rPr lang="en-US" dirty="0" smtClean="0"/>
              <a:t>&amp; </a:t>
            </a:r>
            <a:r>
              <a:rPr lang="en-US" dirty="0" smtClean="0"/>
              <a:t>A  - </a:t>
            </a:r>
            <a:r>
              <a:rPr lang="en-US" dirty="0" err="1" smtClean="0"/>
              <a:t>Chatbox</a:t>
            </a:r>
            <a:endParaRPr lang="en-US" dirty="0" smtClean="0"/>
          </a:p>
          <a:p>
            <a:pPr algn="ctr"/>
            <a:r>
              <a:rPr lang="en-US" b="1" dirty="0" smtClean="0">
                <a:hlinkClick r:id="rId2"/>
              </a:rPr>
              <a:t>Mail</a:t>
            </a:r>
            <a:r>
              <a:rPr lang="en-US" b="1" dirty="0">
                <a:hlinkClick r:id="rId2"/>
              </a:rPr>
              <a:t>: </a:t>
            </a:r>
            <a:r>
              <a:rPr lang="en-US" b="1" dirty="0" smtClean="0">
                <a:hlinkClick r:id="rId2"/>
              </a:rPr>
              <a:t>leelasrinivaschasetti@gmail.com</a:t>
            </a:r>
            <a:endParaRPr lang="en-US" b="1" dirty="0" smtClean="0"/>
          </a:p>
          <a:p>
            <a:pPr algn="ctr"/>
            <a:r>
              <a:rPr lang="en-US" b="1" dirty="0" smtClean="0"/>
              <a:t>Mobile </a:t>
            </a:r>
            <a:r>
              <a:rPr lang="en-US" b="1" dirty="0"/>
              <a:t>&amp; Whatsap:9490132374</a:t>
            </a:r>
          </a:p>
          <a:p>
            <a:pPr>
              <a:buFont typeface="Wingdings" pitchFamily="2" charset="2"/>
              <a:buChar char="v"/>
            </a:pPr>
            <a:endParaRPr lang="en-US" dirty="0"/>
          </a:p>
        </p:txBody>
      </p:sp>
    </p:spTree>
    <p:extLst>
      <p:ext uri="{BB962C8B-B14F-4D97-AF65-F5344CB8AC3E}">
        <p14:creationId xmlns:p14="http://schemas.microsoft.com/office/powerpoint/2010/main" val="1857299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7010400" cy="53553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fontAlgn="auto">
              <a:spcBef>
                <a:spcPts val="0"/>
              </a:spcBef>
              <a:spcAft>
                <a:spcPts val="0"/>
              </a:spcAft>
              <a:buFont typeface="Wingdings" pitchFamily="2" charset="2"/>
              <a:buChar char="§"/>
              <a:defRPr/>
            </a:pPr>
            <a:r>
              <a:rPr lang="en-US" b="1" dirty="0"/>
              <a:t>The Material consumption for the out put in a Production Order is defined as </a:t>
            </a:r>
            <a:r>
              <a:rPr lang="en-US" b="1" u="sng" dirty="0"/>
              <a:t>Bill of </a:t>
            </a:r>
            <a:r>
              <a:rPr lang="en-US" b="1" u="sng" dirty="0" smtClean="0"/>
              <a:t>Material (BOM)</a:t>
            </a:r>
            <a:r>
              <a:rPr lang="en-US" b="1" dirty="0" smtClean="0"/>
              <a:t>.</a:t>
            </a:r>
          </a:p>
          <a:p>
            <a:pPr marL="285750" indent="-285750" algn="just" fontAlgn="auto">
              <a:spcBef>
                <a:spcPts val="0"/>
              </a:spcBef>
              <a:spcAft>
                <a:spcPts val="0"/>
              </a:spcAft>
              <a:buFont typeface="Wingdings" pitchFamily="2" charset="2"/>
              <a:buChar char="§"/>
              <a:defRPr/>
            </a:pPr>
            <a:endParaRPr lang="en-US" b="1" dirty="0" smtClean="0"/>
          </a:p>
          <a:p>
            <a:pPr marL="285750" indent="-285750" algn="just" fontAlgn="auto">
              <a:spcBef>
                <a:spcPts val="0"/>
              </a:spcBef>
              <a:spcAft>
                <a:spcPts val="0"/>
              </a:spcAft>
              <a:buFont typeface="Wingdings" pitchFamily="2" charset="2"/>
              <a:buChar char="§"/>
              <a:defRPr/>
            </a:pPr>
            <a:r>
              <a:rPr lang="en-US" b="1" dirty="0" smtClean="0"/>
              <a:t>The </a:t>
            </a:r>
            <a:r>
              <a:rPr lang="en-US" b="1" dirty="0"/>
              <a:t>Activities required to produce the output material are defined in </a:t>
            </a:r>
            <a:r>
              <a:rPr lang="en-US" b="1" u="sng" dirty="0" smtClean="0"/>
              <a:t>Routing</a:t>
            </a:r>
            <a:r>
              <a:rPr lang="en-US" b="1" dirty="0" smtClean="0"/>
              <a:t>.</a:t>
            </a:r>
          </a:p>
          <a:p>
            <a:pPr marL="285750" indent="-285750" algn="just" fontAlgn="auto">
              <a:spcBef>
                <a:spcPts val="0"/>
              </a:spcBef>
              <a:spcAft>
                <a:spcPts val="0"/>
              </a:spcAft>
              <a:buFont typeface="Wingdings" pitchFamily="2" charset="2"/>
              <a:buChar char="§"/>
              <a:defRPr/>
            </a:pPr>
            <a:endParaRPr lang="en-US" b="1" dirty="0" smtClean="0"/>
          </a:p>
          <a:p>
            <a:pPr marL="285750" indent="-285750" algn="just" fontAlgn="auto">
              <a:spcBef>
                <a:spcPts val="0"/>
              </a:spcBef>
              <a:spcAft>
                <a:spcPts val="0"/>
              </a:spcAft>
              <a:buFont typeface="Wingdings" pitchFamily="2" charset="2"/>
              <a:buChar char="§"/>
              <a:defRPr/>
            </a:pPr>
            <a:r>
              <a:rPr lang="en-US" b="1" dirty="0" smtClean="0"/>
              <a:t>Cost </a:t>
            </a:r>
            <a:r>
              <a:rPr lang="en-US" b="1" dirty="0"/>
              <a:t>of all BOM Materials are posted to Production Orders on confirmation of their consumption against an output through Material Management(MM) in SAP. </a:t>
            </a:r>
            <a:endParaRPr lang="en-US" b="1" dirty="0" smtClean="0"/>
          </a:p>
          <a:p>
            <a:pPr marL="285750" indent="-285750" algn="just" fontAlgn="auto">
              <a:spcBef>
                <a:spcPts val="0"/>
              </a:spcBef>
              <a:spcAft>
                <a:spcPts val="0"/>
              </a:spcAft>
              <a:buFont typeface="Wingdings" pitchFamily="2" charset="2"/>
              <a:buChar char="§"/>
              <a:defRPr/>
            </a:pPr>
            <a:endParaRPr lang="en-US" b="1" dirty="0" smtClean="0"/>
          </a:p>
          <a:p>
            <a:pPr marL="285750" indent="-285750" algn="just" fontAlgn="auto">
              <a:spcBef>
                <a:spcPts val="0"/>
              </a:spcBef>
              <a:spcAft>
                <a:spcPts val="0"/>
              </a:spcAft>
              <a:buFont typeface="Wingdings" pitchFamily="2" charset="2"/>
              <a:buChar char="§"/>
              <a:defRPr/>
            </a:pPr>
            <a:r>
              <a:rPr lang="en-US" b="1" dirty="0" smtClean="0"/>
              <a:t>Routing </a:t>
            </a:r>
            <a:r>
              <a:rPr lang="en-US" b="1" dirty="0"/>
              <a:t>costs (Activity costs from Cost Center) are posted to Production orders at standard cost for the actual quantity </a:t>
            </a:r>
            <a:r>
              <a:rPr lang="en-US" b="1" dirty="0" smtClean="0"/>
              <a:t>confirmed.</a:t>
            </a:r>
          </a:p>
          <a:p>
            <a:pPr marL="285750" indent="-285750" algn="just" fontAlgn="auto">
              <a:spcBef>
                <a:spcPts val="0"/>
              </a:spcBef>
              <a:spcAft>
                <a:spcPts val="0"/>
              </a:spcAft>
              <a:buFont typeface="Wingdings" pitchFamily="2" charset="2"/>
              <a:buChar char="§"/>
              <a:defRPr/>
            </a:pPr>
            <a:endParaRPr lang="en-US" b="1" dirty="0" smtClean="0"/>
          </a:p>
          <a:p>
            <a:pPr marL="285750" indent="-285750" algn="just" fontAlgn="auto">
              <a:spcBef>
                <a:spcPts val="0"/>
              </a:spcBef>
              <a:spcAft>
                <a:spcPts val="0"/>
              </a:spcAft>
              <a:buFont typeface="Wingdings" pitchFamily="2" charset="2"/>
              <a:buChar char="§"/>
              <a:defRPr/>
            </a:pPr>
            <a:r>
              <a:rPr lang="en-US" b="1" dirty="0" smtClean="0"/>
              <a:t>Planned </a:t>
            </a:r>
            <a:r>
              <a:rPr lang="en-US" b="1" dirty="0"/>
              <a:t>production orders are for the following purposes:</a:t>
            </a:r>
          </a:p>
          <a:p>
            <a:pPr lvl="1" algn="just">
              <a:buFontTx/>
              <a:buChar char="-"/>
              <a:defRPr/>
            </a:pPr>
            <a:r>
              <a:rPr lang="en-US" b="1" dirty="0"/>
              <a:t>To determine the planned costs for the material being manufactured based on </a:t>
            </a:r>
            <a:r>
              <a:rPr lang="en-US" b="1" dirty="0" smtClean="0"/>
              <a:t>the planned </a:t>
            </a:r>
            <a:r>
              <a:rPr lang="en-US" b="1" dirty="0"/>
              <a:t>lot size of the order</a:t>
            </a:r>
          </a:p>
          <a:p>
            <a:pPr lvl="1" algn="just">
              <a:buFontTx/>
              <a:buChar char="-"/>
              <a:defRPr/>
            </a:pPr>
            <a:r>
              <a:rPr lang="en-US" b="1" dirty="0"/>
              <a:t> To calculate the planning variances and use them to decide what </a:t>
            </a:r>
            <a:r>
              <a:rPr lang="en-US" b="1" dirty="0" smtClean="0"/>
              <a:t>production version  </a:t>
            </a:r>
            <a:r>
              <a:rPr lang="en-US" b="1" dirty="0"/>
              <a:t>to use</a:t>
            </a:r>
          </a:p>
          <a:p>
            <a:pPr algn="just" fontAlgn="auto">
              <a:spcBef>
                <a:spcPts val="0"/>
              </a:spcBef>
              <a:spcAft>
                <a:spcPts val="0"/>
              </a:spcAft>
              <a:defRPr/>
            </a:pPr>
            <a:r>
              <a:rPr lang="en-US" b="1" dirty="0"/>
              <a:t> </a:t>
            </a:r>
            <a:r>
              <a:rPr lang="en-US" b="1" dirty="0" smtClean="0"/>
              <a:t>        - </a:t>
            </a:r>
            <a:r>
              <a:rPr lang="en-US" b="1" dirty="0"/>
              <a:t>To be able to determine the production variances at a later time</a:t>
            </a:r>
          </a:p>
        </p:txBody>
      </p:sp>
      <p:sp>
        <p:nvSpPr>
          <p:cNvPr id="4" name="Title 1"/>
          <p:cNvSpPr txBox="1">
            <a:spLocks/>
          </p:cNvSpPr>
          <p:nvPr/>
        </p:nvSpPr>
        <p:spPr>
          <a:xfrm>
            <a:off x="1143000" y="427038"/>
            <a:ext cx="6324600" cy="487362"/>
          </a:xfrm>
          <a:prstGeom prst="rect">
            <a:avLst/>
          </a:prstGeom>
          <a:noFill/>
        </p:spPr>
        <p:style>
          <a:lnRef idx="1">
            <a:schemeClr val="accent1"/>
          </a:lnRef>
          <a:fillRef idx="2">
            <a:schemeClr val="accent1"/>
          </a:fillRef>
          <a:effectRef idx="1">
            <a:schemeClr val="accent1"/>
          </a:effectRef>
          <a:fontRef idx="minor">
            <a:schemeClr val="dk1"/>
          </a:fontRef>
        </p:style>
        <p:txBody>
          <a:bodyPr>
            <a:normAutofit fontScale="67500" lnSpcReduction="20000"/>
          </a:bodyPr>
          <a:lstStyle/>
          <a:p>
            <a:pPr algn="ctr" fontAlgn="auto">
              <a:spcAft>
                <a:spcPts val="0"/>
              </a:spcAft>
              <a:defRPr/>
            </a:pPr>
            <a:r>
              <a:rPr lang="en-US" sz="4400" dirty="0"/>
              <a:t>Production Order (</a:t>
            </a:r>
            <a:r>
              <a:rPr lang="en-US" sz="4400" dirty="0" err="1"/>
              <a:t>contd</a:t>
            </a:r>
            <a:r>
              <a:rPr lang="en-US" sz="4400" dirty="0"/>
              <a:t>..)</a:t>
            </a:r>
          </a:p>
        </p:txBody>
      </p:sp>
    </p:spTree>
    <p:extLst>
      <p:ext uri="{BB962C8B-B14F-4D97-AF65-F5344CB8AC3E}">
        <p14:creationId xmlns:p14="http://schemas.microsoft.com/office/powerpoint/2010/main" val="3299847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7696200"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fontAlgn="auto">
              <a:spcBef>
                <a:spcPts val="0"/>
              </a:spcBef>
              <a:spcAft>
                <a:spcPts val="0"/>
              </a:spcAft>
              <a:buFont typeface="Wingdings" pitchFamily="2" charset="2"/>
              <a:buChar char="Ø"/>
              <a:defRPr/>
            </a:pPr>
            <a:r>
              <a:rPr lang="en-US" b="1" dirty="0"/>
              <a:t> Whenever the production (GR) or consumption (GI) and Activity is confirmed  against a production order, the same are valued at Standard Price and necessary entries are passed in FI to inventorise the production as well as to credit the Activity Cost Center and to debit the Production Order. </a:t>
            </a:r>
          </a:p>
          <a:p>
            <a:pPr algn="just" fontAlgn="auto">
              <a:spcBef>
                <a:spcPts val="0"/>
              </a:spcBef>
              <a:spcAft>
                <a:spcPts val="0"/>
              </a:spcAft>
              <a:buFont typeface="Wingdings" pitchFamily="2" charset="2"/>
              <a:buChar char="Ø"/>
              <a:defRPr/>
            </a:pPr>
            <a:endParaRPr lang="en-US" b="1" dirty="0"/>
          </a:p>
          <a:p>
            <a:pPr algn="just" fontAlgn="auto">
              <a:spcBef>
                <a:spcPts val="0"/>
              </a:spcBef>
              <a:spcAft>
                <a:spcPts val="0"/>
              </a:spcAft>
              <a:buFont typeface="Wingdings" pitchFamily="2" charset="2"/>
              <a:buChar char="Ø"/>
              <a:defRPr/>
            </a:pPr>
            <a:r>
              <a:rPr lang="en-US" b="1" dirty="0"/>
              <a:t> Periodically the production orders status is changed to TECO/DLV Completed  to enable to determine the actual Routing Costs for the production orders.</a:t>
            </a:r>
          </a:p>
          <a:p>
            <a:pPr algn="just" fontAlgn="auto">
              <a:spcBef>
                <a:spcPts val="0"/>
              </a:spcBef>
              <a:spcAft>
                <a:spcPts val="0"/>
              </a:spcAft>
              <a:buFont typeface="Wingdings" pitchFamily="2" charset="2"/>
              <a:buChar char="Ø"/>
              <a:defRPr/>
            </a:pPr>
            <a:endParaRPr lang="en-US" b="1" dirty="0"/>
          </a:p>
          <a:p>
            <a:pPr algn="just" fontAlgn="auto">
              <a:spcBef>
                <a:spcPts val="0"/>
              </a:spcBef>
              <a:spcAft>
                <a:spcPts val="0"/>
              </a:spcAft>
              <a:buFont typeface="Wingdings" pitchFamily="2" charset="2"/>
              <a:buChar char="Ø"/>
              <a:defRPr/>
            </a:pPr>
            <a:r>
              <a:rPr lang="en-US" b="1" dirty="0"/>
              <a:t> Adjustment on account of change in the cost from Standard Price to Actual Price are to be carried out in FI for the respective accounts in the Inventory (if the stock of respective FG/SFG is available or </a:t>
            </a:r>
            <a:r>
              <a:rPr lang="en-US" b="1" dirty="0" smtClean="0"/>
              <a:t>to Consumption </a:t>
            </a:r>
            <a:r>
              <a:rPr lang="en-US" b="1" dirty="0"/>
              <a:t>(COGM/COGS)  as applicable)</a:t>
            </a:r>
          </a:p>
          <a:p>
            <a:pPr algn="just" fontAlgn="auto">
              <a:spcBef>
                <a:spcPts val="0"/>
              </a:spcBef>
              <a:spcAft>
                <a:spcPts val="0"/>
              </a:spcAft>
              <a:buFont typeface="Wingdings" pitchFamily="2" charset="2"/>
              <a:buChar char="Ø"/>
              <a:defRPr/>
            </a:pPr>
            <a:endParaRPr lang="en-US" b="1" dirty="0"/>
          </a:p>
          <a:p>
            <a:pPr algn="just" fontAlgn="auto">
              <a:spcBef>
                <a:spcPts val="0"/>
              </a:spcBef>
              <a:spcAft>
                <a:spcPts val="0"/>
              </a:spcAft>
              <a:buFont typeface="Wingdings" pitchFamily="2" charset="2"/>
              <a:buChar char="Ø"/>
              <a:defRPr/>
            </a:pPr>
            <a:r>
              <a:rPr lang="en-US" b="1" dirty="0"/>
              <a:t> Subsequent  price differences of input materials as per BOM are also adjusted to SFG/FG  during Material Ledger process so that actual costs are determined for the particular period.</a:t>
            </a:r>
          </a:p>
        </p:txBody>
      </p:sp>
      <p:sp>
        <p:nvSpPr>
          <p:cNvPr id="4" name="Title 1"/>
          <p:cNvSpPr txBox="1">
            <a:spLocks/>
          </p:cNvSpPr>
          <p:nvPr/>
        </p:nvSpPr>
        <p:spPr>
          <a:xfrm>
            <a:off x="1143000" y="427038"/>
            <a:ext cx="6324600" cy="487362"/>
          </a:xfrm>
          <a:prstGeom prst="rect">
            <a:avLst/>
          </a:prstGeom>
          <a:noFill/>
        </p:spPr>
        <p:style>
          <a:lnRef idx="1">
            <a:schemeClr val="accent1"/>
          </a:lnRef>
          <a:fillRef idx="2">
            <a:schemeClr val="accent1"/>
          </a:fillRef>
          <a:effectRef idx="1">
            <a:schemeClr val="accent1"/>
          </a:effectRef>
          <a:fontRef idx="minor">
            <a:schemeClr val="dk1"/>
          </a:fontRef>
        </p:style>
        <p:txBody>
          <a:bodyPr>
            <a:normAutofit fontScale="67500" lnSpcReduction="20000"/>
          </a:bodyPr>
          <a:lstStyle/>
          <a:p>
            <a:pPr algn="ctr" fontAlgn="auto">
              <a:spcAft>
                <a:spcPts val="0"/>
              </a:spcAft>
              <a:defRPr/>
            </a:pPr>
            <a:r>
              <a:rPr lang="en-US" sz="4400" dirty="0"/>
              <a:t>Production Order (</a:t>
            </a:r>
            <a:r>
              <a:rPr lang="en-US" sz="4400" dirty="0" err="1"/>
              <a:t>contd</a:t>
            </a:r>
            <a:r>
              <a:rPr lang="en-US" sz="4400" dirty="0"/>
              <a:t>..)</a:t>
            </a:r>
          </a:p>
        </p:txBody>
      </p:sp>
    </p:spTree>
    <p:extLst>
      <p:ext uri="{BB962C8B-B14F-4D97-AF65-F5344CB8AC3E}">
        <p14:creationId xmlns:p14="http://schemas.microsoft.com/office/powerpoint/2010/main" val="3418803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95400"/>
            <a:ext cx="7696200"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fontAlgn="auto">
              <a:spcBef>
                <a:spcPts val="0"/>
              </a:spcBef>
              <a:spcAft>
                <a:spcPts val="0"/>
              </a:spcAft>
              <a:buFont typeface="Wingdings" pitchFamily="2" charset="2"/>
              <a:buChar char="Ø"/>
              <a:defRPr/>
            </a:pPr>
            <a:r>
              <a:rPr lang="en-US" b="1" dirty="0"/>
              <a:t> Every period end on completion of FI Entries for expenses, MM entries for Stores Consumptions, SES for Contracts, Depreciation etc., Cost Center costs are reposted, distributed wherever necessary.  </a:t>
            </a:r>
          </a:p>
          <a:p>
            <a:pPr algn="just" fontAlgn="auto">
              <a:spcBef>
                <a:spcPts val="0"/>
              </a:spcBef>
              <a:spcAft>
                <a:spcPts val="0"/>
              </a:spcAft>
              <a:buFont typeface="Wingdings" pitchFamily="2" charset="2"/>
              <a:buChar char="Ø"/>
              <a:defRPr/>
            </a:pPr>
            <a:endParaRPr lang="en-US" b="1" dirty="0"/>
          </a:p>
          <a:p>
            <a:pPr algn="just" fontAlgn="auto">
              <a:spcBef>
                <a:spcPts val="0"/>
              </a:spcBef>
              <a:spcAft>
                <a:spcPts val="0"/>
              </a:spcAft>
              <a:buFont typeface="Wingdings" pitchFamily="2" charset="2"/>
              <a:buChar char="Ø"/>
              <a:defRPr/>
            </a:pPr>
            <a:r>
              <a:rPr lang="en-US" b="1" dirty="0"/>
              <a:t>Assessment iterative cycles are run for transferring Service Center costs to production cost centers and in turn production cost center costs to Activity Cost Centers. Statistical Key figures are the base for distributions and assessments. </a:t>
            </a:r>
          </a:p>
          <a:p>
            <a:pPr algn="just" fontAlgn="auto">
              <a:spcBef>
                <a:spcPts val="0"/>
              </a:spcBef>
              <a:spcAft>
                <a:spcPts val="0"/>
              </a:spcAft>
              <a:buFont typeface="Wingdings" pitchFamily="2" charset="2"/>
              <a:buChar char="Ø"/>
              <a:defRPr/>
            </a:pPr>
            <a:endParaRPr lang="en-US" b="1" dirty="0"/>
          </a:p>
          <a:p>
            <a:pPr algn="just" fontAlgn="auto">
              <a:spcBef>
                <a:spcPts val="0"/>
              </a:spcBef>
              <a:spcAft>
                <a:spcPts val="0"/>
              </a:spcAft>
              <a:buFont typeface="Wingdings" pitchFamily="2" charset="2"/>
              <a:buChar char="Ø"/>
              <a:defRPr/>
            </a:pPr>
            <a:r>
              <a:rPr lang="en-US" b="1" dirty="0"/>
              <a:t> The Costs so assessed in Activity Cost Centers are divided with the actual activity quantities in units like </a:t>
            </a:r>
            <a:r>
              <a:rPr lang="en-US" b="1" dirty="0" smtClean="0"/>
              <a:t>Tons</a:t>
            </a:r>
            <a:r>
              <a:rPr lang="en-US" b="1" dirty="0"/>
              <a:t>, Rolling Hours, Heats, KNM,MWH etc., to determine the Actual Activity Rate per unit.</a:t>
            </a:r>
          </a:p>
          <a:p>
            <a:pPr algn="just" fontAlgn="auto">
              <a:spcBef>
                <a:spcPts val="0"/>
              </a:spcBef>
              <a:spcAft>
                <a:spcPts val="0"/>
              </a:spcAft>
              <a:buFont typeface="Wingdings" pitchFamily="2" charset="2"/>
              <a:buChar char="Ø"/>
              <a:defRPr/>
            </a:pPr>
            <a:endParaRPr lang="en-US" b="1" dirty="0"/>
          </a:p>
          <a:p>
            <a:pPr algn="just" fontAlgn="auto">
              <a:spcBef>
                <a:spcPts val="0"/>
              </a:spcBef>
              <a:spcAft>
                <a:spcPts val="0"/>
              </a:spcAft>
              <a:buFont typeface="Wingdings" pitchFamily="2" charset="2"/>
              <a:buChar char="Ø"/>
              <a:defRPr/>
            </a:pPr>
            <a:r>
              <a:rPr lang="en-US" b="1" dirty="0"/>
              <a:t> The Production Orders are revalued with these Actual Activity </a:t>
            </a:r>
            <a:r>
              <a:rPr lang="en-US" b="1" dirty="0" smtClean="0"/>
              <a:t>Rates.</a:t>
            </a:r>
            <a:endParaRPr lang="en-US" b="1" dirty="0"/>
          </a:p>
        </p:txBody>
      </p:sp>
      <p:sp>
        <p:nvSpPr>
          <p:cNvPr id="4" name="Title 1"/>
          <p:cNvSpPr txBox="1">
            <a:spLocks/>
          </p:cNvSpPr>
          <p:nvPr/>
        </p:nvSpPr>
        <p:spPr>
          <a:xfrm>
            <a:off x="1143000" y="427038"/>
            <a:ext cx="6324600" cy="487362"/>
          </a:xfrm>
          <a:prstGeom prst="rect">
            <a:avLst/>
          </a:prstGeom>
          <a:noFill/>
        </p:spPr>
        <p:style>
          <a:lnRef idx="1">
            <a:schemeClr val="accent1"/>
          </a:lnRef>
          <a:fillRef idx="2">
            <a:schemeClr val="accent1"/>
          </a:fillRef>
          <a:effectRef idx="1">
            <a:schemeClr val="accent1"/>
          </a:effectRef>
          <a:fontRef idx="minor">
            <a:schemeClr val="dk1"/>
          </a:fontRef>
        </p:style>
        <p:txBody>
          <a:bodyPr>
            <a:normAutofit fontScale="67500" lnSpcReduction="20000"/>
          </a:bodyPr>
          <a:lstStyle/>
          <a:p>
            <a:pPr algn="ctr" fontAlgn="auto">
              <a:spcAft>
                <a:spcPts val="0"/>
              </a:spcAft>
              <a:defRPr/>
            </a:pPr>
            <a:r>
              <a:rPr lang="en-US" sz="4400" dirty="0"/>
              <a:t>Actual Activity Costs</a:t>
            </a:r>
          </a:p>
        </p:txBody>
      </p:sp>
    </p:spTree>
    <p:extLst>
      <p:ext uri="{BB962C8B-B14F-4D97-AF65-F5344CB8AC3E}">
        <p14:creationId xmlns:p14="http://schemas.microsoft.com/office/powerpoint/2010/main" val="2659531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563562"/>
          </a:xfrm>
        </p:spPr>
        <p:txBody>
          <a:bodyPr/>
          <a:lstStyle/>
          <a:p>
            <a:pPr algn="ctr"/>
            <a:r>
              <a:rPr lang="en-US" sz="2800" b="1" dirty="0" smtClean="0">
                <a:solidFill>
                  <a:srgbClr val="C00000"/>
                </a:solidFill>
                <a:latin typeface="Andalus" pitchFamily="18" charset="-78"/>
                <a:cs typeface="Andalus" pitchFamily="18" charset="-78"/>
              </a:rPr>
              <a:t>Driving factors for implementing Material Ledger</a:t>
            </a:r>
          </a:p>
        </p:txBody>
      </p:sp>
      <p:sp>
        <p:nvSpPr>
          <p:cNvPr id="3" name="Content Placeholder 2"/>
          <p:cNvSpPr>
            <a:spLocks noGrp="1"/>
          </p:cNvSpPr>
          <p:nvPr>
            <p:ph sz="quarter" idx="1"/>
          </p:nvPr>
        </p:nvSpPr>
        <p:spPr>
          <a:xfrm>
            <a:off x="762000" y="990600"/>
            <a:ext cx="7924800" cy="5029200"/>
          </a:xfrm>
        </p:spPr>
        <p:txBody>
          <a:bodyPr>
            <a:normAutofit fontScale="92500" lnSpcReduction="10000"/>
          </a:bodyPr>
          <a:lstStyle/>
          <a:p>
            <a:pPr algn="just">
              <a:buFont typeface="Wingdings" pitchFamily="2" charset="2"/>
              <a:buChar char="Ø"/>
              <a:defRPr/>
            </a:pPr>
            <a:r>
              <a:rPr lang="en-US" dirty="0" smtClean="0"/>
              <a:t>Company want to evaluate inventories at periodic average cost.</a:t>
            </a:r>
          </a:p>
          <a:p>
            <a:pPr algn="just">
              <a:buFont typeface="Wingdings" pitchFamily="2" charset="2"/>
              <a:buChar char="Ø"/>
              <a:defRPr/>
            </a:pPr>
            <a:r>
              <a:rPr lang="en-US" dirty="0" smtClean="0"/>
              <a:t>Company has a history of huge price differences/escalations paid subsequent to receipt/consumption.</a:t>
            </a:r>
          </a:p>
          <a:p>
            <a:pPr algn="just">
              <a:buFont typeface="Wingdings" pitchFamily="2" charset="2"/>
              <a:buChar char="Ø"/>
              <a:defRPr/>
            </a:pPr>
            <a:r>
              <a:rPr lang="en-US" dirty="0" smtClean="0"/>
              <a:t>Current Prices for current consumptions will change due to these fluctuations.</a:t>
            </a:r>
          </a:p>
          <a:p>
            <a:pPr algn="just">
              <a:buFont typeface="Wingdings" pitchFamily="2" charset="2"/>
              <a:buChar char="Ø"/>
              <a:defRPr/>
            </a:pPr>
            <a:r>
              <a:rPr lang="en-US" dirty="0" smtClean="0"/>
              <a:t>Company want to amortize these purchase and production variances over the life of the inventories.</a:t>
            </a:r>
          </a:p>
          <a:p>
            <a:pPr algn="just">
              <a:buFont typeface="Wingdings" pitchFamily="2" charset="2"/>
              <a:buChar char="Ø"/>
              <a:defRPr/>
            </a:pPr>
            <a:r>
              <a:rPr lang="en-US" dirty="0" smtClean="0"/>
              <a:t>Company want to automate the process</a:t>
            </a:r>
          </a:p>
          <a:p>
            <a:pPr>
              <a:buFont typeface="Wingdings" pitchFamily="2" charset="2"/>
              <a:buChar char="Ø"/>
              <a:defRPr/>
            </a:pPr>
            <a:endParaRPr lang="en-US" dirty="0"/>
          </a:p>
        </p:txBody>
      </p:sp>
    </p:spTree>
    <p:extLst>
      <p:ext uri="{BB962C8B-B14F-4D97-AF65-F5344CB8AC3E}">
        <p14:creationId xmlns:p14="http://schemas.microsoft.com/office/powerpoint/2010/main" val="3074127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14400" y="274638"/>
            <a:ext cx="7772400" cy="639762"/>
          </a:xfrm>
        </p:spPr>
        <p:txBody>
          <a:bodyPr/>
          <a:lstStyle/>
          <a:p>
            <a:pPr algn="ctr"/>
            <a:r>
              <a:rPr lang="en-US" sz="2800" b="1" smtClean="0">
                <a:solidFill>
                  <a:srgbClr val="C00000"/>
                </a:solidFill>
                <a:latin typeface="Andalus" pitchFamily="18" charset="-78"/>
                <a:cs typeface="Andalus" pitchFamily="18" charset="-78"/>
              </a:rPr>
              <a:t>Material Ledger features</a:t>
            </a:r>
          </a:p>
        </p:txBody>
      </p:sp>
      <p:sp>
        <p:nvSpPr>
          <p:cNvPr id="36867" name="Content Placeholder 2"/>
          <p:cNvSpPr>
            <a:spLocks noGrp="1"/>
          </p:cNvSpPr>
          <p:nvPr>
            <p:ph sz="quarter" idx="1"/>
          </p:nvPr>
        </p:nvSpPr>
        <p:spPr>
          <a:xfrm>
            <a:off x="685800" y="1295400"/>
            <a:ext cx="8001000" cy="3733800"/>
          </a:xfrm>
        </p:spPr>
        <p:txBody>
          <a:bodyPr>
            <a:normAutofit fontScale="70000" lnSpcReduction="20000"/>
          </a:bodyPr>
          <a:lstStyle/>
          <a:p>
            <a:pPr lvl="1" algn="just">
              <a:buFont typeface="Wingdings" pitchFamily="2" charset="2"/>
              <a:buChar char="§"/>
            </a:pPr>
            <a:r>
              <a:rPr lang="en-US" dirty="0" smtClean="0"/>
              <a:t>Multiple Valuation</a:t>
            </a:r>
          </a:p>
          <a:p>
            <a:pPr lvl="1" algn="just">
              <a:buFont typeface="Wingdings" pitchFamily="2" charset="2"/>
              <a:buChar char="§"/>
            </a:pPr>
            <a:endParaRPr lang="en-US" dirty="0" smtClean="0"/>
          </a:p>
          <a:p>
            <a:pPr lvl="1" algn="just">
              <a:buFont typeface="Wingdings 2" pitchFamily="18" charset="2"/>
              <a:buNone/>
            </a:pPr>
            <a:r>
              <a:rPr lang="en-US" dirty="0" smtClean="0"/>
              <a:t>	- Combine the benefits of Standard Price Control for preliminary 	valuation and Moving Average Price Control for Balance Sheet</a:t>
            </a:r>
          </a:p>
          <a:p>
            <a:pPr lvl="1" algn="just">
              <a:buFont typeface="Wingdings 2" pitchFamily="18" charset="2"/>
              <a:buNone/>
            </a:pPr>
            <a:endParaRPr lang="en-US" dirty="0" smtClean="0"/>
          </a:p>
          <a:p>
            <a:pPr lvl="1" algn="just">
              <a:buFont typeface="Wingdings 2" pitchFamily="18" charset="2"/>
              <a:buNone/>
            </a:pPr>
            <a:r>
              <a:rPr lang="en-US" dirty="0" smtClean="0"/>
              <a:t>	- Enable accurate periodic valuation</a:t>
            </a:r>
          </a:p>
          <a:p>
            <a:pPr lvl="1" algn="just">
              <a:buFont typeface="Wingdings 2" pitchFamily="18" charset="2"/>
              <a:buNone/>
            </a:pPr>
            <a:endParaRPr lang="en-US" dirty="0" smtClean="0"/>
          </a:p>
          <a:p>
            <a:pPr lvl="1" algn="just">
              <a:buFont typeface="Wingdings 2" pitchFamily="18" charset="2"/>
              <a:buNone/>
            </a:pPr>
            <a:r>
              <a:rPr lang="en-US" dirty="0" smtClean="0"/>
              <a:t>	- Settle proportionate price variances to period end inventories</a:t>
            </a:r>
          </a:p>
          <a:p>
            <a:pPr lvl="1" algn="just">
              <a:buFont typeface="Wingdings 2" pitchFamily="18" charset="2"/>
              <a:buNone/>
            </a:pPr>
            <a:endParaRPr lang="en-US" dirty="0" smtClean="0"/>
          </a:p>
          <a:p>
            <a:pPr lvl="1" algn="just">
              <a:buFont typeface="Wingdings 2" pitchFamily="18" charset="2"/>
              <a:buNone/>
            </a:pPr>
            <a:r>
              <a:rPr lang="en-US" dirty="0" smtClean="0"/>
              <a:t>	- Roll up (Single and Multi Level) price variances throughout the 	production process and up to the Sale of Product. </a:t>
            </a:r>
          </a:p>
          <a:p>
            <a:pPr lvl="1" algn="just">
              <a:buFont typeface="Wingdings 2" pitchFamily="18" charset="2"/>
              <a:buNone/>
            </a:pPr>
            <a:r>
              <a:rPr lang="en-US" dirty="0" smtClean="0"/>
              <a:t>	</a:t>
            </a:r>
          </a:p>
        </p:txBody>
      </p:sp>
    </p:spTree>
    <p:extLst>
      <p:ext uri="{BB962C8B-B14F-4D97-AF65-F5344CB8AC3E}">
        <p14:creationId xmlns:p14="http://schemas.microsoft.com/office/powerpoint/2010/main" val="1722854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831850" y="1295400"/>
            <a:ext cx="7550150" cy="4468813"/>
            <a:chOff x="240" y="765"/>
            <a:chExt cx="5136" cy="2815"/>
          </a:xfrm>
        </p:grpSpPr>
        <p:sp>
          <p:nvSpPr>
            <p:cNvPr id="33796" name="Line 4"/>
            <p:cNvSpPr>
              <a:spLocks noChangeShapeType="1"/>
            </p:cNvSpPr>
            <p:nvPr/>
          </p:nvSpPr>
          <p:spPr bwMode="auto">
            <a:xfrm flipH="1">
              <a:off x="2352" y="1344"/>
              <a:ext cx="223" cy="228"/>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3797" name="Rectangle 9"/>
            <p:cNvSpPr>
              <a:spLocks noChangeArrowheads="1"/>
            </p:cNvSpPr>
            <p:nvPr/>
          </p:nvSpPr>
          <p:spPr bwMode="auto">
            <a:xfrm>
              <a:off x="1728" y="960"/>
              <a:ext cx="568" cy="328"/>
            </a:xfrm>
            <a:prstGeom prst="rect">
              <a:avLst/>
            </a:prstGeom>
            <a:solidFill>
              <a:srgbClr val="99CCFF"/>
            </a:solidFill>
            <a:ln w="12700">
              <a:solidFill>
                <a:srgbClr val="000000"/>
              </a:solidFill>
              <a:miter lim="800000"/>
              <a:headEnd/>
              <a:tailEnd/>
            </a:ln>
          </p:spPr>
          <p:txBody>
            <a:bodyPr lIns="82550" tIns="41275" rIns="82550" bIns="41275">
              <a:spAutoFit/>
            </a:bodyPr>
            <a:lstStyle/>
            <a:p>
              <a:pPr defTabSz="739775" eaLnBrk="0" hangingPunct="0"/>
              <a:r>
                <a:rPr lang="en-US" sz="1400" b="1">
                  <a:solidFill>
                    <a:schemeClr val="accent2"/>
                  </a:solidFill>
                  <a:latin typeface="Tw Cen MT" pitchFamily="34" charset="0"/>
                  <a:ea typeface="Times New Roman (Arabic)"/>
                  <a:cs typeface="Times New Roman (Arabic)"/>
                </a:rPr>
                <a:t>Cost</a:t>
              </a:r>
            </a:p>
            <a:p>
              <a:pPr defTabSz="739775" eaLnBrk="0" hangingPunct="0"/>
              <a:r>
                <a:rPr lang="en-US" sz="1400" b="1">
                  <a:solidFill>
                    <a:schemeClr val="accent2"/>
                  </a:solidFill>
                  <a:latin typeface="Tw Cen MT" pitchFamily="34" charset="0"/>
                  <a:ea typeface="Times New Roman (Arabic)"/>
                  <a:cs typeface="Times New Roman (Arabic)"/>
                </a:rPr>
                <a:t>Center 1</a:t>
              </a:r>
            </a:p>
          </p:txBody>
        </p:sp>
        <p:sp>
          <p:nvSpPr>
            <p:cNvPr id="33798" name="Rectangle 10"/>
            <p:cNvSpPr>
              <a:spLocks noChangeArrowheads="1"/>
            </p:cNvSpPr>
            <p:nvPr/>
          </p:nvSpPr>
          <p:spPr bwMode="auto">
            <a:xfrm>
              <a:off x="2448" y="960"/>
              <a:ext cx="564" cy="328"/>
            </a:xfrm>
            <a:prstGeom prst="rect">
              <a:avLst/>
            </a:prstGeom>
            <a:solidFill>
              <a:srgbClr val="99CCFF"/>
            </a:solidFill>
            <a:ln w="12700">
              <a:solidFill>
                <a:srgbClr val="000000"/>
              </a:solidFill>
              <a:miter lim="800000"/>
              <a:headEnd/>
              <a:tailEnd/>
            </a:ln>
          </p:spPr>
          <p:txBody>
            <a:bodyPr lIns="82550" tIns="41275" rIns="82550" bIns="41275">
              <a:spAutoFit/>
            </a:bodyPr>
            <a:lstStyle/>
            <a:p>
              <a:pPr defTabSz="739775" eaLnBrk="0" hangingPunct="0"/>
              <a:r>
                <a:rPr lang="en-US" sz="1400" b="1">
                  <a:solidFill>
                    <a:schemeClr val="accent2"/>
                  </a:solidFill>
                  <a:latin typeface="Tw Cen MT" pitchFamily="34" charset="0"/>
                  <a:ea typeface="Times New Roman (Arabic)"/>
                  <a:cs typeface="Times New Roman (Arabic)"/>
                </a:rPr>
                <a:t>Cost</a:t>
              </a:r>
            </a:p>
            <a:p>
              <a:pPr defTabSz="739775" eaLnBrk="0" hangingPunct="0"/>
              <a:r>
                <a:rPr lang="en-US" sz="1400" b="1">
                  <a:solidFill>
                    <a:schemeClr val="accent2"/>
                  </a:solidFill>
                  <a:latin typeface="Tw Cen MT" pitchFamily="34" charset="0"/>
                  <a:ea typeface="Times New Roman (Arabic)"/>
                  <a:cs typeface="Times New Roman (Arabic)"/>
                </a:rPr>
                <a:t>Center2</a:t>
              </a:r>
            </a:p>
          </p:txBody>
        </p:sp>
        <p:grpSp>
          <p:nvGrpSpPr>
            <p:cNvPr id="33799" name="Group 11"/>
            <p:cNvGrpSpPr>
              <a:grpSpLocks/>
            </p:cNvGrpSpPr>
            <p:nvPr/>
          </p:nvGrpSpPr>
          <p:grpSpPr bwMode="auto">
            <a:xfrm>
              <a:off x="4186" y="3131"/>
              <a:ext cx="844" cy="309"/>
              <a:chOff x="4612" y="3659"/>
              <a:chExt cx="844" cy="309"/>
            </a:xfrm>
          </p:grpSpPr>
          <p:sp>
            <p:nvSpPr>
              <p:cNvPr id="33914" name="Freeform 12"/>
              <p:cNvSpPr>
                <a:spLocks/>
              </p:cNvSpPr>
              <p:nvPr/>
            </p:nvSpPr>
            <p:spPr bwMode="auto">
              <a:xfrm>
                <a:off x="5113" y="3680"/>
                <a:ext cx="241" cy="282"/>
              </a:xfrm>
              <a:custGeom>
                <a:avLst/>
                <a:gdLst>
                  <a:gd name="T0" fmla="*/ 0 w 241"/>
                  <a:gd name="T1" fmla="*/ 114 h 282"/>
                  <a:gd name="T2" fmla="*/ 240 w 241"/>
                  <a:gd name="T3" fmla="*/ 0 h 282"/>
                  <a:gd name="T4" fmla="*/ 240 w 241"/>
                  <a:gd name="T5" fmla="*/ 130 h 282"/>
                  <a:gd name="T6" fmla="*/ 0 w 241"/>
                  <a:gd name="T7" fmla="*/ 281 h 282"/>
                  <a:gd name="T8" fmla="*/ 0 w 241"/>
                  <a:gd name="T9" fmla="*/ 114 h 282"/>
                  <a:gd name="T10" fmla="*/ 0 60000 65536"/>
                  <a:gd name="T11" fmla="*/ 0 60000 65536"/>
                  <a:gd name="T12" fmla="*/ 0 60000 65536"/>
                  <a:gd name="T13" fmla="*/ 0 60000 65536"/>
                  <a:gd name="T14" fmla="*/ 0 60000 65536"/>
                  <a:gd name="T15" fmla="*/ 0 w 241"/>
                  <a:gd name="T16" fmla="*/ 0 h 282"/>
                  <a:gd name="T17" fmla="*/ 241 w 241"/>
                  <a:gd name="T18" fmla="*/ 282 h 282"/>
                </a:gdLst>
                <a:ahLst/>
                <a:cxnLst>
                  <a:cxn ang="T10">
                    <a:pos x="T0" y="T1"/>
                  </a:cxn>
                  <a:cxn ang="T11">
                    <a:pos x="T2" y="T3"/>
                  </a:cxn>
                  <a:cxn ang="T12">
                    <a:pos x="T4" y="T5"/>
                  </a:cxn>
                  <a:cxn ang="T13">
                    <a:pos x="T6" y="T7"/>
                  </a:cxn>
                  <a:cxn ang="T14">
                    <a:pos x="T8" y="T9"/>
                  </a:cxn>
                </a:cxnLst>
                <a:rect l="T15" t="T16" r="T17" b="T18"/>
                <a:pathLst>
                  <a:path w="241" h="282">
                    <a:moveTo>
                      <a:pt x="0" y="114"/>
                    </a:moveTo>
                    <a:lnTo>
                      <a:pt x="240" y="0"/>
                    </a:lnTo>
                    <a:lnTo>
                      <a:pt x="240" y="130"/>
                    </a:lnTo>
                    <a:lnTo>
                      <a:pt x="0" y="281"/>
                    </a:lnTo>
                    <a:lnTo>
                      <a:pt x="0" y="114"/>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latin typeface="Tw Cen MT" pitchFamily="34" charset="0"/>
                </a:endParaRPr>
              </a:p>
            </p:txBody>
          </p:sp>
          <p:grpSp>
            <p:nvGrpSpPr>
              <p:cNvPr id="33915" name="Group 13"/>
              <p:cNvGrpSpPr>
                <a:grpSpLocks/>
              </p:cNvGrpSpPr>
              <p:nvPr/>
            </p:nvGrpSpPr>
            <p:grpSpPr bwMode="auto">
              <a:xfrm>
                <a:off x="5333" y="3840"/>
                <a:ext cx="28" cy="62"/>
                <a:chOff x="5333" y="3840"/>
                <a:chExt cx="28" cy="62"/>
              </a:xfrm>
            </p:grpSpPr>
            <p:sp>
              <p:nvSpPr>
                <p:cNvPr id="33949" name="Freeform 14"/>
                <p:cNvSpPr>
                  <a:spLocks/>
                </p:cNvSpPr>
                <p:nvPr/>
              </p:nvSpPr>
              <p:spPr bwMode="auto">
                <a:xfrm>
                  <a:off x="5333" y="3848"/>
                  <a:ext cx="17" cy="54"/>
                </a:xfrm>
                <a:custGeom>
                  <a:avLst/>
                  <a:gdLst>
                    <a:gd name="T0" fmla="*/ 0 w 17"/>
                    <a:gd name="T1" fmla="*/ 52 h 54"/>
                    <a:gd name="T2" fmla="*/ 0 w 17"/>
                    <a:gd name="T3" fmla="*/ 0 h 54"/>
                    <a:gd name="T4" fmla="*/ 16 w 17"/>
                    <a:gd name="T5" fmla="*/ 0 h 54"/>
                    <a:gd name="T6" fmla="*/ 16 w 17"/>
                    <a:gd name="T7" fmla="*/ 53 h 54"/>
                    <a:gd name="T8" fmla="*/ 0 w 17"/>
                    <a:gd name="T9" fmla="*/ 52 h 54"/>
                    <a:gd name="T10" fmla="*/ 0 60000 65536"/>
                    <a:gd name="T11" fmla="*/ 0 60000 65536"/>
                    <a:gd name="T12" fmla="*/ 0 60000 65536"/>
                    <a:gd name="T13" fmla="*/ 0 60000 65536"/>
                    <a:gd name="T14" fmla="*/ 0 60000 65536"/>
                    <a:gd name="T15" fmla="*/ 0 w 17"/>
                    <a:gd name="T16" fmla="*/ 0 h 54"/>
                    <a:gd name="T17" fmla="*/ 17 w 17"/>
                    <a:gd name="T18" fmla="*/ 54 h 54"/>
                  </a:gdLst>
                  <a:ahLst/>
                  <a:cxnLst>
                    <a:cxn ang="T10">
                      <a:pos x="T0" y="T1"/>
                    </a:cxn>
                    <a:cxn ang="T11">
                      <a:pos x="T2" y="T3"/>
                    </a:cxn>
                    <a:cxn ang="T12">
                      <a:pos x="T4" y="T5"/>
                    </a:cxn>
                    <a:cxn ang="T13">
                      <a:pos x="T6" y="T7"/>
                    </a:cxn>
                    <a:cxn ang="T14">
                      <a:pos x="T8" y="T9"/>
                    </a:cxn>
                  </a:cxnLst>
                  <a:rect l="T15" t="T16" r="T17" b="T18"/>
                  <a:pathLst>
                    <a:path w="17" h="54">
                      <a:moveTo>
                        <a:pt x="0" y="52"/>
                      </a:moveTo>
                      <a:lnTo>
                        <a:pt x="0" y="0"/>
                      </a:lnTo>
                      <a:lnTo>
                        <a:pt x="16" y="0"/>
                      </a:lnTo>
                      <a:lnTo>
                        <a:pt x="16" y="53"/>
                      </a:lnTo>
                      <a:lnTo>
                        <a:pt x="0" y="52"/>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latin typeface="Tw Cen MT" pitchFamily="34" charset="0"/>
                  </a:endParaRPr>
                </a:p>
              </p:txBody>
            </p:sp>
            <p:sp>
              <p:nvSpPr>
                <p:cNvPr id="33950" name="Freeform 15"/>
                <p:cNvSpPr>
                  <a:spLocks/>
                </p:cNvSpPr>
                <p:nvPr/>
              </p:nvSpPr>
              <p:spPr bwMode="auto">
                <a:xfrm>
                  <a:off x="5344" y="3840"/>
                  <a:ext cx="17" cy="62"/>
                </a:xfrm>
                <a:custGeom>
                  <a:avLst/>
                  <a:gdLst>
                    <a:gd name="T0" fmla="*/ 0 w 17"/>
                    <a:gd name="T1" fmla="*/ 61 h 62"/>
                    <a:gd name="T2" fmla="*/ 16 w 17"/>
                    <a:gd name="T3" fmla="*/ 49 h 62"/>
                    <a:gd name="T4" fmla="*/ 16 w 17"/>
                    <a:gd name="T5" fmla="*/ 0 h 62"/>
                    <a:gd name="T6" fmla="*/ 1 w 17"/>
                    <a:gd name="T7" fmla="*/ 9 h 62"/>
                    <a:gd name="T8" fmla="*/ 0 60000 65536"/>
                    <a:gd name="T9" fmla="*/ 0 60000 65536"/>
                    <a:gd name="T10" fmla="*/ 0 60000 65536"/>
                    <a:gd name="T11" fmla="*/ 0 60000 65536"/>
                    <a:gd name="T12" fmla="*/ 0 w 17"/>
                    <a:gd name="T13" fmla="*/ 0 h 62"/>
                    <a:gd name="T14" fmla="*/ 17 w 17"/>
                    <a:gd name="T15" fmla="*/ 62 h 62"/>
                  </a:gdLst>
                  <a:ahLst/>
                  <a:cxnLst>
                    <a:cxn ang="T8">
                      <a:pos x="T0" y="T1"/>
                    </a:cxn>
                    <a:cxn ang="T9">
                      <a:pos x="T2" y="T3"/>
                    </a:cxn>
                    <a:cxn ang="T10">
                      <a:pos x="T4" y="T5"/>
                    </a:cxn>
                    <a:cxn ang="T11">
                      <a:pos x="T6" y="T7"/>
                    </a:cxn>
                  </a:cxnLst>
                  <a:rect l="T12" t="T13" r="T14" b="T15"/>
                  <a:pathLst>
                    <a:path w="17" h="62">
                      <a:moveTo>
                        <a:pt x="0" y="61"/>
                      </a:moveTo>
                      <a:lnTo>
                        <a:pt x="16" y="49"/>
                      </a:lnTo>
                      <a:lnTo>
                        <a:pt x="16" y="0"/>
                      </a:lnTo>
                      <a:lnTo>
                        <a:pt x="1" y="9"/>
                      </a:lnTo>
                    </a:path>
                  </a:pathLst>
                </a:custGeom>
                <a:solidFill>
                  <a:srgbClr val="5F5F5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grpSp>
          <p:grpSp>
            <p:nvGrpSpPr>
              <p:cNvPr id="33916" name="Group 16"/>
              <p:cNvGrpSpPr>
                <a:grpSpLocks/>
              </p:cNvGrpSpPr>
              <p:nvPr/>
            </p:nvGrpSpPr>
            <p:grpSpPr bwMode="auto">
              <a:xfrm>
                <a:off x="5382" y="3808"/>
                <a:ext cx="26" cy="59"/>
                <a:chOff x="5382" y="3808"/>
                <a:chExt cx="26" cy="59"/>
              </a:xfrm>
            </p:grpSpPr>
            <p:sp>
              <p:nvSpPr>
                <p:cNvPr id="33947" name="Freeform 17"/>
                <p:cNvSpPr>
                  <a:spLocks/>
                </p:cNvSpPr>
                <p:nvPr/>
              </p:nvSpPr>
              <p:spPr bwMode="auto">
                <a:xfrm>
                  <a:off x="5382" y="3813"/>
                  <a:ext cx="17" cy="54"/>
                </a:xfrm>
                <a:custGeom>
                  <a:avLst/>
                  <a:gdLst>
                    <a:gd name="T0" fmla="*/ 0 w 17"/>
                    <a:gd name="T1" fmla="*/ 52 h 54"/>
                    <a:gd name="T2" fmla="*/ 0 w 17"/>
                    <a:gd name="T3" fmla="*/ 0 h 54"/>
                    <a:gd name="T4" fmla="*/ 16 w 17"/>
                    <a:gd name="T5" fmla="*/ 0 h 54"/>
                    <a:gd name="T6" fmla="*/ 16 w 17"/>
                    <a:gd name="T7" fmla="*/ 53 h 54"/>
                    <a:gd name="T8" fmla="*/ 0 w 17"/>
                    <a:gd name="T9" fmla="*/ 52 h 54"/>
                    <a:gd name="T10" fmla="*/ 0 60000 65536"/>
                    <a:gd name="T11" fmla="*/ 0 60000 65536"/>
                    <a:gd name="T12" fmla="*/ 0 60000 65536"/>
                    <a:gd name="T13" fmla="*/ 0 60000 65536"/>
                    <a:gd name="T14" fmla="*/ 0 60000 65536"/>
                    <a:gd name="T15" fmla="*/ 0 w 17"/>
                    <a:gd name="T16" fmla="*/ 0 h 54"/>
                    <a:gd name="T17" fmla="*/ 17 w 17"/>
                    <a:gd name="T18" fmla="*/ 54 h 54"/>
                  </a:gdLst>
                  <a:ahLst/>
                  <a:cxnLst>
                    <a:cxn ang="T10">
                      <a:pos x="T0" y="T1"/>
                    </a:cxn>
                    <a:cxn ang="T11">
                      <a:pos x="T2" y="T3"/>
                    </a:cxn>
                    <a:cxn ang="T12">
                      <a:pos x="T4" y="T5"/>
                    </a:cxn>
                    <a:cxn ang="T13">
                      <a:pos x="T6" y="T7"/>
                    </a:cxn>
                    <a:cxn ang="T14">
                      <a:pos x="T8" y="T9"/>
                    </a:cxn>
                  </a:cxnLst>
                  <a:rect l="T15" t="T16" r="T17" b="T18"/>
                  <a:pathLst>
                    <a:path w="17" h="54">
                      <a:moveTo>
                        <a:pt x="0" y="52"/>
                      </a:moveTo>
                      <a:lnTo>
                        <a:pt x="0" y="0"/>
                      </a:lnTo>
                      <a:lnTo>
                        <a:pt x="16" y="0"/>
                      </a:lnTo>
                      <a:lnTo>
                        <a:pt x="16" y="53"/>
                      </a:lnTo>
                      <a:lnTo>
                        <a:pt x="0" y="52"/>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latin typeface="Tw Cen MT" pitchFamily="34" charset="0"/>
                  </a:endParaRPr>
                </a:p>
              </p:txBody>
            </p:sp>
            <p:sp>
              <p:nvSpPr>
                <p:cNvPr id="33948" name="Freeform 18"/>
                <p:cNvSpPr>
                  <a:spLocks/>
                </p:cNvSpPr>
                <p:nvPr/>
              </p:nvSpPr>
              <p:spPr bwMode="auto">
                <a:xfrm>
                  <a:off x="5391" y="3808"/>
                  <a:ext cx="17" cy="59"/>
                </a:xfrm>
                <a:custGeom>
                  <a:avLst/>
                  <a:gdLst>
                    <a:gd name="T0" fmla="*/ 0 w 17"/>
                    <a:gd name="T1" fmla="*/ 58 h 59"/>
                    <a:gd name="T2" fmla="*/ 16 w 17"/>
                    <a:gd name="T3" fmla="*/ 46 h 59"/>
                    <a:gd name="T4" fmla="*/ 16 w 17"/>
                    <a:gd name="T5" fmla="*/ 0 h 59"/>
                    <a:gd name="T6" fmla="*/ 3 w 17"/>
                    <a:gd name="T7" fmla="*/ 6 h 59"/>
                    <a:gd name="T8" fmla="*/ 0 60000 65536"/>
                    <a:gd name="T9" fmla="*/ 0 60000 65536"/>
                    <a:gd name="T10" fmla="*/ 0 60000 65536"/>
                    <a:gd name="T11" fmla="*/ 0 60000 65536"/>
                    <a:gd name="T12" fmla="*/ 0 w 17"/>
                    <a:gd name="T13" fmla="*/ 0 h 59"/>
                    <a:gd name="T14" fmla="*/ 17 w 17"/>
                    <a:gd name="T15" fmla="*/ 59 h 59"/>
                  </a:gdLst>
                  <a:ahLst/>
                  <a:cxnLst>
                    <a:cxn ang="T8">
                      <a:pos x="T0" y="T1"/>
                    </a:cxn>
                    <a:cxn ang="T9">
                      <a:pos x="T2" y="T3"/>
                    </a:cxn>
                    <a:cxn ang="T10">
                      <a:pos x="T4" y="T5"/>
                    </a:cxn>
                    <a:cxn ang="T11">
                      <a:pos x="T6" y="T7"/>
                    </a:cxn>
                  </a:cxnLst>
                  <a:rect l="T12" t="T13" r="T14" b="T15"/>
                  <a:pathLst>
                    <a:path w="17" h="59">
                      <a:moveTo>
                        <a:pt x="0" y="58"/>
                      </a:moveTo>
                      <a:lnTo>
                        <a:pt x="16" y="46"/>
                      </a:lnTo>
                      <a:lnTo>
                        <a:pt x="16" y="0"/>
                      </a:lnTo>
                      <a:lnTo>
                        <a:pt x="3" y="6"/>
                      </a:lnTo>
                    </a:path>
                  </a:pathLst>
                </a:custGeom>
                <a:solidFill>
                  <a:srgbClr val="5F5F5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grpSp>
          <p:grpSp>
            <p:nvGrpSpPr>
              <p:cNvPr id="33917" name="Group 19"/>
              <p:cNvGrpSpPr>
                <a:grpSpLocks/>
              </p:cNvGrpSpPr>
              <p:nvPr/>
            </p:nvGrpSpPr>
            <p:grpSpPr bwMode="auto">
              <a:xfrm>
                <a:off x="5280" y="3877"/>
                <a:ext cx="27" cy="58"/>
                <a:chOff x="5280" y="3877"/>
                <a:chExt cx="27" cy="58"/>
              </a:xfrm>
            </p:grpSpPr>
            <p:sp>
              <p:nvSpPr>
                <p:cNvPr id="33945" name="Freeform 20"/>
                <p:cNvSpPr>
                  <a:spLocks/>
                </p:cNvSpPr>
                <p:nvPr/>
              </p:nvSpPr>
              <p:spPr bwMode="auto">
                <a:xfrm>
                  <a:off x="5280" y="3881"/>
                  <a:ext cx="17" cy="54"/>
                </a:xfrm>
                <a:custGeom>
                  <a:avLst/>
                  <a:gdLst>
                    <a:gd name="T0" fmla="*/ 0 w 17"/>
                    <a:gd name="T1" fmla="*/ 52 h 54"/>
                    <a:gd name="T2" fmla="*/ 0 w 17"/>
                    <a:gd name="T3" fmla="*/ 0 h 54"/>
                    <a:gd name="T4" fmla="*/ 16 w 17"/>
                    <a:gd name="T5" fmla="*/ 0 h 54"/>
                    <a:gd name="T6" fmla="*/ 16 w 17"/>
                    <a:gd name="T7" fmla="*/ 53 h 54"/>
                    <a:gd name="T8" fmla="*/ 0 w 17"/>
                    <a:gd name="T9" fmla="*/ 52 h 54"/>
                    <a:gd name="T10" fmla="*/ 0 60000 65536"/>
                    <a:gd name="T11" fmla="*/ 0 60000 65536"/>
                    <a:gd name="T12" fmla="*/ 0 60000 65536"/>
                    <a:gd name="T13" fmla="*/ 0 60000 65536"/>
                    <a:gd name="T14" fmla="*/ 0 60000 65536"/>
                    <a:gd name="T15" fmla="*/ 0 w 17"/>
                    <a:gd name="T16" fmla="*/ 0 h 54"/>
                    <a:gd name="T17" fmla="*/ 17 w 17"/>
                    <a:gd name="T18" fmla="*/ 54 h 54"/>
                  </a:gdLst>
                  <a:ahLst/>
                  <a:cxnLst>
                    <a:cxn ang="T10">
                      <a:pos x="T0" y="T1"/>
                    </a:cxn>
                    <a:cxn ang="T11">
                      <a:pos x="T2" y="T3"/>
                    </a:cxn>
                    <a:cxn ang="T12">
                      <a:pos x="T4" y="T5"/>
                    </a:cxn>
                    <a:cxn ang="T13">
                      <a:pos x="T6" y="T7"/>
                    </a:cxn>
                    <a:cxn ang="T14">
                      <a:pos x="T8" y="T9"/>
                    </a:cxn>
                  </a:cxnLst>
                  <a:rect l="T15" t="T16" r="T17" b="T18"/>
                  <a:pathLst>
                    <a:path w="17" h="54">
                      <a:moveTo>
                        <a:pt x="0" y="52"/>
                      </a:moveTo>
                      <a:lnTo>
                        <a:pt x="0" y="0"/>
                      </a:lnTo>
                      <a:lnTo>
                        <a:pt x="16" y="0"/>
                      </a:lnTo>
                      <a:lnTo>
                        <a:pt x="16" y="53"/>
                      </a:lnTo>
                      <a:lnTo>
                        <a:pt x="0" y="52"/>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latin typeface="Tw Cen MT" pitchFamily="34" charset="0"/>
                  </a:endParaRPr>
                </a:p>
              </p:txBody>
            </p:sp>
            <p:sp>
              <p:nvSpPr>
                <p:cNvPr id="33946" name="Freeform 21"/>
                <p:cNvSpPr>
                  <a:spLocks/>
                </p:cNvSpPr>
                <p:nvPr/>
              </p:nvSpPr>
              <p:spPr bwMode="auto">
                <a:xfrm>
                  <a:off x="5290" y="3877"/>
                  <a:ext cx="17" cy="58"/>
                </a:xfrm>
                <a:custGeom>
                  <a:avLst/>
                  <a:gdLst>
                    <a:gd name="T0" fmla="*/ 0 w 17"/>
                    <a:gd name="T1" fmla="*/ 57 h 58"/>
                    <a:gd name="T2" fmla="*/ 16 w 17"/>
                    <a:gd name="T3" fmla="*/ 45 h 58"/>
                    <a:gd name="T4" fmla="*/ 16 w 17"/>
                    <a:gd name="T5" fmla="*/ 0 h 58"/>
                    <a:gd name="T6" fmla="*/ 1 w 17"/>
                    <a:gd name="T7" fmla="*/ 6 h 58"/>
                    <a:gd name="T8" fmla="*/ 0 60000 65536"/>
                    <a:gd name="T9" fmla="*/ 0 60000 65536"/>
                    <a:gd name="T10" fmla="*/ 0 60000 65536"/>
                    <a:gd name="T11" fmla="*/ 0 60000 65536"/>
                    <a:gd name="T12" fmla="*/ 0 w 17"/>
                    <a:gd name="T13" fmla="*/ 0 h 58"/>
                    <a:gd name="T14" fmla="*/ 17 w 17"/>
                    <a:gd name="T15" fmla="*/ 58 h 58"/>
                  </a:gdLst>
                  <a:ahLst/>
                  <a:cxnLst>
                    <a:cxn ang="T8">
                      <a:pos x="T0" y="T1"/>
                    </a:cxn>
                    <a:cxn ang="T9">
                      <a:pos x="T2" y="T3"/>
                    </a:cxn>
                    <a:cxn ang="T10">
                      <a:pos x="T4" y="T5"/>
                    </a:cxn>
                    <a:cxn ang="T11">
                      <a:pos x="T6" y="T7"/>
                    </a:cxn>
                  </a:cxnLst>
                  <a:rect l="T12" t="T13" r="T14" b="T15"/>
                  <a:pathLst>
                    <a:path w="17" h="58">
                      <a:moveTo>
                        <a:pt x="0" y="57"/>
                      </a:moveTo>
                      <a:lnTo>
                        <a:pt x="16" y="45"/>
                      </a:lnTo>
                      <a:lnTo>
                        <a:pt x="16" y="0"/>
                      </a:lnTo>
                      <a:lnTo>
                        <a:pt x="1" y="6"/>
                      </a:lnTo>
                    </a:path>
                  </a:pathLst>
                </a:custGeom>
                <a:solidFill>
                  <a:srgbClr val="5F5F5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grpSp>
          <p:grpSp>
            <p:nvGrpSpPr>
              <p:cNvPr id="33918" name="Group 22"/>
              <p:cNvGrpSpPr>
                <a:grpSpLocks/>
              </p:cNvGrpSpPr>
              <p:nvPr/>
            </p:nvGrpSpPr>
            <p:grpSpPr bwMode="auto">
              <a:xfrm>
                <a:off x="5429" y="3778"/>
                <a:ext cx="27" cy="55"/>
                <a:chOff x="5429" y="3778"/>
                <a:chExt cx="27" cy="55"/>
              </a:xfrm>
            </p:grpSpPr>
            <p:sp>
              <p:nvSpPr>
                <p:cNvPr id="33943" name="Freeform 23"/>
                <p:cNvSpPr>
                  <a:spLocks/>
                </p:cNvSpPr>
                <p:nvPr/>
              </p:nvSpPr>
              <p:spPr bwMode="auto">
                <a:xfrm>
                  <a:off x="5429" y="3778"/>
                  <a:ext cx="17" cy="55"/>
                </a:xfrm>
                <a:custGeom>
                  <a:avLst/>
                  <a:gdLst>
                    <a:gd name="T0" fmla="*/ 0 w 17"/>
                    <a:gd name="T1" fmla="*/ 53 h 55"/>
                    <a:gd name="T2" fmla="*/ 0 w 17"/>
                    <a:gd name="T3" fmla="*/ 0 h 55"/>
                    <a:gd name="T4" fmla="*/ 16 w 17"/>
                    <a:gd name="T5" fmla="*/ 0 h 55"/>
                    <a:gd name="T6" fmla="*/ 16 w 17"/>
                    <a:gd name="T7" fmla="*/ 54 h 55"/>
                    <a:gd name="T8" fmla="*/ 0 w 17"/>
                    <a:gd name="T9" fmla="*/ 53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53"/>
                      </a:moveTo>
                      <a:lnTo>
                        <a:pt x="0" y="0"/>
                      </a:lnTo>
                      <a:lnTo>
                        <a:pt x="16" y="0"/>
                      </a:lnTo>
                      <a:lnTo>
                        <a:pt x="16" y="54"/>
                      </a:lnTo>
                      <a:lnTo>
                        <a:pt x="0" y="53"/>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latin typeface="Tw Cen MT" pitchFamily="34" charset="0"/>
                  </a:endParaRPr>
                </a:p>
              </p:txBody>
            </p:sp>
            <p:sp>
              <p:nvSpPr>
                <p:cNvPr id="33944" name="Freeform 24"/>
                <p:cNvSpPr>
                  <a:spLocks/>
                </p:cNvSpPr>
                <p:nvPr/>
              </p:nvSpPr>
              <p:spPr bwMode="auto">
                <a:xfrm>
                  <a:off x="5439" y="3779"/>
                  <a:ext cx="17" cy="54"/>
                </a:xfrm>
                <a:custGeom>
                  <a:avLst/>
                  <a:gdLst>
                    <a:gd name="T0" fmla="*/ 0 w 17"/>
                    <a:gd name="T1" fmla="*/ 53 h 54"/>
                    <a:gd name="T2" fmla="*/ 16 w 17"/>
                    <a:gd name="T3" fmla="*/ 41 h 54"/>
                    <a:gd name="T4" fmla="*/ 16 w 17"/>
                    <a:gd name="T5" fmla="*/ 0 h 54"/>
                    <a:gd name="T6" fmla="*/ 1 w 17"/>
                    <a:gd name="T7" fmla="*/ 0 h 54"/>
                    <a:gd name="T8" fmla="*/ 0 60000 65536"/>
                    <a:gd name="T9" fmla="*/ 0 60000 65536"/>
                    <a:gd name="T10" fmla="*/ 0 60000 65536"/>
                    <a:gd name="T11" fmla="*/ 0 60000 65536"/>
                    <a:gd name="T12" fmla="*/ 0 w 17"/>
                    <a:gd name="T13" fmla="*/ 0 h 54"/>
                    <a:gd name="T14" fmla="*/ 17 w 17"/>
                    <a:gd name="T15" fmla="*/ 54 h 54"/>
                  </a:gdLst>
                  <a:ahLst/>
                  <a:cxnLst>
                    <a:cxn ang="T8">
                      <a:pos x="T0" y="T1"/>
                    </a:cxn>
                    <a:cxn ang="T9">
                      <a:pos x="T2" y="T3"/>
                    </a:cxn>
                    <a:cxn ang="T10">
                      <a:pos x="T4" y="T5"/>
                    </a:cxn>
                    <a:cxn ang="T11">
                      <a:pos x="T6" y="T7"/>
                    </a:cxn>
                  </a:cxnLst>
                  <a:rect l="T12" t="T13" r="T14" b="T15"/>
                  <a:pathLst>
                    <a:path w="17" h="54">
                      <a:moveTo>
                        <a:pt x="0" y="53"/>
                      </a:moveTo>
                      <a:lnTo>
                        <a:pt x="16" y="41"/>
                      </a:lnTo>
                      <a:lnTo>
                        <a:pt x="16" y="0"/>
                      </a:lnTo>
                      <a:lnTo>
                        <a:pt x="1" y="0"/>
                      </a:lnTo>
                    </a:path>
                  </a:pathLst>
                </a:custGeom>
                <a:solidFill>
                  <a:srgbClr val="5F5F5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grpSp>
          <p:grpSp>
            <p:nvGrpSpPr>
              <p:cNvPr id="33919" name="Group 25"/>
              <p:cNvGrpSpPr>
                <a:grpSpLocks/>
              </p:cNvGrpSpPr>
              <p:nvPr/>
            </p:nvGrpSpPr>
            <p:grpSpPr bwMode="auto">
              <a:xfrm>
                <a:off x="5221" y="3914"/>
                <a:ext cx="28" cy="54"/>
                <a:chOff x="5221" y="3914"/>
                <a:chExt cx="28" cy="54"/>
              </a:xfrm>
            </p:grpSpPr>
            <p:sp>
              <p:nvSpPr>
                <p:cNvPr id="33941" name="Freeform 26"/>
                <p:cNvSpPr>
                  <a:spLocks/>
                </p:cNvSpPr>
                <p:nvPr/>
              </p:nvSpPr>
              <p:spPr bwMode="auto">
                <a:xfrm>
                  <a:off x="5221" y="3914"/>
                  <a:ext cx="17" cy="54"/>
                </a:xfrm>
                <a:custGeom>
                  <a:avLst/>
                  <a:gdLst>
                    <a:gd name="T0" fmla="*/ 0 w 17"/>
                    <a:gd name="T1" fmla="*/ 52 h 54"/>
                    <a:gd name="T2" fmla="*/ 0 w 17"/>
                    <a:gd name="T3" fmla="*/ 0 h 54"/>
                    <a:gd name="T4" fmla="*/ 16 w 17"/>
                    <a:gd name="T5" fmla="*/ 0 h 54"/>
                    <a:gd name="T6" fmla="*/ 16 w 17"/>
                    <a:gd name="T7" fmla="*/ 53 h 54"/>
                    <a:gd name="T8" fmla="*/ 0 w 17"/>
                    <a:gd name="T9" fmla="*/ 52 h 54"/>
                    <a:gd name="T10" fmla="*/ 0 60000 65536"/>
                    <a:gd name="T11" fmla="*/ 0 60000 65536"/>
                    <a:gd name="T12" fmla="*/ 0 60000 65536"/>
                    <a:gd name="T13" fmla="*/ 0 60000 65536"/>
                    <a:gd name="T14" fmla="*/ 0 60000 65536"/>
                    <a:gd name="T15" fmla="*/ 0 w 17"/>
                    <a:gd name="T16" fmla="*/ 0 h 54"/>
                    <a:gd name="T17" fmla="*/ 17 w 17"/>
                    <a:gd name="T18" fmla="*/ 54 h 54"/>
                  </a:gdLst>
                  <a:ahLst/>
                  <a:cxnLst>
                    <a:cxn ang="T10">
                      <a:pos x="T0" y="T1"/>
                    </a:cxn>
                    <a:cxn ang="T11">
                      <a:pos x="T2" y="T3"/>
                    </a:cxn>
                    <a:cxn ang="T12">
                      <a:pos x="T4" y="T5"/>
                    </a:cxn>
                    <a:cxn ang="T13">
                      <a:pos x="T6" y="T7"/>
                    </a:cxn>
                    <a:cxn ang="T14">
                      <a:pos x="T8" y="T9"/>
                    </a:cxn>
                  </a:cxnLst>
                  <a:rect l="T15" t="T16" r="T17" b="T18"/>
                  <a:pathLst>
                    <a:path w="17" h="54">
                      <a:moveTo>
                        <a:pt x="0" y="52"/>
                      </a:moveTo>
                      <a:lnTo>
                        <a:pt x="0" y="0"/>
                      </a:lnTo>
                      <a:lnTo>
                        <a:pt x="16" y="0"/>
                      </a:lnTo>
                      <a:lnTo>
                        <a:pt x="16" y="53"/>
                      </a:lnTo>
                      <a:lnTo>
                        <a:pt x="0" y="52"/>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latin typeface="Tw Cen MT" pitchFamily="34" charset="0"/>
                  </a:endParaRPr>
                </a:p>
              </p:txBody>
            </p:sp>
            <p:sp>
              <p:nvSpPr>
                <p:cNvPr id="33942" name="Freeform 27"/>
                <p:cNvSpPr>
                  <a:spLocks/>
                </p:cNvSpPr>
                <p:nvPr/>
              </p:nvSpPr>
              <p:spPr bwMode="auto">
                <a:xfrm>
                  <a:off x="5232" y="3916"/>
                  <a:ext cx="17" cy="52"/>
                </a:xfrm>
                <a:custGeom>
                  <a:avLst/>
                  <a:gdLst>
                    <a:gd name="T0" fmla="*/ 0 w 17"/>
                    <a:gd name="T1" fmla="*/ 51 h 52"/>
                    <a:gd name="T2" fmla="*/ 16 w 17"/>
                    <a:gd name="T3" fmla="*/ 40 h 52"/>
                    <a:gd name="T4" fmla="*/ 16 w 17"/>
                    <a:gd name="T5" fmla="*/ 0 h 52"/>
                    <a:gd name="T6" fmla="*/ 1 w 17"/>
                    <a:gd name="T7" fmla="*/ 0 h 52"/>
                    <a:gd name="T8" fmla="*/ 0 60000 65536"/>
                    <a:gd name="T9" fmla="*/ 0 60000 65536"/>
                    <a:gd name="T10" fmla="*/ 0 60000 65536"/>
                    <a:gd name="T11" fmla="*/ 0 60000 65536"/>
                    <a:gd name="T12" fmla="*/ 0 w 17"/>
                    <a:gd name="T13" fmla="*/ 0 h 52"/>
                    <a:gd name="T14" fmla="*/ 17 w 17"/>
                    <a:gd name="T15" fmla="*/ 52 h 52"/>
                  </a:gdLst>
                  <a:ahLst/>
                  <a:cxnLst>
                    <a:cxn ang="T8">
                      <a:pos x="T0" y="T1"/>
                    </a:cxn>
                    <a:cxn ang="T9">
                      <a:pos x="T2" y="T3"/>
                    </a:cxn>
                    <a:cxn ang="T10">
                      <a:pos x="T4" y="T5"/>
                    </a:cxn>
                    <a:cxn ang="T11">
                      <a:pos x="T6" y="T7"/>
                    </a:cxn>
                  </a:cxnLst>
                  <a:rect l="T12" t="T13" r="T14" b="T15"/>
                  <a:pathLst>
                    <a:path w="17" h="52">
                      <a:moveTo>
                        <a:pt x="0" y="51"/>
                      </a:moveTo>
                      <a:lnTo>
                        <a:pt x="16" y="40"/>
                      </a:lnTo>
                      <a:lnTo>
                        <a:pt x="16" y="0"/>
                      </a:lnTo>
                      <a:lnTo>
                        <a:pt x="1" y="0"/>
                      </a:lnTo>
                    </a:path>
                  </a:pathLst>
                </a:custGeom>
                <a:solidFill>
                  <a:srgbClr val="5F5F5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grpSp>
          <p:sp>
            <p:nvSpPr>
              <p:cNvPr id="33920" name="Rectangle 28"/>
              <p:cNvSpPr>
                <a:spLocks noChangeArrowheads="1"/>
              </p:cNvSpPr>
              <p:nvPr/>
            </p:nvSpPr>
            <p:spPr bwMode="auto">
              <a:xfrm>
                <a:off x="4613" y="3797"/>
                <a:ext cx="497" cy="163"/>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921" name="Rectangle 29"/>
              <p:cNvSpPr>
                <a:spLocks noChangeArrowheads="1"/>
              </p:cNvSpPr>
              <p:nvPr/>
            </p:nvSpPr>
            <p:spPr bwMode="auto">
              <a:xfrm>
                <a:off x="4631" y="3824"/>
                <a:ext cx="101" cy="22"/>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922" name="Rectangle 30"/>
              <p:cNvSpPr>
                <a:spLocks noChangeArrowheads="1"/>
              </p:cNvSpPr>
              <p:nvPr/>
            </p:nvSpPr>
            <p:spPr bwMode="auto">
              <a:xfrm>
                <a:off x="4751" y="3824"/>
                <a:ext cx="101" cy="22"/>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923" name="Rectangle 31"/>
              <p:cNvSpPr>
                <a:spLocks noChangeArrowheads="1"/>
              </p:cNvSpPr>
              <p:nvPr/>
            </p:nvSpPr>
            <p:spPr bwMode="auto">
              <a:xfrm>
                <a:off x="4870" y="3824"/>
                <a:ext cx="101" cy="22"/>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924" name="Rectangle 32"/>
              <p:cNvSpPr>
                <a:spLocks noChangeArrowheads="1"/>
              </p:cNvSpPr>
              <p:nvPr/>
            </p:nvSpPr>
            <p:spPr bwMode="auto">
              <a:xfrm>
                <a:off x="4991" y="3824"/>
                <a:ext cx="101" cy="22"/>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925" name="Rectangle 33"/>
              <p:cNvSpPr>
                <a:spLocks noChangeArrowheads="1"/>
              </p:cNvSpPr>
              <p:nvPr/>
            </p:nvSpPr>
            <p:spPr bwMode="auto">
              <a:xfrm>
                <a:off x="4613" y="3772"/>
                <a:ext cx="497" cy="22"/>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926" name="Freeform 34"/>
              <p:cNvSpPr>
                <a:spLocks/>
              </p:cNvSpPr>
              <p:nvPr/>
            </p:nvSpPr>
            <p:spPr bwMode="auto">
              <a:xfrm>
                <a:off x="4612" y="3660"/>
                <a:ext cx="745" cy="109"/>
              </a:xfrm>
              <a:custGeom>
                <a:avLst/>
                <a:gdLst>
                  <a:gd name="T0" fmla="*/ 0 w 745"/>
                  <a:gd name="T1" fmla="*/ 107 h 109"/>
                  <a:gd name="T2" fmla="*/ 253 w 745"/>
                  <a:gd name="T3" fmla="*/ 0 h 109"/>
                  <a:gd name="T4" fmla="*/ 744 w 745"/>
                  <a:gd name="T5" fmla="*/ 0 h 109"/>
                  <a:gd name="T6" fmla="*/ 504 w 745"/>
                  <a:gd name="T7" fmla="*/ 108 h 109"/>
                  <a:gd name="T8" fmla="*/ 0 60000 65536"/>
                  <a:gd name="T9" fmla="*/ 0 60000 65536"/>
                  <a:gd name="T10" fmla="*/ 0 60000 65536"/>
                  <a:gd name="T11" fmla="*/ 0 60000 65536"/>
                  <a:gd name="T12" fmla="*/ 0 w 745"/>
                  <a:gd name="T13" fmla="*/ 0 h 109"/>
                  <a:gd name="T14" fmla="*/ 745 w 745"/>
                  <a:gd name="T15" fmla="*/ 109 h 109"/>
                </a:gdLst>
                <a:ahLst/>
                <a:cxnLst>
                  <a:cxn ang="T8">
                    <a:pos x="T0" y="T1"/>
                  </a:cxn>
                  <a:cxn ang="T9">
                    <a:pos x="T2" y="T3"/>
                  </a:cxn>
                  <a:cxn ang="T10">
                    <a:pos x="T4" y="T5"/>
                  </a:cxn>
                  <a:cxn ang="T11">
                    <a:pos x="T6" y="T7"/>
                  </a:cxn>
                </a:cxnLst>
                <a:rect l="T12" t="T13" r="T14" b="T15"/>
                <a:pathLst>
                  <a:path w="745" h="109">
                    <a:moveTo>
                      <a:pt x="0" y="107"/>
                    </a:moveTo>
                    <a:lnTo>
                      <a:pt x="253" y="0"/>
                    </a:lnTo>
                    <a:lnTo>
                      <a:pt x="744" y="0"/>
                    </a:lnTo>
                    <a:lnTo>
                      <a:pt x="504" y="108"/>
                    </a:lnTo>
                  </a:path>
                </a:pathLst>
              </a:custGeom>
              <a:solidFill>
                <a:srgbClr val="5F5F5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sp>
            <p:nvSpPr>
              <p:cNvPr id="33927" name="Freeform 35"/>
              <p:cNvSpPr>
                <a:spLocks/>
              </p:cNvSpPr>
              <p:nvPr/>
            </p:nvSpPr>
            <p:spPr bwMode="auto">
              <a:xfrm>
                <a:off x="5113" y="3659"/>
                <a:ext cx="243" cy="136"/>
              </a:xfrm>
              <a:custGeom>
                <a:avLst/>
                <a:gdLst>
                  <a:gd name="T0" fmla="*/ 0 w 243"/>
                  <a:gd name="T1" fmla="*/ 135 h 136"/>
                  <a:gd name="T2" fmla="*/ 242 w 243"/>
                  <a:gd name="T3" fmla="*/ 22 h 136"/>
                  <a:gd name="T4" fmla="*/ 242 w 243"/>
                  <a:gd name="T5" fmla="*/ 0 h 136"/>
                  <a:gd name="T6" fmla="*/ 1 w 243"/>
                  <a:gd name="T7" fmla="*/ 111 h 136"/>
                  <a:gd name="T8" fmla="*/ 0 w 243"/>
                  <a:gd name="T9" fmla="*/ 135 h 136"/>
                  <a:gd name="T10" fmla="*/ 0 60000 65536"/>
                  <a:gd name="T11" fmla="*/ 0 60000 65536"/>
                  <a:gd name="T12" fmla="*/ 0 60000 65536"/>
                  <a:gd name="T13" fmla="*/ 0 60000 65536"/>
                  <a:gd name="T14" fmla="*/ 0 60000 65536"/>
                  <a:gd name="T15" fmla="*/ 0 w 243"/>
                  <a:gd name="T16" fmla="*/ 0 h 136"/>
                  <a:gd name="T17" fmla="*/ 243 w 243"/>
                  <a:gd name="T18" fmla="*/ 136 h 136"/>
                </a:gdLst>
                <a:ahLst/>
                <a:cxnLst>
                  <a:cxn ang="T10">
                    <a:pos x="T0" y="T1"/>
                  </a:cxn>
                  <a:cxn ang="T11">
                    <a:pos x="T2" y="T3"/>
                  </a:cxn>
                  <a:cxn ang="T12">
                    <a:pos x="T4" y="T5"/>
                  </a:cxn>
                  <a:cxn ang="T13">
                    <a:pos x="T6" y="T7"/>
                  </a:cxn>
                  <a:cxn ang="T14">
                    <a:pos x="T8" y="T9"/>
                  </a:cxn>
                </a:cxnLst>
                <a:rect l="T15" t="T16" r="T17" b="T18"/>
                <a:pathLst>
                  <a:path w="243" h="136">
                    <a:moveTo>
                      <a:pt x="0" y="135"/>
                    </a:moveTo>
                    <a:lnTo>
                      <a:pt x="242" y="22"/>
                    </a:lnTo>
                    <a:lnTo>
                      <a:pt x="242" y="0"/>
                    </a:lnTo>
                    <a:lnTo>
                      <a:pt x="1" y="111"/>
                    </a:lnTo>
                    <a:lnTo>
                      <a:pt x="0" y="135"/>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latin typeface="Tw Cen MT" pitchFamily="34" charset="0"/>
                </a:endParaRPr>
              </a:p>
            </p:txBody>
          </p:sp>
          <p:sp>
            <p:nvSpPr>
              <p:cNvPr id="33928" name="Rectangle 36"/>
              <p:cNvSpPr>
                <a:spLocks noChangeArrowheads="1"/>
              </p:cNvSpPr>
              <p:nvPr/>
            </p:nvSpPr>
            <p:spPr bwMode="auto">
              <a:xfrm>
                <a:off x="5115" y="3908"/>
                <a:ext cx="119" cy="10"/>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929" name="Freeform 37"/>
              <p:cNvSpPr>
                <a:spLocks/>
              </p:cNvSpPr>
              <p:nvPr/>
            </p:nvSpPr>
            <p:spPr bwMode="auto">
              <a:xfrm>
                <a:off x="5136" y="3784"/>
                <a:ext cx="65" cy="56"/>
              </a:xfrm>
              <a:custGeom>
                <a:avLst/>
                <a:gdLst>
                  <a:gd name="T0" fmla="*/ 0 w 65"/>
                  <a:gd name="T1" fmla="*/ 29 h 56"/>
                  <a:gd name="T2" fmla="*/ 64 w 65"/>
                  <a:gd name="T3" fmla="*/ 0 h 56"/>
                  <a:gd name="T4" fmla="*/ 64 w 65"/>
                  <a:gd name="T5" fmla="*/ 24 h 56"/>
                  <a:gd name="T6" fmla="*/ 0 w 65"/>
                  <a:gd name="T7" fmla="*/ 55 h 56"/>
                  <a:gd name="T8" fmla="*/ 0 w 65"/>
                  <a:gd name="T9" fmla="*/ 29 h 56"/>
                  <a:gd name="T10" fmla="*/ 0 60000 65536"/>
                  <a:gd name="T11" fmla="*/ 0 60000 65536"/>
                  <a:gd name="T12" fmla="*/ 0 60000 65536"/>
                  <a:gd name="T13" fmla="*/ 0 60000 65536"/>
                  <a:gd name="T14" fmla="*/ 0 60000 65536"/>
                  <a:gd name="T15" fmla="*/ 0 w 65"/>
                  <a:gd name="T16" fmla="*/ 0 h 56"/>
                  <a:gd name="T17" fmla="*/ 65 w 65"/>
                  <a:gd name="T18" fmla="*/ 56 h 56"/>
                </a:gdLst>
                <a:ahLst/>
                <a:cxnLst>
                  <a:cxn ang="T10">
                    <a:pos x="T0" y="T1"/>
                  </a:cxn>
                  <a:cxn ang="T11">
                    <a:pos x="T2" y="T3"/>
                  </a:cxn>
                  <a:cxn ang="T12">
                    <a:pos x="T4" y="T5"/>
                  </a:cxn>
                  <a:cxn ang="T13">
                    <a:pos x="T6" y="T7"/>
                  </a:cxn>
                  <a:cxn ang="T14">
                    <a:pos x="T8" y="T9"/>
                  </a:cxn>
                </a:cxnLst>
                <a:rect l="T15" t="T16" r="T17" b="T18"/>
                <a:pathLst>
                  <a:path w="65" h="56">
                    <a:moveTo>
                      <a:pt x="0" y="29"/>
                    </a:moveTo>
                    <a:lnTo>
                      <a:pt x="64" y="0"/>
                    </a:lnTo>
                    <a:lnTo>
                      <a:pt x="64" y="24"/>
                    </a:lnTo>
                    <a:lnTo>
                      <a:pt x="0" y="55"/>
                    </a:lnTo>
                    <a:lnTo>
                      <a:pt x="0" y="29"/>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latin typeface="Tw Cen MT" pitchFamily="34" charset="0"/>
                </a:endParaRPr>
              </a:p>
            </p:txBody>
          </p:sp>
          <p:sp>
            <p:nvSpPr>
              <p:cNvPr id="33930" name="Freeform 38"/>
              <p:cNvSpPr>
                <a:spLocks/>
              </p:cNvSpPr>
              <p:nvPr/>
            </p:nvSpPr>
            <p:spPr bwMode="auto">
              <a:xfrm>
                <a:off x="5278" y="3712"/>
                <a:ext cx="63" cy="60"/>
              </a:xfrm>
              <a:custGeom>
                <a:avLst/>
                <a:gdLst>
                  <a:gd name="T0" fmla="*/ 0 w 63"/>
                  <a:gd name="T1" fmla="*/ 32 h 60"/>
                  <a:gd name="T2" fmla="*/ 62 w 63"/>
                  <a:gd name="T3" fmla="*/ 0 h 60"/>
                  <a:gd name="T4" fmla="*/ 62 w 63"/>
                  <a:gd name="T5" fmla="*/ 23 h 60"/>
                  <a:gd name="T6" fmla="*/ 0 w 63"/>
                  <a:gd name="T7" fmla="*/ 59 h 60"/>
                  <a:gd name="T8" fmla="*/ 0 w 63"/>
                  <a:gd name="T9" fmla="*/ 32 h 60"/>
                  <a:gd name="T10" fmla="*/ 0 60000 65536"/>
                  <a:gd name="T11" fmla="*/ 0 60000 65536"/>
                  <a:gd name="T12" fmla="*/ 0 60000 65536"/>
                  <a:gd name="T13" fmla="*/ 0 60000 65536"/>
                  <a:gd name="T14" fmla="*/ 0 60000 65536"/>
                  <a:gd name="T15" fmla="*/ 0 w 63"/>
                  <a:gd name="T16" fmla="*/ 0 h 60"/>
                  <a:gd name="T17" fmla="*/ 63 w 63"/>
                  <a:gd name="T18" fmla="*/ 60 h 60"/>
                </a:gdLst>
                <a:ahLst/>
                <a:cxnLst>
                  <a:cxn ang="T10">
                    <a:pos x="T0" y="T1"/>
                  </a:cxn>
                  <a:cxn ang="T11">
                    <a:pos x="T2" y="T3"/>
                  </a:cxn>
                  <a:cxn ang="T12">
                    <a:pos x="T4" y="T5"/>
                  </a:cxn>
                  <a:cxn ang="T13">
                    <a:pos x="T6" y="T7"/>
                  </a:cxn>
                  <a:cxn ang="T14">
                    <a:pos x="T8" y="T9"/>
                  </a:cxn>
                </a:cxnLst>
                <a:rect l="T15" t="T16" r="T17" b="T18"/>
                <a:pathLst>
                  <a:path w="63" h="60">
                    <a:moveTo>
                      <a:pt x="0" y="32"/>
                    </a:moveTo>
                    <a:lnTo>
                      <a:pt x="62" y="0"/>
                    </a:lnTo>
                    <a:lnTo>
                      <a:pt x="62" y="23"/>
                    </a:lnTo>
                    <a:lnTo>
                      <a:pt x="0" y="59"/>
                    </a:lnTo>
                    <a:lnTo>
                      <a:pt x="0" y="32"/>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latin typeface="Tw Cen MT" pitchFamily="34" charset="0"/>
                </a:endParaRPr>
              </a:p>
            </p:txBody>
          </p:sp>
          <p:sp>
            <p:nvSpPr>
              <p:cNvPr id="33931" name="Freeform 39"/>
              <p:cNvSpPr>
                <a:spLocks/>
              </p:cNvSpPr>
              <p:nvPr/>
            </p:nvSpPr>
            <p:spPr bwMode="auto">
              <a:xfrm>
                <a:off x="5216" y="3739"/>
                <a:ext cx="49" cy="104"/>
              </a:xfrm>
              <a:custGeom>
                <a:avLst/>
                <a:gdLst>
                  <a:gd name="T0" fmla="*/ 2 w 49"/>
                  <a:gd name="T1" fmla="*/ 103 h 104"/>
                  <a:gd name="T2" fmla="*/ 0 w 49"/>
                  <a:gd name="T3" fmla="*/ 25 h 104"/>
                  <a:gd name="T4" fmla="*/ 47 w 49"/>
                  <a:gd name="T5" fmla="*/ 0 h 104"/>
                  <a:gd name="T6" fmla="*/ 48 w 49"/>
                  <a:gd name="T7" fmla="*/ 78 h 104"/>
                  <a:gd name="T8" fmla="*/ 0 60000 65536"/>
                  <a:gd name="T9" fmla="*/ 0 60000 65536"/>
                  <a:gd name="T10" fmla="*/ 0 60000 65536"/>
                  <a:gd name="T11" fmla="*/ 0 60000 65536"/>
                  <a:gd name="T12" fmla="*/ 0 w 49"/>
                  <a:gd name="T13" fmla="*/ 0 h 104"/>
                  <a:gd name="T14" fmla="*/ 49 w 49"/>
                  <a:gd name="T15" fmla="*/ 104 h 104"/>
                </a:gdLst>
                <a:ahLst/>
                <a:cxnLst>
                  <a:cxn ang="T8">
                    <a:pos x="T0" y="T1"/>
                  </a:cxn>
                  <a:cxn ang="T9">
                    <a:pos x="T2" y="T3"/>
                  </a:cxn>
                  <a:cxn ang="T10">
                    <a:pos x="T4" y="T5"/>
                  </a:cxn>
                  <a:cxn ang="T11">
                    <a:pos x="T6" y="T7"/>
                  </a:cxn>
                </a:cxnLst>
                <a:rect l="T12" t="T13" r="T14" b="T15"/>
                <a:pathLst>
                  <a:path w="49" h="104">
                    <a:moveTo>
                      <a:pt x="2" y="103"/>
                    </a:moveTo>
                    <a:lnTo>
                      <a:pt x="0" y="25"/>
                    </a:lnTo>
                    <a:lnTo>
                      <a:pt x="47" y="0"/>
                    </a:lnTo>
                    <a:lnTo>
                      <a:pt x="48" y="78"/>
                    </a:lnTo>
                  </a:path>
                </a:pathLst>
              </a:custGeom>
              <a:solidFill>
                <a:srgbClr val="5F5F5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sp>
            <p:nvSpPr>
              <p:cNvPr id="33932" name="Line 40"/>
              <p:cNvSpPr>
                <a:spLocks noChangeShapeType="1"/>
              </p:cNvSpPr>
              <p:nvPr/>
            </p:nvSpPr>
            <p:spPr bwMode="auto">
              <a:xfrm flipV="1">
                <a:off x="5217" y="3762"/>
                <a:ext cx="46" cy="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sp>
            <p:nvSpPr>
              <p:cNvPr id="33933" name="Line 41"/>
              <p:cNvSpPr>
                <a:spLocks noChangeShapeType="1"/>
              </p:cNvSpPr>
              <p:nvPr/>
            </p:nvSpPr>
            <p:spPr bwMode="auto">
              <a:xfrm flipV="1">
                <a:off x="5217" y="3781"/>
                <a:ext cx="47" cy="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sp>
            <p:nvSpPr>
              <p:cNvPr id="33934" name="Line 42"/>
              <p:cNvSpPr>
                <a:spLocks noChangeShapeType="1"/>
              </p:cNvSpPr>
              <p:nvPr/>
            </p:nvSpPr>
            <p:spPr bwMode="auto">
              <a:xfrm flipV="1">
                <a:off x="5217" y="3798"/>
                <a:ext cx="48" cy="2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sp>
            <p:nvSpPr>
              <p:cNvPr id="33935" name="Freeform 43"/>
              <p:cNvSpPr>
                <a:spLocks/>
              </p:cNvSpPr>
              <p:nvPr/>
            </p:nvSpPr>
            <p:spPr bwMode="auto">
              <a:xfrm>
                <a:off x="5237" y="3765"/>
                <a:ext cx="217" cy="156"/>
              </a:xfrm>
              <a:custGeom>
                <a:avLst/>
                <a:gdLst>
                  <a:gd name="T0" fmla="*/ 0 w 217"/>
                  <a:gd name="T1" fmla="*/ 139 h 156"/>
                  <a:gd name="T2" fmla="*/ 0 w 217"/>
                  <a:gd name="T3" fmla="*/ 155 h 156"/>
                  <a:gd name="T4" fmla="*/ 216 w 217"/>
                  <a:gd name="T5" fmla="*/ 15 h 156"/>
                  <a:gd name="T6" fmla="*/ 216 w 217"/>
                  <a:gd name="T7" fmla="*/ 0 h 156"/>
                  <a:gd name="T8" fmla="*/ 0 w 217"/>
                  <a:gd name="T9" fmla="*/ 139 h 156"/>
                  <a:gd name="T10" fmla="*/ 0 60000 65536"/>
                  <a:gd name="T11" fmla="*/ 0 60000 65536"/>
                  <a:gd name="T12" fmla="*/ 0 60000 65536"/>
                  <a:gd name="T13" fmla="*/ 0 60000 65536"/>
                  <a:gd name="T14" fmla="*/ 0 60000 65536"/>
                  <a:gd name="T15" fmla="*/ 0 w 217"/>
                  <a:gd name="T16" fmla="*/ 0 h 156"/>
                  <a:gd name="T17" fmla="*/ 217 w 217"/>
                  <a:gd name="T18" fmla="*/ 156 h 156"/>
                </a:gdLst>
                <a:ahLst/>
                <a:cxnLst>
                  <a:cxn ang="T10">
                    <a:pos x="T0" y="T1"/>
                  </a:cxn>
                  <a:cxn ang="T11">
                    <a:pos x="T2" y="T3"/>
                  </a:cxn>
                  <a:cxn ang="T12">
                    <a:pos x="T4" y="T5"/>
                  </a:cxn>
                  <a:cxn ang="T13">
                    <a:pos x="T6" y="T7"/>
                  </a:cxn>
                  <a:cxn ang="T14">
                    <a:pos x="T8" y="T9"/>
                  </a:cxn>
                </a:cxnLst>
                <a:rect l="T15" t="T16" r="T17" b="T18"/>
                <a:pathLst>
                  <a:path w="217" h="156">
                    <a:moveTo>
                      <a:pt x="0" y="139"/>
                    </a:moveTo>
                    <a:lnTo>
                      <a:pt x="0" y="155"/>
                    </a:lnTo>
                    <a:lnTo>
                      <a:pt x="216" y="15"/>
                    </a:lnTo>
                    <a:lnTo>
                      <a:pt x="216" y="0"/>
                    </a:lnTo>
                    <a:lnTo>
                      <a:pt x="0" y="139"/>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latin typeface="Tw Cen MT" pitchFamily="34" charset="0"/>
                </a:endParaRPr>
              </a:p>
            </p:txBody>
          </p:sp>
          <p:sp>
            <p:nvSpPr>
              <p:cNvPr id="33936" name="Freeform 44"/>
              <p:cNvSpPr>
                <a:spLocks/>
              </p:cNvSpPr>
              <p:nvPr/>
            </p:nvSpPr>
            <p:spPr bwMode="auto">
              <a:xfrm>
                <a:off x="5114" y="3764"/>
                <a:ext cx="340" cy="142"/>
              </a:xfrm>
              <a:custGeom>
                <a:avLst/>
                <a:gdLst>
                  <a:gd name="T0" fmla="*/ 0 w 340"/>
                  <a:gd name="T1" fmla="*/ 141 h 142"/>
                  <a:gd name="T2" fmla="*/ 123 w 340"/>
                  <a:gd name="T3" fmla="*/ 141 h 142"/>
                  <a:gd name="T4" fmla="*/ 339 w 340"/>
                  <a:gd name="T5" fmla="*/ 0 h 142"/>
                  <a:gd name="T6" fmla="*/ 240 w 340"/>
                  <a:gd name="T7" fmla="*/ 0 h 142"/>
                  <a:gd name="T8" fmla="*/ 0 w 340"/>
                  <a:gd name="T9" fmla="*/ 141 h 142"/>
                  <a:gd name="T10" fmla="*/ 0 60000 65536"/>
                  <a:gd name="T11" fmla="*/ 0 60000 65536"/>
                  <a:gd name="T12" fmla="*/ 0 60000 65536"/>
                  <a:gd name="T13" fmla="*/ 0 60000 65536"/>
                  <a:gd name="T14" fmla="*/ 0 60000 65536"/>
                  <a:gd name="T15" fmla="*/ 0 w 340"/>
                  <a:gd name="T16" fmla="*/ 0 h 142"/>
                  <a:gd name="T17" fmla="*/ 340 w 340"/>
                  <a:gd name="T18" fmla="*/ 142 h 142"/>
                </a:gdLst>
                <a:ahLst/>
                <a:cxnLst>
                  <a:cxn ang="T10">
                    <a:pos x="T0" y="T1"/>
                  </a:cxn>
                  <a:cxn ang="T11">
                    <a:pos x="T2" y="T3"/>
                  </a:cxn>
                  <a:cxn ang="T12">
                    <a:pos x="T4" y="T5"/>
                  </a:cxn>
                  <a:cxn ang="T13">
                    <a:pos x="T6" y="T7"/>
                  </a:cxn>
                  <a:cxn ang="T14">
                    <a:pos x="T8" y="T9"/>
                  </a:cxn>
                </a:cxnLst>
                <a:rect l="T15" t="T16" r="T17" b="T18"/>
                <a:pathLst>
                  <a:path w="340" h="142">
                    <a:moveTo>
                      <a:pt x="0" y="141"/>
                    </a:moveTo>
                    <a:lnTo>
                      <a:pt x="123" y="141"/>
                    </a:lnTo>
                    <a:lnTo>
                      <a:pt x="339" y="0"/>
                    </a:lnTo>
                    <a:lnTo>
                      <a:pt x="240" y="0"/>
                    </a:lnTo>
                    <a:lnTo>
                      <a:pt x="0" y="141"/>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latin typeface="Tw Cen MT" pitchFamily="34" charset="0"/>
                </a:endParaRPr>
              </a:p>
            </p:txBody>
          </p:sp>
          <p:sp>
            <p:nvSpPr>
              <p:cNvPr id="33937" name="Rectangle 45"/>
              <p:cNvSpPr>
                <a:spLocks noChangeArrowheads="1"/>
              </p:cNvSpPr>
              <p:nvPr/>
            </p:nvSpPr>
            <p:spPr bwMode="auto">
              <a:xfrm>
                <a:off x="5026" y="3875"/>
                <a:ext cx="66" cy="85"/>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938" name="Rectangle 46"/>
              <p:cNvSpPr>
                <a:spLocks noChangeArrowheads="1"/>
              </p:cNvSpPr>
              <p:nvPr/>
            </p:nvSpPr>
            <p:spPr bwMode="auto">
              <a:xfrm>
                <a:off x="5068" y="3881"/>
                <a:ext cx="18" cy="72"/>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939" name="Rectangle 47"/>
              <p:cNvSpPr>
                <a:spLocks noChangeArrowheads="1"/>
              </p:cNvSpPr>
              <p:nvPr/>
            </p:nvSpPr>
            <p:spPr bwMode="auto">
              <a:xfrm>
                <a:off x="5033" y="3881"/>
                <a:ext cx="19" cy="72"/>
              </a:xfrm>
              <a:prstGeom prst="rect">
                <a:avLst/>
              </a:prstGeom>
              <a:solidFill>
                <a:srgbClr val="5F5F5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940" name="Line 48"/>
              <p:cNvSpPr>
                <a:spLocks noChangeShapeType="1"/>
              </p:cNvSpPr>
              <p:nvPr/>
            </p:nvSpPr>
            <p:spPr bwMode="auto">
              <a:xfrm>
                <a:off x="5059" y="3873"/>
                <a:ext cx="0" cy="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grpSp>
        <p:sp>
          <p:nvSpPr>
            <p:cNvPr id="33800" name="Rectangle 49"/>
            <p:cNvSpPr>
              <a:spLocks noChangeArrowheads="1"/>
            </p:cNvSpPr>
            <p:nvPr/>
          </p:nvSpPr>
          <p:spPr bwMode="auto">
            <a:xfrm>
              <a:off x="4272" y="3117"/>
              <a:ext cx="60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defTabSz="739775" eaLnBrk="0" hangingPunct="0"/>
              <a:r>
                <a:rPr lang="en-US" sz="1400" b="1">
                  <a:solidFill>
                    <a:srgbClr val="000000"/>
                  </a:solidFill>
                  <a:latin typeface="Tw Cen MT" pitchFamily="34" charset="0"/>
                  <a:ea typeface="Times New Roman (Arabic)"/>
                  <a:cs typeface="Times New Roman (Arabic)"/>
                </a:rPr>
                <a:t>F. Goods </a:t>
              </a:r>
            </a:p>
            <a:p>
              <a:pPr defTabSz="739775" eaLnBrk="0" hangingPunct="0"/>
              <a:r>
                <a:rPr lang="en-US" sz="1400" b="1">
                  <a:solidFill>
                    <a:srgbClr val="000000"/>
                  </a:solidFill>
                  <a:latin typeface="Tw Cen MT" pitchFamily="34" charset="0"/>
                  <a:ea typeface="Times New Roman (Arabic)"/>
                  <a:cs typeface="Times New Roman (Arabic)"/>
                </a:rPr>
                <a:t>Inventory</a:t>
              </a:r>
            </a:p>
          </p:txBody>
        </p:sp>
        <p:grpSp>
          <p:nvGrpSpPr>
            <p:cNvPr id="33801" name="Group 50"/>
            <p:cNvGrpSpPr>
              <a:grpSpLocks/>
            </p:cNvGrpSpPr>
            <p:nvPr/>
          </p:nvGrpSpPr>
          <p:grpSpPr bwMode="auto">
            <a:xfrm>
              <a:off x="4580" y="1968"/>
              <a:ext cx="796" cy="1014"/>
              <a:chOff x="4586" y="2318"/>
              <a:chExt cx="793" cy="810"/>
            </a:xfrm>
          </p:grpSpPr>
          <p:grpSp>
            <p:nvGrpSpPr>
              <p:cNvPr id="33902" name="Group 51"/>
              <p:cNvGrpSpPr>
                <a:grpSpLocks/>
              </p:cNvGrpSpPr>
              <p:nvPr/>
            </p:nvGrpSpPr>
            <p:grpSpPr bwMode="auto">
              <a:xfrm>
                <a:off x="4586" y="2318"/>
                <a:ext cx="793" cy="810"/>
                <a:chOff x="4586" y="2318"/>
                <a:chExt cx="793" cy="810"/>
              </a:xfrm>
            </p:grpSpPr>
            <p:sp>
              <p:nvSpPr>
                <p:cNvPr id="33904" name="Freeform 52"/>
                <p:cNvSpPr>
                  <a:spLocks/>
                </p:cNvSpPr>
                <p:nvPr/>
              </p:nvSpPr>
              <p:spPr bwMode="auto">
                <a:xfrm>
                  <a:off x="4586" y="2357"/>
                  <a:ext cx="793" cy="771"/>
                </a:xfrm>
                <a:custGeom>
                  <a:avLst/>
                  <a:gdLst>
                    <a:gd name="T0" fmla="*/ 99 w 793"/>
                    <a:gd name="T1" fmla="*/ 0 h 771"/>
                    <a:gd name="T2" fmla="*/ 792 w 793"/>
                    <a:gd name="T3" fmla="*/ 54 h 771"/>
                    <a:gd name="T4" fmla="*/ 693 w 793"/>
                    <a:gd name="T5" fmla="*/ 770 h 771"/>
                    <a:gd name="T6" fmla="*/ 0 w 793"/>
                    <a:gd name="T7" fmla="*/ 717 h 771"/>
                    <a:gd name="T8" fmla="*/ 99 w 793"/>
                    <a:gd name="T9" fmla="*/ 0 h 771"/>
                    <a:gd name="T10" fmla="*/ 0 60000 65536"/>
                    <a:gd name="T11" fmla="*/ 0 60000 65536"/>
                    <a:gd name="T12" fmla="*/ 0 60000 65536"/>
                    <a:gd name="T13" fmla="*/ 0 60000 65536"/>
                    <a:gd name="T14" fmla="*/ 0 60000 65536"/>
                    <a:gd name="T15" fmla="*/ 0 w 793"/>
                    <a:gd name="T16" fmla="*/ 0 h 771"/>
                    <a:gd name="T17" fmla="*/ 793 w 793"/>
                    <a:gd name="T18" fmla="*/ 771 h 771"/>
                  </a:gdLst>
                  <a:ahLst/>
                  <a:cxnLst>
                    <a:cxn ang="T10">
                      <a:pos x="T0" y="T1"/>
                    </a:cxn>
                    <a:cxn ang="T11">
                      <a:pos x="T2" y="T3"/>
                    </a:cxn>
                    <a:cxn ang="T12">
                      <a:pos x="T4" y="T5"/>
                    </a:cxn>
                    <a:cxn ang="T13">
                      <a:pos x="T6" y="T7"/>
                    </a:cxn>
                    <a:cxn ang="T14">
                      <a:pos x="T8" y="T9"/>
                    </a:cxn>
                  </a:cxnLst>
                  <a:rect l="T15" t="T16" r="T17" b="T18"/>
                  <a:pathLst>
                    <a:path w="793" h="771">
                      <a:moveTo>
                        <a:pt x="99" y="0"/>
                      </a:moveTo>
                      <a:lnTo>
                        <a:pt x="792" y="54"/>
                      </a:lnTo>
                      <a:lnTo>
                        <a:pt x="693" y="770"/>
                      </a:lnTo>
                      <a:lnTo>
                        <a:pt x="0" y="717"/>
                      </a:lnTo>
                      <a:lnTo>
                        <a:pt x="99" y="0"/>
                      </a:lnTo>
                    </a:path>
                  </a:pathLst>
                </a:custGeom>
                <a:solidFill>
                  <a:srgbClr val="414141"/>
                </a:solidFill>
                <a:ln w="9525" cap="rnd">
                  <a:solidFill>
                    <a:srgbClr val="000000"/>
                  </a:solidFill>
                  <a:round/>
                  <a:headEnd/>
                  <a:tailEnd/>
                </a:ln>
              </p:spPr>
              <p:txBody>
                <a:bodyPr/>
                <a:lstStyle/>
                <a:p>
                  <a:endParaRPr lang="en-IN">
                    <a:latin typeface="Tw Cen MT" pitchFamily="34" charset="0"/>
                  </a:endParaRPr>
                </a:p>
              </p:txBody>
            </p:sp>
            <p:sp>
              <p:nvSpPr>
                <p:cNvPr id="33905" name="Freeform 53"/>
                <p:cNvSpPr>
                  <a:spLocks/>
                </p:cNvSpPr>
                <p:nvPr/>
              </p:nvSpPr>
              <p:spPr bwMode="auto">
                <a:xfrm>
                  <a:off x="4621" y="2367"/>
                  <a:ext cx="747" cy="728"/>
                </a:xfrm>
                <a:custGeom>
                  <a:avLst/>
                  <a:gdLst>
                    <a:gd name="T0" fmla="*/ 52 w 747"/>
                    <a:gd name="T1" fmla="*/ 0 h 728"/>
                    <a:gd name="T2" fmla="*/ 746 w 747"/>
                    <a:gd name="T3" fmla="*/ 28 h 728"/>
                    <a:gd name="T4" fmla="*/ 693 w 747"/>
                    <a:gd name="T5" fmla="*/ 727 h 728"/>
                    <a:gd name="T6" fmla="*/ 0 w 747"/>
                    <a:gd name="T7" fmla="*/ 700 h 728"/>
                    <a:gd name="T8" fmla="*/ 52 w 747"/>
                    <a:gd name="T9" fmla="*/ 0 h 728"/>
                    <a:gd name="T10" fmla="*/ 0 60000 65536"/>
                    <a:gd name="T11" fmla="*/ 0 60000 65536"/>
                    <a:gd name="T12" fmla="*/ 0 60000 65536"/>
                    <a:gd name="T13" fmla="*/ 0 60000 65536"/>
                    <a:gd name="T14" fmla="*/ 0 60000 65536"/>
                    <a:gd name="T15" fmla="*/ 0 w 747"/>
                    <a:gd name="T16" fmla="*/ 0 h 728"/>
                    <a:gd name="T17" fmla="*/ 747 w 747"/>
                    <a:gd name="T18" fmla="*/ 728 h 728"/>
                  </a:gdLst>
                  <a:ahLst/>
                  <a:cxnLst>
                    <a:cxn ang="T10">
                      <a:pos x="T0" y="T1"/>
                    </a:cxn>
                    <a:cxn ang="T11">
                      <a:pos x="T2" y="T3"/>
                    </a:cxn>
                    <a:cxn ang="T12">
                      <a:pos x="T4" y="T5"/>
                    </a:cxn>
                    <a:cxn ang="T13">
                      <a:pos x="T6" y="T7"/>
                    </a:cxn>
                    <a:cxn ang="T14">
                      <a:pos x="T8" y="T9"/>
                    </a:cxn>
                  </a:cxnLst>
                  <a:rect l="T15" t="T16" r="T17" b="T18"/>
                  <a:pathLst>
                    <a:path w="747" h="728">
                      <a:moveTo>
                        <a:pt x="52" y="0"/>
                      </a:moveTo>
                      <a:lnTo>
                        <a:pt x="746" y="28"/>
                      </a:lnTo>
                      <a:lnTo>
                        <a:pt x="693" y="727"/>
                      </a:lnTo>
                      <a:lnTo>
                        <a:pt x="0" y="700"/>
                      </a:lnTo>
                      <a:lnTo>
                        <a:pt x="52" y="0"/>
                      </a:lnTo>
                    </a:path>
                  </a:pathLst>
                </a:custGeom>
                <a:solidFill>
                  <a:srgbClr val="676767"/>
                </a:solidFill>
                <a:ln w="9525" cap="rnd">
                  <a:solidFill>
                    <a:srgbClr val="000000"/>
                  </a:solidFill>
                  <a:round/>
                  <a:headEnd/>
                  <a:tailEnd/>
                </a:ln>
              </p:spPr>
              <p:txBody>
                <a:bodyPr/>
                <a:lstStyle/>
                <a:p>
                  <a:endParaRPr lang="en-IN">
                    <a:latin typeface="Tw Cen MT" pitchFamily="34" charset="0"/>
                  </a:endParaRPr>
                </a:p>
              </p:txBody>
            </p:sp>
            <p:sp>
              <p:nvSpPr>
                <p:cNvPr id="33906" name="Freeform 54"/>
                <p:cNvSpPr>
                  <a:spLocks/>
                </p:cNvSpPr>
                <p:nvPr/>
              </p:nvSpPr>
              <p:spPr bwMode="auto">
                <a:xfrm>
                  <a:off x="4655" y="2376"/>
                  <a:ext cx="696" cy="692"/>
                </a:xfrm>
                <a:custGeom>
                  <a:avLst/>
                  <a:gdLst>
                    <a:gd name="T0" fmla="*/ 0 w 696"/>
                    <a:gd name="T1" fmla="*/ 0 h 692"/>
                    <a:gd name="T2" fmla="*/ 695 w 696"/>
                    <a:gd name="T3" fmla="*/ 0 h 692"/>
                    <a:gd name="T4" fmla="*/ 695 w 696"/>
                    <a:gd name="T5" fmla="*/ 691 h 692"/>
                    <a:gd name="T6" fmla="*/ 0 w 696"/>
                    <a:gd name="T7" fmla="*/ 691 h 692"/>
                    <a:gd name="T8" fmla="*/ 0 w 696"/>
                    <a:gd name="T9" fmla="*/ 0 h 692"/>
                    <a:gd name="T10" fmla="*/ 0 60000 65536"/>
                    <a:gd name="T11" fmla="*/ 0 60000 65536"/>
                    <a:gd name="T12" fmla="*/ 0 60000 65536"/>
                    <a:gd name="T13" fmla="*/ 0 60000 65536"/>
                    <a:gd name="T14" fmla="*/ 0 60000 65536"/>
                    <a:gd name="T15" fmla="*/ 0 w 696"/>
                    <a:gd name="T16" fmla="*/ 0 h 692"/>
                    <a:gd name="T17" fmla="*/ 696 w 696"/>
                    <a:gd name="T18" fmla="*/ 692 h 692"/>
                  </a:gdLst>
                  <a:ahLst/>
                  <a:cxnLst>
                    <a:cxn ang="T10">
                      <a:pos x="T0" y="T1"/>
                    </a:cxn>
                    <a:cxn ang="T11">
                      <a:pos x="T2" y="T3"/>
                    </a:cxn>
                    <a:cxn ang="T12">
                      <a:pos x="T4" y="T5"/>
                    </a:cxn>
                    <a:cxn ang="T13">
                      <a:pos x="T6" y="T7"/>
                    </a:cxn>
                    <a:cxn ang="T14">
                      <a:pos x="T8" y="T9"/>
                    </a:cxn>
                  </a:cxnLst>
                  <a:rect l="T15" t="T16" r="T17" b="T18"/>
                  <a:pathLst>
                    <a:path w="696" h="692">
                      <a:moveTo>
                        <a:pt x="0" y="0"/>
                      </a:moveTo>
                      <a:lnTo>
                        <a:pt x="695" y="0"/>
                      </a:lnTo>
                      <a:lnTo>
                        <a:pt x="695" y="691"/>
                      </a:lnTo>
                      <a:lnTo>
                        <a:pt x="0" y="691"/>
                      </a:lnTo>
                      <a:lnTo>
                        <a:pt x="0" y="0"/>
                      </a:lnTo>
                    </a:path>
                  </a:pathLst>
                </a:custGeom>
                <a:solidFill>
                  <a:srgbClr val="DADADA"/>
                </a:solidFill>
                <a:ln w="9525" cap="rnd">
                  <a:solidFill>
                    <a:srgbClr val="000000"/>
                  </a:solidFill>
                  <a:round/>
                  <a:headEnd/>
                  <a:tailEnd/>
                </a:ln>
                <a:effectLst>
                  <a:prstShdw prst="shdw17" dist="17961" dir="2700000">
                    <a:srgbClr val="000000"/>
                  </a:prstShdw>
                </a:effectLst>
              </p:spPr>
              <p:txBody>
                <a:bodyPr/>
                <a:lstStyle/>
                <a:p>
                  <a:endParaRPr lang="en-IN">
                    <a:latin typeface="Tw Cen MT" pitchFamily="34" charset="0"/>
                  </a:endParaRPr>
                </a:p>
              </p:txBody>
            </p:sp>
            <p:grpSp>
              <p:nvGrpSpPr>
                <p:cNvPr id="33907" name="Group 55"/>
                <p:cNvGrpSpPr>
                  <a:grpSpLocks/>
                </p:cNvGrpSpPr>
                <p:nvPr/>
              </p:nvGrpSpPr>
              <p:grpSpPr bwMode="auto">
                <a:xfrm>
                  <a:off x="4765" y="2318"/>
                  <a:ext cx="56" cy="125"/>
                  <a:chOff x="4765" y="2318"/>
                  <a:chExt cx="56" cy="125"/>
                </a:xfrm>
              </p:grpSpPr>
              <p:sp>
                <p:nvSpPr>
                  <p:cNvPr id="33908" name="Freeform 56"/>
                  <p:cNvSpPr>
                    <a:spLocks/>
                  </p:cNvSpPr>
                  <p:nvPr/>
                </p:nvSpPr>
                <p:spPr bwMode="auto">
                  <a:xfrm>
                    <a:off x="4804" y="2340"/>
                    <a:ext cx="17" cy="17"/>
                  </a:xfrm>
                  <a:custGeom>
                    <a:avLst/>
                    <a:gdLst>
                      <a:gd name="T0" fmla="*/ 0 w 17"/>
                      <a:gd name="T1" fmla="*/ 16 h 17"/>
                      <a:gd name="T2" fmla="*/ 0 w 17"/>
                      <a:gd name="T3" fmla="*/ 0 h 17"/>
                      <a:gd name="T4" fmla="*/ 10 w 17"/>
                      <a:gd name="T5" fmla="*/ 0 h 17"/>
                      <a:gd name="T6" fmla="*/ 10 w 17"/>
                      <a:gd name="T7" fmla="*/ 0 h 17"/>
                      <a:gd name="T8" fmla="*/ 16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10" y="0"/>
                        </a:lnTo>
                        <a:lnTo>
                          <a:pt x="16" y="16"/>
                        </a:lnTo>
                        <a:lnTo>
                          <a:pt x="0" y="16"/>
                        </a:lnTo>
                      </a:path>
                    </a:pathLst>
                  </a:custGeom>
                  <a:solidFill>
                    <a:srgbClr val="000000"/>
                  </a:solidFill>
                  <a:ln w="9525" cap="rnd">
                    <a:solidFill>
                      <a:srgbClr val="000000"/>
                    </a:solidFill>
                    <a:round/>
                    <a:headEnd/>
                    <a:tailEnd/>
                  </a:ln>
                </p:spPr>
                <p:txBody>
                  <a:bodyPr/>
                  <a:lstStyle/>
                  <a:p>
                    <a:endParaRPr lang="en-IN">
                      <a:latin typeface="Tw Cen MT" pitchFamily="34" charset="0"/>
                    </a:endParaRPr>
                  </a:p>
                </p:txBody>
              </p:sp>
              <p:sp>
                <p:nvSpPr>
                  <p:cNvPr id="33909" name="Freeform 57"/>
                  <p:cNvSpPr>
                    <a:spLocks/>
                  </p:cNvSpPr>
                  <p:nvPr/>
                </p:nvSpPr>
                <p:spPr bwMode="auto">
                  <a:xfrm>
                    <a:off x="4765" y="2318"/>
                    <a:ext cx="43" cy="22"/>
                  </a:xfrm>
                  <a:custGeom>
                    <a:avLst/>
                    <a:gdLst>
                      <a:gd name="T0" fmla="*/ 10 w 43"/>
                      <a:gd name="T1" fmla="*/ 17 h 22"/>
                      <a:gd name="T2" fmla="*/ 11 w 43"/>
                      <a:gd name="T3" fmla="*/ 13 h 22"/>
                      <a:gd name="T4" fmla="*/ 13 w 43"/>
                      <a:gd name="T5" fmla="*/ 11 h 22"/>
                      <a:gd name="T6" fmla="*/ 16 w 43"/>
                      <a:gd name="T7" fmla="*/ 8 h 22"/>
                      <a:gd name="T8" fmla="*/ 21 w 43"/>
                      <a:gd name="T9" fmla="*/ 8 h 22"/>
                      <a:gd name="T10" fmla="*/ 26 w 43"/>
                      <a:gd name="T11" fmla="*/ 8 h 22"/>
                      <a:gd name="T12" fmla="*/ 30 w 43"/>
                      <a:gd name="T13" fmla="*/ 11 h 22"/>
                      <a:gd name="T14" fmla="*/ 32 w 43"/>
                      <a:gd name="T15" fmla="*/ 13 h 22"/>
                      <a:gd name="T16" fmla="*/ 34 w 43"/>
                      <a:gd name="T17" fmla="*/ 18 h 22"/>
                      <a:gd name="T18" fmla="*/ 42 w 43"/>
                      <a:gd name="T19" fmla="*/ 18 h 22"/>
                      <a:gd name="T20" fmla="*/ 40 w 43"/>
                      <a:gd name="T21" fmla="*/ 11 h 22"/>
                      <a:gd name="T22" fmla="*/ 35 w 43"/>
                      <a:gd name="T23" fmla="*/ 5 h 22"/>
                      <a:gd name="T24" fmla="*/ 28 w 43"/>
                      <a:gd name="T25" fmla="*/ 2 h 22"/>
                      <a:gd name="T26" fmla="*/ 21 w 43"/>
                      <a:gd name="T27" fmla="*/ 0 h 22"/>
                      <a:gd name="T28" fmla="*/ 14 w 43"/>
                      <a:gd name="T29" fmla="*/ 2 h 22"/>
                      <a:gd name="T30" fmla="*/ 7 w 43"/>
                      <a:gd name="T31" fmla="*/ 5 h 22"/>
                      <a:gd name="T32" fmla="*/ 2 w 43"/>
                      <a:gd name="T33" fmla="*/ 10 h 22"/>
                      <a:gd name="T34" fmla="*/ 0 w 43"/>
                      <a:gd name="T35" fmla="*/ 17 h 22"/>
                      <a:gd name="T36" fmla="*/ 2 w 43"/>
                      <a:gd name="T37" fmla="*/ 20 h 22"/>
                      <a:gd name="T38" fmla="*/ 5 w 43"/>
                      <a:gd name="T39" fmla="*/ 21 h 22"/>
                      <a:gd name="T40" fmla="*/ 8 w 43"/>
                      <a:gd name="T41" fmla="*/ 20 h 22"/>
                      <a:gd name="T42" fmla="*/ 10 w 43"/>
                      <a:gd name="T43" fmla="*/ 17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22"/>
                      <a:gd name="T68" fmla="*/ 43 w 4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22">
                        <a:moveTo>
                          <a:pt x="10" y="17"/>
                        </a:moveTo>
                        <a:lnTo>
                          <a:pt x="11" y="13"/>
                        </a:lnTo>
                        <a:lnTo>
                          <a:pt x="13" y="11"/>
                        </a:lnTo>
                        <a:lnTo>
                          <a:pt x="16" y="8"/>
                        </a:lnTo>
                        <a:lnTo>
                          <a:pt x="21" y="8"/>
                        </a:lnTo>
                        <a:lnTo>
                          <a:pt x="26" y="8"/>
                        </a:lnTo>
                        <a:lnTo>
                          <a:pt x="30" y="11"/>
                        </a:lnTo>
                        <a:lnTo>
                          <a:pt x="32" y="13"/>
                        </a:lnTo>
                        <a:lnTo>
                          <a:pt x="34" y="18"/>
                        </a:lnTo>
                        <a:lnTo>
                          <a:pt x="42" y="18"/>
                        </a:lnTo>
                        <a:lnTo>
                          <a:pt x="40" y="11"/>
                        </a:lnTo>
                        <a:lnTo>
                          <a:pt x="35" y="5"/>
                        </a:lnTo>
                        <a:lnTo>
                          <a:pt x="28" y="2"/>
                        </a:lnTo>
                        <a:lnTo>
                          <a:pt x="21" y="0"/>
                        </a:lnTo>
                        <a:lnTo>
                          <a:pt x="14" y="2"/>
                        </a:lnTo>
                        <a:lnTo>
                          <a:pt x="7" y="5"/>
                        </a:lnTo>
                        <a:lnTo>
                          <a:pt x="2" y="10"/>
                        </a:lnTo>
                        <a:lnTo>
                          <a:pt x="0" y="17"/>
                        </a:lnTo>
                        <a:lnTo>
                          <a:pt x="2" y="20"/>
                        </a:lnTo>
                        <a:lnTo>
                          <a:pt x="5" y="21"/>
                        </a:lnTo>
                        <a:lnTo>
                          <a:pt x="8" y="20"/>
                        </a:lnTo>
                        <a:lnTo>
                          <a:pt x="10" y="17"/>
                        </a:lnTo>
                      </a:path>
                    </a:pathLst>
                  </a:custGeom>
                  <a:solidFill>
                    <a:srgbClr val="000000"/>
                  </a:solidFill>
                  <a:ln w="9525" cap="rnd">
                    <a:solidFill>
                      <a:srgbClr val="000000"/>
                    </a:solidFill>
                    <a:round/>
                    <a:headEnd/>
                    <a:tailEnd/>
                  </a:ln>
                </p:spPr>
                <p:txBody>
                  <a:bodyPr/>
                  <a:lstStyle/>
                  <a:p>
                    <a:endParaRPr lang="en-IN">
                      <a:latin typeface="Tw Cen MT" pitchFamily="34" charset="0"/>
                    </a:endParaRPr>
                  </a:p>
                </p:txBody>
              </p:sp>
              <p:sp>
                <p:nvSpPr>
                  <p:cNvPr id="33910" name="Freeform 58"/>
                  <p:cNvSpPr>
                    <a:spLocks/>
                  </p:cNvSpPr>
                  <p:nvPr/>
                </p:nvSpPr>
                <p:spPr bwMode="auto">
                  <a:xfrm>
                    <a:off x="4765" y="2340"/>
                    <a:ext cx="17" cy="90"/>
                  </a:xfrm>
                  <a:custGeom>
                    <a:avLst/>
                    <a:gdLst>
                      <a:gd name="T0" fmla="*/ 16 w 17"/>
                      <a:gd name="T1" fmla="*/ 84 h 90"/>
                      <a:gd name="T2" fmla="*/ 16 w 17"/>
                      <a:gd name="T3" fmla="*/ 0 h 90"/>
                      <a:gd name="T4" fmla="*/ 0 w 17"/>
                      <a:gd name="T5" fmla="*/ 0 h 90"/>
                      <a:gd name="T6" fmla="*/ 0 w 17"/>
                      <a:gd name="T7" fmla="*/ 84 h 90"/>
                      <a:gd name="T8" fmla="*/ 2 w 17"/>
                      <a:gd name="T9" fmla="*/ 88 h 90"/>
                      <a:gd name="T10" fmla="*/ 8 w 17"/>
                      <a:gd name="T11" fmla="*/ 89 h 90"/>
                      <a:gd name="T12" fmla="*/ 13 w 17"/>
                      <a:gd name="T13" fmla="*/ 88 h 90"/>
                      <a:gd name="T14" fmla="*/ 16 w 17"/>
                      <a:gd name="T15" fmla="*/ 84 h 90"/>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90"/>
                      <a:gd name="T26" fmla="*/ 17 w 17"/>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90">
                        <a:moveTo>
                          <a:pt x="16" y="84"/>
                        </a:moveTo>
                        <a:lnTo>
                          <a:pt x="16" y="0"/>
                        </a:lnTo>
                        <a:lnTo>
                          <a:pt x="0" y="0"/>
                        </a:lnTo>
                        <a:lnTo>
                          <a:pt x="0" y="84"/>
                        </a:lnTo>
                        <a:lnTo>
                          <a:pt x="2" y="88"/>
                        </a:lnTo>
                        <a:lnTo>
                          <a:pt x="8" y="89"/>
                        </a:lnTo>
                        <a:lnTo>
                          <a:pt x="13" y="88"/>
                        </a:lnTo>
                        <a:lnTo>
                          <a:pt x="16" y="84"/>
                        </a:lnTo>
                      </a:path>
                    </a:pathLst>
                  </a:custGeom>
                  <a:solidFill>
                    <a:srgbClr val="000000"/>
                  </a:solidFill>
                  <a:ln w="9525" cap="rnd">
                    <a:solidFill>
                      <a:srgbClr val="000000"/>
                    </a:solidFill>
                    <a:round/>
                    <a:headEnd/>
                    <a:tailEnd/>
                  </a:ln>
                </p:spPr>
                <p:txBody>
                  <a:bodyPr/>
                  <a:lstStyle/>
                  <a:p>
                    <a:endParaRPr lang="en-IN">
                      <a:latin typeface="Tw Cen MT" pitchFamily="34" charset="0"/>
                    </a:endParaRPr>
                  </a:p>
                </p:txBody>
              </p:sp>
              <p:sp>
                <p:nvSpPr>
                  <p:cNvPr id="33911" name="Freeform 59"/>
                  <p:cNvSpPr>
                    <a:spLocks/>
                  </p:cNvSpPr>
                  <p:nvPr/>
                </p:nvSpPr>
                <p:spPr bwMode="auto">
                  <a:xfrm>
                    <a:off x="4765" y="2424"/>
                    <a:ext cx="35" cy="19"/>
                  </a:xfrm>
                  <a:custGeom>
                    <a:avLst/>
                    <a:gdLst>
                      <a:gd name="T0" fmla="*/ 25 w 35"/>
                      <a:gd name="T1" fmla="*/ 4 h 19"/>
                      <a:gd name="T2" fmla="*/ 25 w 35"/>
                      <a:gd name="T3" fmla="*/ 7 h 19"/>
                      <a:gd name="T4" fmla="*/ 23 w 35"/>
                      <a:gd name="T5" fmla="*/ 9 h 19"/>
                      <a:gd name="T6" fmla="*/ 21 w 35"/>
                      <a:gd name="T7" fmla="*/ 10 h 19"/>
                      <a:gd name="T8" fmla="*/ 17 w 35"/>
                      <a:gd name="T9" fmla="*/ 11 h 19"/>
                      <a:gd name="T10" fmla="*/ 13 w 35"/>
                      <a:gd name="T11" fmla="*/ 10 h 19"/>
                      <a:gd name="T12" fmla="*/ 11 w 35"/>
                      <a:gd name="T13" fmla="*/ 9 h 19"/>
                      <a:gd name="T14" fmla="*/ 9 w 35"/>
                      <a:gd name="T15" fmla="*/ 7 h 19"/>
                      <a:gd name="T16" fmla="*/ 9 w 35"/>
                      <a:gd name="T17" fmla="*/ 4 h 19"/>
                      <a:gd name="T18" fmla="*/ 0 w 35"/>
                      <a:gd name="T19" fmla="*/ 4 h 19"/>
                      <a:gd name="T20" fmla="*/ 2 w 35"/>
                      <a:gd name="T21" fmla="*/ 10 h 19"/>
                      <a:gd name="T22" fmla="*/ 6 w 35"/>
                      <a:gd name="T23" fmla="*/ 15 h 19"/>
                      <a:gd name="T24" fmla="*/ 11 w 35"/>
                      <a:gd name="T25" fmla="*/ 17 h 19"/>
                      <a:gd name="T26" fmla="*/ 17 w 35"/>
                      <a:gd name="T27" fmla="*/ 18 h 19"/>
                      <a:gd name="T28" fmla="*/ 23 w 35"/>
                      <a:gd name="T29" fmla="*/ 17 h 19"/>
                      <a:gd name="T30" fmla="*/ 28 w 35"/>
                      <a:gd name="T31" fmla="*/ 15 h 19"/>
                      <a:gd name="T32" fmla="*/ 32 w 35"/>
                      <a:gd name="T33" fmla="*/ 10 h 19"/>
                      <a:gd name="T34" fmla="*/ 34 w 35"/>
                      <a:gd name="T35" fmla="*/ 4 h 19"/>
                      <a:gd name="T36" fmla="*/ 32 w 35"/>
                      <a:gd name="T37" fmla="*/ 1 h 19"/>
                      <a:gd name="T38" fmla="*/ 29 w 35"/>
                      <a:gd name="T39" fmla="*/ 0 h 19"/>
                      <a:gd name="T40" fmla="*/ 26 w 35"/>
                      <a:gd name="T41" fmla="*/ 1 h 19"/>
                      <a:gd name="T42" fmla="*/ 25 w 35"/>
                      <a:gd name="T43" fmla="*/ 4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19"/>
                      <a:gd name="T68" fmla="*/ 35 w 35"/>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19">
                        <a:moveTo>
                          <a:pt x="25" y="4"/>
                        </a:moveTo>
                        <a:lnTo>
                          <a:pt x="25" y="7"/>
                        </a:lnTo>
                        <a:lnTo>
                          <a:pt x="23" y="9"/>
                        </a:lnTo>
                        <a:lnTo>
                          <a:pt x="21" y="10"/>
                        </a:lnTo>
                        <a:lnTo>
                          <a:pt x="17" y="11"/>
                        </a:lnTo>
                        <a:lnTo>
                          <a:pt x="13" y="10"/>
                        </a:lnTo>
                        <a:lnTo>
                          <a:pt x="11" y="9"/>
                        </a:lnTo>
                        <a:lnTo>
                          <a:pt x="9" y="7"/>
                        </a:lnTo>
                        <a:lnTo>
                          <a:pt x="9" y="4"/>
                        </a:lnTo>
                        <a:lnTo>
                          <a:pt x="0" y="4"/>
                        </a:lnTo>
                        <a:lnTo>
                          <a:pt x="2" y="10"/>
                        </a:lnTo>
                        <a:lnTo>
                          <a:pt x="6" y="15"/>
                        </a:lnTo>
                        <a:lnTo>
                          <a:pt x="11" y="17"/>
                        </a:lnTo>
                        <a:lnTo>
                          <a:pt x="17" y="18"/>
                        </a:lnTo>
                        <a:lnTo>
                          <a:pt x="23" y="17"/>
                        </a:lnTo>
                        <a:lnTo>
                          <a:pt x="28" y="15"/>
                        </a:lnTo>
                        <a:lnTo>
                          <a:pt x="32" y="10"/>
                        </a:lnTo>
                        <a:lnTo>
                          <a:pt x="34" y="4"/>
                        </a:lnTo>
                        <a:lnTo>
                          <a:pt x="32" y="1"/>
                        </a:lnTo>
                        <a:lnTo>
                          <a:pt x="29" y="0"/>
                        </a:lnTo>
                        <a:lnTo>
                          <a:pt x="26" y="1"/>
                        </a:lnTo>
                        <a:lnTo>
                          <a:pt x="25" y="4"/>
                        </a:lnTo>
                      </a:path>
                    </a:pathLst>
                  </a:custGeom>
                  <a:solidFill>
                    <a:srgbClr val="000000"/>
                  </a:solidFill>
                  <a:ln w="9525" cap="rnd">
                    <a:solidFill>
                      <a:srgbClr val="000000"/>
                    </a:solidFill>
                    <a:round/>
                    <a:headEnd/>
                    <a:tailEnd/>
                  </a:ln>
                </p:spPr>
                <p:txBody>
                  <a:bodyPr/>
                  <a:lstStyle/>
                  <a:p>
                    <a:endParaRPr lang="en-IN">
                      <a:latin typeface="Tw Cen MT" pitchFamily="34" charset="0"/>
                    </a:endParaRPr>
                  </a:p>
                </p:txBody>
              </p:sp>
              <p:sp>
                <p:nvSpPr>
                  <p:cNvPr id="33912" name="Freeform 60"/>
                  <p:cNvSpPr>
                    <a:spLocks/>
                  </p:cNvSpPr>
                  <p:nvPr/>
                </p:nvSpPr>
                <p:spPr bwMode="auto">
                  <a:xfrm>
                    <a:off x="4794" y="2371"/>
                    <a:ext cx="17" cy="53"/>
                  </a:xfrm>
                  <a:custGeom>
                    <a:avLst/>
                    <a:gdLst>
                      <a:gd name="T0" fmla="*/ 9 w 17"/>
                      <a:gd name="T1" fmla="*/ 0 h 53"/>
                      <a:gd name="T2" fmla="*/ 0 w 17"/>
                      <a:gd name="T3" fmla="*/ 0 h 53"/>
                      <a:gd name="T4" fmla="*/ 0 w 17"/>
                      <a:gd name="T5" fmla="*/ 52 h 53"/>
                      <a:gd name="T6" fmla="*/ 16 w 17"/>
                      <a:gd name="T7" fmla="*/ 52 h 53"/>
                      <a:gd name="T8" fmla="*/ 16 w 17"/>
                      <a:gd name="T9" fmla="*/ 0 h 53"/>
                      <a:gd name="T10" fmla="*/ 9 w 17"/>
                      <a:gd name="T11" fmla="*/ 0 h 53"/>
                      <a:gd name="T12" fmla="*/ 0 60000 65536"/>
                      <a:gd name="T13" fmla="*/ 0 60000 65536"/>
                      <a:gd name="T14" fmla="*/ 0 60000 65536"/>
                      <a:gd name="T15" fmla="*/ 0 60000 65536"/>
                      <a:gd name="T16" fmla="*/ 0 60000 65536"/>
                      <a:gd name="T17" fmla="*/ 0 60000 65536"/>
                      <a:gd name="T18" fmla="*/ 0 w 17"/>
                      <a:gd name="T19" fmla="*/ 0 h 53"/>
                      <a:gd name="T20" fmla="*/ 17 w 17"/>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7" h="53">
                        <a:moveTo>
                          <a:pt x="9" y="0"/>
                        </a:moveTo>
                        <a:lnTo>
                          <a:pt x="0" y="0"/>
                        </a:lnTo>
                        <a:lnTo>
                          <a:pt x="0" y="52"/>
                        </a:lnTo>
                        <a:lnTo>
                          <a:pt x="16" y="52"/>
                        </a:lnTo>
                        <a:lnTo>
                          <a:pt x="16" y="0"/>
                        </a:lnTo>
                        <a:lnTo>
                          <a:pt x="9" y="0"/>
                        </a:lnTo>
                      </a:path>
                    </a:pathLst>
                  </a:custGeom>
                  <a:solidFill>
                    <a:srgbClr val="000000"/>
                  </a:solidFill>
                  <a:ln w="9525" cap="rnd">
                    <a:solidFill>
                      <a:srgbClr val="000000"/>
                    </a:solidFill>
                    <a:round/>
                    <a:headEnd/>
                    <a:tailEnd/>
                  </a:ln>
                </p:spPr>
                <p:txBody>
                  <a:bodyPr/>
                  <a:lstStyle/>
                  <a:p>
                    <a:endParaRPr lang="en-IN">
                      <a:latin typeface="Tw Cen MT" pitchFamily="34" charset="0"/>
                    </a:endParaRPr>
                  </a:p>
                </p:txBody>
              </p:sp>
              <p:sp>
                <p:nvSpPr>
                  <p:cNvPr id="33913" name="Freeform 61"/>
                  <p:cNvSpPr>
                    <a:spLocks/>
                  </p:cNvSpPr>
                  <p:nvPr/>
                </p:nvSpPr>
                <p:spPr bwMode="auto">
                  <a:xfrm>
                    <a:off x="4794" y="2365"/>
                    <a:ext cx="17" cy="17"/>
                  </a:xfrm>
                  <a:custGeom>
                    <a:avLst/>
                    <a:gdLst>
                      <a:gd name="T0" fmla="*/ 16 w 17"/>
                      <a:gd name="T1" fmla="*/ 0 h 17"/>
                      <a:gd name="T2" fmla="*/ 12 w 17"/>
                      <a:gd name="T3" fmla="*/ 16 h 17"/>
                      <a:gd name="T4" fmla="*/ 9 w 17"/>
                      <a:gd name="T5" fmla="*/ 16 h 17"/>
                      <a:gd name="T6" fmla="*/ 3 w 17"/>
                      <a:gd name="T7" fmla="*/ 16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2" y="16"/>
                        </a:lnTo>
                        <a:lnTo>
                          <a:pt x="9" y="16"/>
                        </a:lnTo>
                        <a:lnTo>
                          <a:pt x="3" y="16"/>
                        </a:lnTo>
                        <a:lnTo>
                          <a:pt x="0" y="0"/>
                        </a:lnTo>
                        <a:lnTo>
                          <a:pt x="16" y="0"/>
                        </a:lnTo>
                      </a:path>
                    </a:pathLst>
                  </a:custGeom>
                  <a:solidFill>
                    <a:srgbClr val="000000"/>
                  </a:solidFill>
                  <a:ln w="9525" cap="rnd">
                    <a:solidFill>
                      <a:srgbClr val="000000"/>
                    </a:solidFill>
                    <a:round/>
                    <a:headEnd/>
                    <a:tailEnd/>
                  </a:ln>
                </p:spPr>
                <p:txBody>
                  <a:bodyPr/>
                  <a:lstStyle/>
                  <a:p>
                    <a:endParaRPr lang="en-IN">
                      <a:latin typeface="Tw Cen MT" pitchFamily="34" charset="0"/>
                    </a:endParaRPr>
                  </a:p>
                </p:txBody>
              </p:sp>
            </p:grpSp>
          </p:grpSp>
          <p:sp>
            <p:nvSpPr>
              <p:cNvPr id="33903" name="Rectangle 62"/>
              <p:cNvSpPr>
                <a:spLocks noChangeArrowheads="1"/>
              </p:cNvSpPr>
              <p:nvPr/>
            </p:nvSpPr>
            <p:spPr bwMode="auto">
              <a:xfrm>
                <a:off x="4611" y="2484"/>
                <a:ext cx="752" cy="3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N">
                  <a:latin typeface="Tw Cen MT" pitchFamily="34" charset="0"/>
                </a:endParaRPr>
              </a:p>
            </p:txBody>
          </p:sp>
        </p:grpSp>
        <p:grpSp>
          <p:nvGrpSpPr>
            <p:cNvPr id="33802" name="Group 63"/>
            <p:cNvGrpSpPr>
              <a:grpSpLocks/>
            </p:cNvGrpSpPr>
            <p:nvPr/>
          </p:nvGrpSpPr>
          <p:grpSpPr bwMode="auto">
            <a:xfrm>
              <a:off x="3372" y="1251"/>
              <a:ext cx="1051" cy="477"/>
              <a:chOff x="3378" y="1397"/>
              <a:chExt cx="1051" cy="477"/>
            </a:xfrm>
          </p:grpSpPr>
          <p:grpSp>
            <p:nvGrpSpPr>
              <p:cNvPr id="33860" name="Group 64"/>
              <p:cNvGrpSpPr>
                <a:grpSpLocks/>
              </p:cNvGrpSpPr>
              <p:nvPr/>
            </p:nvGrpSpPr>
            <p:grpSpPr bwMode="auto">
              <a:xfrm>
                <a:off x="3379" y="1397"/>
                <a:ext cx="1050" cy="477"/>
                <a:chOff x="3379" y="1397"/>
                <a:chExt cx="1050" cy="477"/>
              </a:xfrm>
            </p:grpSpPr>
            <p:sp>
              <p:nvSpPr>
                <p:cNvPr id="33900" name="Freeform 65"/>
                <p:cNvSpPr>
                  <a:spLocks/>
                </p:cNvSpPr>
                <p:nvPr/>
              </p:nvSpPr>
              <p:spPr bwMode="auto">
                <a:xfrm>
                  <a:off x="3379" y="1397"/>
                  <a:ext cx="1050" cy="477"/>
                </a:xfrm>
                <a:custGeom>
                  <a:avLst/>
                  <a:gdLst>
                    <a:gd name="T0" fmla="*/ 1049 w 1050"/>
                    <a:gd name="T1" fmla="*/ 0 h 477"/>
                    <a:gd name="T2" fmla="*/ 1049 w 1050"/>
                    <a:gd name="T3" fmla="*/ 476 h 477"/>
                    <a:gd name="T4" fmla="*/ 0 w 1050"/>
                    <a:gd name="T5" fmla="*/ 476 h 477"/>
                    <a:gd name="T6" fmla="*/ 0 60000 65536"/>
                    <a:gd name="T7" fmla="*/ 0 60000 65536"/>
                    <a:gd name="T8" fmla="*/ 0 60000 65536"/>
                    <a:gd name="T9" fmla="*/ 0 w 1050"/>
                    <a:gd name="T10" fmla="*/ 0 h 477"/>
                    <a:gd name="T11" fmla="*/ 1050 w 1050"/>
                    <a:gd name="T12" fmla="*/ 477 h 477"/>
                  </a:gdLst>
                  <a:ahLst/>
                  <a:cxnLst>
                    <a:cxn ang="T6">
                      <a:pos x="T0" y="T1"/>
                    </a:cxn>
                    <a:cxn ang="T7">
                      <a:pos x="T2" y="T3"/>
                    </a:cxn>
                    <a:cxn ang="T8">
                      <a:pos x="T4" y="T5"/>
                    </a:cxn>
                  </a:cxnLst>
                  <a:rect l="T9" t="T10" r="T11" b="T12"/>
                  <a:pathLst>
                    <a:path w="1050" h="477">
                      <a:moveTo>
                        <a:pt x="1049" y="0"/>
                      </a:moveTo>
                      <a:lnTo>
                        <a:pt x="1049" y="476"/>
                      </a:lnTo>
                      <a:lnTo>
                        <a:pt x="0" y="476"/>
                      </a:lnTo>
                    </a:path>
                  </a:pathLst>
                </a:custGeom>
                <a:solidFill>
                  <a:srgbClr val="063DE8"/>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sp>
              <p:nvSpPr>
                <p:cNvPr id="33901" name="Freeform 66"/>
                <p:cNvSpPr>
                  <a:spLocks/>
                </p:cNvSpPr>
                <p:nvPr/>
              </p:nvSpPr>
              <p:spPr bwMode="auto">
                <a:xfrm>
                  <a:off x="3379" y="1397"/>
                  <a:ext cx="1050" cy="477"/>
                </a:xfrm>
                <a:custGeom>
                  <a:avLst/>
                  <a:gdLst>
                    <a:gd name="T0" fmla="*/ 0 w 1050"/>
                    <a:gd name="T1" fmla="*/ 476 h 477"/>
                    <a:gd name="T2" fmla="*/ 0 w 1050"/>
                    <a:gd name="T3" fmla="*/ 0 h 477"/>
                    <a:gd name="T4" fmla="*/ 1049 w 1050"/>
                    <a:gd name="T5" fmla="*/ 0 h 477"/>
                    <a:gd name="T6" fmla="*/ 0 60000 65536"/>
                    <a:gd name="T7" fmla="*/ 0 60000 65536"/>
                    <a:gd name="T8" fmla="*/ 0 60000 65536"/>
                    <a:gd name="T9" fmla="*/ 0 w 1050"/>
                    <a:gd name="T10" fmla="*/ 0 h 477"/>
                    <a:gd name="T11" fmla="*/ 1050 w 1050"/>
                    <a:gd name="T12" fmla="*/ 477 h 477"/>
                  </a:gdLst>
                  <a:ahLst/>
                  <a:cxnLst>
                    <a:cxn ang="T6">
                      <a:pos x="T0" y="T1"/>
                    </a:cxn>
                    <a:cxn ang="T7">
                      <a:pos x="T2" y="T3"/>
                    </a:cxn>
                    <a:cxn ang="T8">
                      <a:pos x="T4" y="T5"/>
                    </a:cxn>
                  </a:cxnLst>
                  <a:rect l="T9" t="T10" r="T11" b="T12"/>
                  <a:pathLst>
                    <a:path w="1050" h="477">
                      <a:moveTo>
                        <a:pt x="0" y="476"/>
                      </a:moveTo>
                      <a:lnTo>
                        <a:pt x="0" y="0"/>
                      </a:lnTo>
                      <a:lnTo>
                        <a:pt x="1049" y="0"/>
                      </a:lnTo>
                    </a:path>
                  </a:pathLst>
                </a:custGeom>
                <a:solidFill>
                  <a:srgbClr val="063DE8"/>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grpSp>
          <p:sp>
            <p:nvSpPr>
              <p:cNvPr id="33861" name="Rectangle 67"/>
              <p:cNvSpPr>
                <a:spLocks noChangeArrowheads="1"/>
              </p:cNvSpPr>
              <p:nvPr/>
            </p:nvSpPr>
            <p:spPr bwMode="auto">
              <a:xfrm>
                <a:off x="3848" y="1470"/>
                <a:ext cx="522" cy="354"/>
              </a:xfrm>
              <a:prstGeom prst="rect">
                <a:avLst/>
              </a:prstGeom>
              <a:solidFill>
                <a:srgbClr val="DADADA"/>
              </a:solidFill>
              <a:ln>
                <a:noFill/>
              </a:ln>
              <a:effectLst>
                <a:prstShdw prst="shdw17" dist="17961" dir="2700000">
                  <a:srgbClr val="838383"/>
                </a:prst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grpSp>
            <p:nvGrpSpPr>
              <p:cNvPr id="33862" name="Group 68"/>
              <p:cNvGrpSpPr>
                <a:grpSpLocks/>
              </p:cNvGrpSpPr>
              <p:nvPr/>
            </p:nvGrpSpPr>
            <p:grpSpPr bwMode="auto">
              <a:xfrm>
                <a:off x="3880" y="1520"/>
                <a:ext cx="445" cy="253"/>
                <a:chOff x="3880" y="1520"/>
                <a:chExt cx="445" cy="253"/>
              </a:xfrm>
            </p:grpSpPr>
            <p:sp>
              <p:nvSpPr>
                <p:cNvPr id="183" name="Freeform 69"/>
                <p:cNvSpPr>
                  <a:spLocks/>
                </p:cNvSpPr>
                <p:nvPr/>
              </p:nvSpPr>
              <p:spPr bwMode="auto">
                <a:xfrm>
                  <a:off x="3880" y="1520"/>
                  <a:ext cx="452" cy="253"/>
                </a:xfrm>
                <a:custGeom>
                  <a:avLst/>
                  <a:gdLst/>
                  <a:ahLst/>
                  <a:cxnLst>
                    <a:cxn ang="0">
                      <a:pos x="0" y="252"/>
                    </a:cxn>
                    <a:cxn ang="0">
                      <a:pos x="0" y="164"/>
                    </a:cxn>
                    <a:cxn ang="0">
                      <a:pos x="109" y="0"/>
                    </a:cxn>
                    <a:cxn ang="0">
                      <a:pos x="335" y="0"/>
                    </a:cxn>
                    <a:cxn ang="0">
                      <a:pos x="444" y="164"/>
                    </a:cxn>
                    <a:cxn ang="0">
                      <a:pos x="444" y="252"/>
                    </a:cxn>
                    <a:cxn ang="0">
                      <a:pos x="0" y="252"/>
                    </a:cxn>
                  </a:cxnLst>
                  <a:rect l="0" t="0" r="r" b="b"/>
                  <a:pathLst>
                    <a:path w="445" h="253">
                      <a:moveTo>
                        <a:pt x="0" y="252"/>
                      </a:moveTo>
                      <a:lnTo>
                        <a:pt x="0" y="164"/>
                      </a:lnTo>
                      <a:lnTo>
                        <a:pt x="109" y="0"/>
                      </a:lnTo>
                      <a:lnTo>
                        <a:pt x="335" y="0"/>
                      </a:lnTo>
                      <a:lnTo>
                        <a:pt x="444" y="164"/>
                      </a:lnTo>
                      <a:lnTo>
                        <a:pt x="444" y="252"/>
                      </a:lnTo>
                      <a:lnTo>
                        <a:pt x="0" y="252"/>
                      </a:lnTo>
                    </a:path>
                  </a:pathLst>
                </a:custGeom>
                <a:solidFill>
                  <a:schemeClr val="accent2"/>
                </a:solidFill>
                <a:ln w="9525" cap="rnd">
                  <a:noFill/>
                  <a:round/>
                  <a:headEnd/>
                  <a:tailEnd/>
                </a:ln>
                <a:effectLst>
                  <a:outerShdw dist="53882" dir="2700000" algn="ctr" rotWithShape="0">
                    <a:schemeClr val="bg2"/>
                  </a:outerShdw>
                </a:effectLst>
              </p:spPr>
              <p:txBody>
                <a:bodyPr/>
                <a:lstStyle/>
                <a:p>
                  <a:pPr fontAlgn="auto">
                    <a:spcBef>
                      <a:spcPts val="0"/>
                    </a:spcBef>
                    <a:spcAft>
                      <a:spcPts val="0"/>
                    </a:spcAft>
                    <a:defRPr/>
                  </a:pPr>
                  <a:endParaRPr lang="en-IN">
                    <a:latin typeface="+mn-lt"/>
                    <a:cs typeface="+mn-cs"/>
                  </a:endParaRPr>
                </a:p>
              </p:txBody>
            </p:sp>
            <p:sp>
              <p:nvSpPr>
                <p:cNvPr id="33865" name="Rectangle 70"/>
                <p:cNvSpPr>
                  <a:spLocks noChangeArrowheads="1"/>
                </p:cNvSpPr>
                <p:nvPr/>
              </p:nvSpPr>
              <p:spPr bwMode="auto">
                <a:xfrm>
                  <a:off x="3939" y="1648"/>
                  <a:ext cx="65" cy="9"/>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66" name="Rectangle 71"/>
                <p:cNvSpPr>
                  <a:spLocks noChangeArrowheads="1"/>
                </p:cNvSpPr>
                <p:nvPr/>
              </p:nvSpPr>
              <p:spPr bwMode="auto">
                <a:xfrm>
                  <a:off x="4024" y="1648"/>
                  <a:ext cx="65" cy="9"/>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67" name="Rectangle 72"/>
                <p:cNvSpPr>
                  <a:spLocks noChangeArrowheads="1"/>
                </p:cNvSpPr>
                <p:nvPr/>
              </p:nvSpPr>
              <p:spPr bwMode="auto">
                <a:xfrm>
                  <a:off x="4106" y="1648"/>
                  <a:ext cx="65" cy="9"/>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68" name="Rectangle 73"/>
                <p:cNvSpPr>
                  <a:spLocks noChangeArrowheads="1"/>
                </p:cNvSpPr>
                <p:nvPr/>
              </p:nvSpPr>
              <p:spPr bwMode="auto">
                <a:xfrm>
                  <a:off x="4197" y="1648"/>
                  <a:ext cx="90" cy="9"/>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69" name="Rectangle 74"/>
                <p:cNvSpPr>
                  <a:spLocks noChangeArrowheads="1"/>
                </p:cNvSpPr>
                <p:nvPr/>
              </p:nvSpPr>
              <p:spPr bwMode="auto">
                <a:xfrm>
                  <a:off x="4049" y="1543"/>
                  <a:ext cx="98" cy="10"/>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70" name="Rectangle 75"/>
                <p:cNvSpPr>
                  <a:spLocks noChangeArrowheads="1"/>
                </p:cNvSpPr>
                <p:nvPr/>
              </p:nvSpPr>
              <p:spPr bwMode="auto">
                <a:xfrm>
                  <a:off x="3939" y="1634"/>
                  <a:ext cx="13"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71" name="Rectangle 76"/>
                <p:cNvSpPr>
                  <a:spLocks noChangeArrowheads="1"/>
                </p:cNvSpPr>
                <p:nvPr/>
              </p:nvSpPr>
              <p:spPr bwMode="auto">
                <a:xfrm>
                  <a:off x="3982" y="1716"/>
                  <a:ext cx="18"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72" name="Rectangle 77"/>
                <p:cNvSpPr>
                  <a:spLocks noChangeArrowheads="1"/>
                </p:cNvSpPr>
                <p:nvPr/>
              </p:nvSpPr>
              <p:spPr bwMode="auto">
                <a:xfrm>
                  <a:off x="4141" y="1716"/>
                  <a:ext cx="13"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73" name="Rectangle 78"/>
                <p:cNvSpPr>
                  <a:spLocks noChangeArrowheads="1"/>
                </p:cNvSpPr>
                <p:nvPr/>
              </p:nvSpPr>
              <p:spPr bwMode="auto">
                <a:xfrm>
                  <a:off x="4226" y="1716"/>
                  <a:ext cx="25"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74" name="Rectangle 79"/>
                <p:cNvSpPr>
                  <a:spLocks noChangeArrowheads="1"/>
                </p:cNvSpPr>
                <p:nvPr/>
              </p:nvSpPr>
              <p:spPr bwMode="auto">
                <a:xfrm>
                  <a:off x="4024" y="1634"/>
                  <a:ext cx="20"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75" name="Rectangle 80"/>
                <p:cNvSpPr>
                  <a:spLocks noChangeArrowheads="1"/>
                </p:cNvSpPr>
                <p:nvPr/>
              </p:nvSpPr>
              <p:spPr bwMode="auto">
                <a:xfrm>
                  <a:off x="3982" y="1730"/>
                  <a:ext cx="65" cy="9"/>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76" name="Rectangle 81"/>
                <p:cNvSpPr>
                  <a:spLocks noChangeArrowheads="1"/>
                </p:cNvSpPr>
                <p:nvPr/>
              </p:nvSpPr>
              <p:spPr bwMode="auto">
                <a:xfrm>
                  <a:off x="4141" y="1730"/>
                  <a:ext cx="65" cy="9"/>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77" name="Rectangle 82"/>
                <p:cNvSpPr>
                  <a:spLocks noChangeArrowheads="1"/>
                </p:cNvSpPr>
                <p:nvPr/>
              </p:nvSpPr>
              <p:spPr bwMode="auto">
                <a:xfrm>
                  <a:off x="4226" y="1730"/>
                  <a:ext cx="79" cy="9"/>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78" name="Rectangle 83"/>
                <p:cNvSpPr>
                  <a:spLocks noChangeArrowheads="1"/>
                </p:cNvSpPr>
                <p:nvPr/>
              </p:nvSpPr>
              <p:spPr bwMode="auto">
                <a:xfrm>
                  <a:off x="4106" y="1634"/>
                  <a:ext cx="19"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79" name="Rectangle 84"/>
                <p:cNvSpPr>
                  <a:spLocks noChangeArrowheads="1"/>
                </p:cNvSpPr>
                <p:nvPr/>
              </p:nvSpPr>
              <p:spPr bwMode="auto">
                <a:xfrm>
                  <a:off x="4197" y="1634"/>
                  <a:ext cx="20"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80" name="Rectangle 85"/>
                <p:cNvSpPr>
                  <a:spLocks noChangeArrowheads="1"/>
                </p:cNvSpPr>
                <p:nvPr/>
              </p:nvSpPr>
              <p:spPr bwMode="auto">
                <a:xfrm>
                  <a:off x="3899" y="1716"/>
                  <a:ext cx="12"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81" name="Rectangle 86"/>
                <p:cNvSpPr>
                  <a:spLocks noChangeArrowheads="1"/>
                </p:cNvSpPr>
                <p:nvPr/>
              </p:nvSpPr>
              <p:spPr bwMode="auto">
                <a:xfrm>
                  <a:off x="3899" y="1730"/>
                  <a:ext cx="64" cy="9"/>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82" name="Rectangle 87"/>
                <p:cNvSpPr>
                  <a:spLocks noChangeArrowheads="1"/>
                </p:cNvSpPr>
                <p:nvPr/>
              </p:nvSpPr>
              <p:spPr bwMode="auto">
                <a:xfrm>
                  <a:off x="3969" y="1665"/>
                  <a:ext cx="35" cy="7"/>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83" name="Rectangle 88"/>
                <p:cNvSpPr>
                  <a:spLocks noChangeArrowheads="1"/>
                </p:cNvSpPr>
                <p:nvPr/>
              </p:nvSpPr>
              <p:spPr bwMode="auto">
                <a:xfrm>
                  <a:off x="4018" y="1747"/>
                  <a:ext cx="29"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84" name="Rectangle 89"/>
                <p:cNvSpPr>
                  <a:spLocks noChangeArrowheads="1"/>
                </p:cNvSpPr>
                <p:nvPr/>
              </p:nvSpPr>
              <p:spPr bwMode="auto">
                <a:xfrm>
                  <a:off x="4168" y="1747"/>
                  <a:ext cx="38"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85" name="Rectangle 90"/>
                <p:cNvSpPr>
                  <a:spLocks noChangeArrowheads="1"/>
                </p:cNvSpPr>
                <p:nvPr/>
              </p:nvSpPr>
              <p:spPr bwMode="auto">
                <a:xfrm>
                  <a:off x="4277" y="1747"/>
                  <a:ext cx="28"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86" name="Rectangle 91"/>
                <p:cNvSpPr>
                  <a:spLocks noChangeArrowheads="1"/>
                </p:cNvSpPr>
                <p:nvPr/>
              </p:nvSpPr>
              <p:spPr bwMode="auto">
                <a:xfrm>
                  <a:off x="4052" y="1665"/>
                  <a:ext cx="37" cy="7"/>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87" name="Rectangle 92"/>
                <p:cNvSpPr>
                  <a:spLocks noChangeArrowheads="1"/>
                </p:cNvSpPr>
                <p:nvPr/>
              </p:nvSpPr>
              <p:spPr bwMode="auto">
                <a:xfrm>
                  <a:off x="4141" y="1665"/>
                  <a:ext cx="30" cy="7"/>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88" name="Rectangle 93"/>
                <p:cNvSpPr>
                  <a:spLocks noChangeArrowheads="1"/>
                </p:cNvSpPr>
                <p:nvPr/>
              </p:nvSpPr>
              <p:spPr bwMode="auto">
                <a:xfrm>
                  <a:off x="4241" y="1665"/>
                  <a:ext cx="46" cy="7"/>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89" name="Rectangle 94"/>
                <p:cNvSpPr>
                  <a:spLocks noChangeArrowheads="1"/>
                </p:cNvSpPr>
                <p:nvPr/>
              </p:nvSpPr>
              <p:spPr bwMode="auto">
                <a:xfrm>
                  <a:off x="3935" y="1747"/>
                  <a:ext cx="28"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sp>
              <p:nvSpPr>
                <p:cNvPr id="33890" name="Rectangle 95"/>
                <p:cNvSpPr>
                  <a:spLocks noChangeArrowheads="1"/>
                </p:cNvSpPr>
                <p:nvPr/>
              </p:nvSpPr>
              <p:spPr bwMode="auto">
                <a:xfrm>
                  <a:off x="4106" y="1561"/>
                  <a:ext cx="41" cy="6"/>
                </a:xfrm>
                <a:prstGeom prst="rect">
                  <a:avLst/>
                </a:prstGeom>
                <a:solidFill>
                  <a:srgbClr val="DADAD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latin typeface="Tw Cen MT" pitchFamily="34" charset="0"/>
                  </a:endParaRPr>
                </a:p>
              </p:txBody>
            </p:sp>
            <p:grpSp>
              <p:nvGrpSpPr>
                <p:cNvPr id="33891" name="Group 96"/>
                <p:cNvGrpSpPr>
                  <a:grpSpLocks/>
                </p:cNvGrpSpPr>
                <p:nvPr/>
              </p:nvGrpSpPr>
              <p:grpSpPr bwMode="auto">
                <a:xfrm>
                  <a:off x="3931" y="1556"/>
                  <a:ext cx="336" cy="170"/>
                  <a:chOff x="3931" y="1556"/>
                  <a:chExt cx="336" cy="170"/>
                </a:xfrm>
              </p:grpSpPr>
              <p:sp>
                <p:nvSpPr>
                  <p:cNvPr id="33892" name="Freeform 97"/>
                  <p:cNvSpPr>
                    <a:spLocks/>
                  </p:cNvSpPr>
                  <p:nvPr/>
                </p:nvSpPr>
                <p:spPr bwMode="auto">
                  <a:xfrm>
                    <a:off x="3975" y="1600"/>
                    <a:ext cx="274" cy="45"/>
                  </a:xfrm>
                  <a:custGeom>
                    <a:avLst/>
                    <a:gdLst>
                      <a:gd name="T0" fmla="*/ 0 w 274"/>
                      <a:gd name="T1" fmla="*/ 44 h 45"/>
                      <a:gd name="T2" fmla="*/ 0 w 274"/>
                      <a:gd name="T3" fmla="*/ 0 h 45"/>
                      <a:gd name="T4" fmla="*/ 273 w 274"/>
                      <a:gd name="T5" fmla="*/ 0 h 45"/>
                      <a:gd name="T6" fmla="*/ 273 w 274"/>
                      <a:gd name="T7" fmla="*/ 44 h 45"/>
                      <a:gd name="T8" fmla="*/ 0 60000 65536"/>
                      <a:gd name="T9" fmla="*/ 0 60000 65536"/>
                      <a:gd name="T10" fmla="*/ 0 60000 65536"/>
                      <a:gd name="T11" fmla="*/ 0 60000 65536"/>
                      <a:gd name="T12" fmla="*/ 0 w 274"/>
                      <a:gd name="T13" fmla="*/ 0 h 45"/>
                      <a:gd name="T14" fmla="*/ 274 w 274"/>
                      <a:gd name="T15" fmla="*/ 45 h 45"/>
                    </a:gdLst>
                    <a:ahLst/>
                    <a:cxnLst>
                      <a:cxn ang="T8">
                        <a:pos x="T0" y="T1"/>
                      </a:cxn>
                      <a:cxn ang="T9">
                        <a:pos x="T2" y="T3"/>
                      </a:cxn>
                      <a:cxn ang="T10">
                        <a:pos x="T4" y="T5"/>
                      </a:cxn>
                      <a:cxn ang="T11">
                        <a:pos x="T6" y="T7"/>
                      </a:cxn>
                    </a:cxnLst>
                    <a:rect l="T12" t="T13" r="T14" b="T15"/>
                    <a:pathLst>
                      <a:path w="274" h="45">
                        <a:moveTo>
                          <a:pt x="0" y="44"/>
                        </a:moveTo>
                        <a:lnTo>
                          <a:pt x="0" y="0"/>
                        </a:lnTo>
                        <a:lnTo>
                          <a:pt x="273" y="0"/>
                        </a:lnTo>
                        <a:lnTo>
                          <a:pt x="273" y="44"/>
                        </a:lnTo>
                      </a:path>
                    </a:pathLst>
                  </a:custGeom>
                  <a:solidFill>
                    <a:srgbClr val="DADADA"/>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sp>
                <p:nvSpPr>
                  <p:cNvPr id="33893" name="Line 98"/>
                  <p:cNvSpPr>
                    <a:spLocks noChangeShapeType="1"/>
                  </p:cNvSpPr>
                  <p:nvPr/>
                </p:nvSpPr>
                <p:spPr bwMode="auto">
                  <a:xfrm>
                    <a:off x="4063" y="1600"/>
                    <a:ext cx="0" cy="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sp>
                <p:nvSpPr>
                  <p:cNvPr id="33894" name="Line 99"/>
                  <p:cNvSpPr>
                    <a:spLocks noChangeShapeType="1"/>
                  </p:cNvSpPr>
                  <p:nvPr/>
                </p:nvSpPr>
                <p:spPr bwMode="auto">
                  <a:xfrm>
                    <a:off x="4142" y="1600"/>
                    <a:ext cx="0" cy="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sp>
                <p:nvSpPr>
                  <p:cNvPr id="33895" name="Line 100"/>
                  <p:cNvSpPr>
                    <a:spLocks noChangeShapeType="1"/>
                  </p:cNvSpPr>
                  <p:nvPr/>
                </p:nvSpPr>
                <p:spPr bwMode="auto">
                  <a:xfrm>
                    <a:off x="4096" y="1556"/>
                    <a:ext cx="0" cy="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sp>
                <p:nvSpPr>
                  <p:cNvPr id="33896" name="Freeform 101"/>
                  <p:cNvSpPr>
                    <a:spLocks/>
                  </p:cNvSpPr>
                  <p:nvPr/>
                </p:nvSpPr>
                <p:spPr bwMode="auto">
                  <a:xfrm>
                    <a:off x="3931" y="1703"/>
                    <a:ext cx="90" cy="23"/>
                  </a:xfrm>
                  <a:custGeom>
                    <a:avLst/>
                    <a:gdLst>
                      <a:gd name="T0" fmla="*/ 0 w 90"/>
                      <a:gd name="T1" fmla="*/ 22 h 23"/>
                      <a:gd name="T2" fmla="*/ 0 w 90"/>
                      <a:gd name="T3" fmla="*/ 0 h 23"/>
                      <a:gd name="T4" fmla="*/ 89 w 90"/>
                      <a:gd name="T5" fmla="*/ 0 h 23"/>
                      <a:gd name="T6" fmla="*/ 89 w 90"/>
                      <a:gd name="T7" fmla="*/ 22 h 23"/>
                      <a:gd name="T8" fmla="*/ 0 60000 65536"/>
                      <a:gd name="T9" fmla="*/ 0 60000 65536"/>
                      <a:gd name="T10" fmla="*/ 0 60000 65536"/>
                      <a:gd name="T11" fmla="*/ 0 60000 65536"/>
                      <a:gd name="T12" fmla="*/ 0 w 90"/>
                      <a:gd name="T13" fmla="*/ 0 h 23"/>
                      <a:gd name="T14" fmla="*/ 90 w 90"/>
                      <a:gd name="T15" fmla="*/ 23 h 23"/>
                    </a:gdLst>
                    <a:ahLst/>
                    <a:cxnLst>
                      <a:cxn ang="T8">
                        <a:pos x="T0" y="T1"/>
                      </a:cxn>
                      <a:cxn ang="T9">
                        <a:pos x="T2" y="T3"/>
                      </a:cxn>
                      <a:cxn ang="T10">
                        <a:pos x="T4" y="T5"/>
                      </a:cxn>
                      <a:cxn ang="T11">
                        <a:pos x="T6" y="T7"/>
                      </a:cxn>
                    </a:cxnLst>
                    <a:rect l="T12" t="T13" r="T14" b="T15"/>
                    <a:pathLst>
                      <a:path w="90" h="23">
                        <a:moveTo>
                          <a:pt x="0" y="22"/>
                        </a:moveTo>
                        <a:lnTo>
                          <a:pt x="0" y="0"/>
                        </a:lnTo>
                        <a:lnTo>
                          <a:pt x="89" y="0"/>
                        </a:lnTo>
                        <a:lnTo>
                          <a:pt x="89" y="22"/>
                        </a:lnTo>
                      </a:path>
                    </a:pathLst>
                  </a:custGeom>
                  <a:solidFill>
                    <a:srgbClr val="DADADA"/>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sp>
                <p:nvSpPr>
                  <p:cNvPr id="33897" name="Freeform 102"/>
                  <p:cNvSpPr>
                    <a:spLocks/>
                  </p:cNvSpPr>
                  <p:nvPr/>
                </p:nvSpPr>
                <p:spPr bwMode="auto">
                  <a:xfrm>
                    <a:off x="4179" y="1703"/>
                    <a:ext cx="88" cy="23"/>
                  </a:xfrm>
                  <a:custGeom>
                    <a:avLst/>
                    <a:gdLst>
                      <a:gd name="T0" fmla="*/ 0 w 88"/>
                      <a:gd name="T1" fmla="*/ 22 h 23"/>
                      <a:gd name="T2" fmla="*/ 0 w 88"/>
                      <a:gd name="T3" fmla="*/ 0 h 23"/>
                      <a:gd name="T4" fmla="*/ 87 w 88"/>
                      <a:gd name="T5" fmla="*/ 0 h 23"/>
                      <a:gd name="T6" fmla="*/ 87 w 88"/>
                      <a:gd name="T7" fmla="*/ 22 h 23"/>
                      <a:gd name="T8" fmla="*/ 0 60000 65536"/>
                      <a:gd name="T9" fmla="*/ 0 60000 65536"/>
                      <a:gd name="T10" fmla="*/ 0 60000 65536"/>
                      <a:gd name="T11" fmla="*/ 0 60000 65536"/>
                      <a:gd name="T12" fmla="*/ 0 w 88"/>
                      <a:gd name="T13" fmla="*/ 0 h 23"/>
                      <a:gd name="T14" fmla="*/ 88 w 88"/>
                      <a:gd name="T15" fmla="*/ 23 h 23"/>
                    </a:gdLst>
                    <a:ahLst/>
                    <a:cxnLst>
                      <a:cxn ang="T8">
                        <a:pos x="T0" y="T1"/>
                      </a:cxn>
                      <a:cxn ang="T9">
                        <a:pos x="T2" y="T3"/>
                      </a:cxn>
                      <a:cxn ang="T10">
                        <a:pos x="T4" y="T5"/>
                      </a:cxn>
                      <a:cxn ang="T11">
                        <a:pos x="T6" y="T7"/>
                      </a:cxn>
                    </a:cxnLst>
                    <a:rect l="T12" t="T13" r="T14" b="T15"/>
                    <a:pathLst>
                      <a:path w="88" h="23">
                        <a:moveTo>
                          <a:pt x="0" y="22"/>
                        </a:moveTo>
                        <a:lnTo>
                          <a:pt x="0" y="0"/>
                        </a:lnTo>
                        <a:lnTo>
                          <a:pt x="87" y="0"/>
                        </a:lnTo>
                        <a:lnTo>
                          <a:pt x="87" y="22"/>
                        </a:lnTo>
                      </a:path>
                    </a:pathLst>
                  </a:custGeom>
                  <a:solidFill>
                    <a:srgbClr val="DADADA"/>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sp>
                <p:nvSpPr>
                  <p:cNvPr id="33898" name="Line 103"/>
                  <p:cNvSpPr>
                    <a:spLocks noChangeShapeType="1"/>
                  </p:cNvSpPr>
                  <p:nvPr/>
                </p:nvSpPr>
                <p:spPr bwMode="auto">
                  <a:xfrm>
                    <a:off x="3958" y="1662"/>
                    <a:ext cx="0"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sp>
                <p:nvSpPr>
                  <p:cNvPr id="33899" name="Line 104"/>
                  <p:cNvSpPr>
                    <a:spLocks noChangeShapeType="1"/>
                  </p:cNvSpPr>
                  <p:nvPr/>
                </p:nvSpPr>
                <p:spPr bwMode="auto">
                  <a:xfrm>
                    <a:off x="4226" y="1662"/>
                    <a:ext cx="0"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grpSp>
          </p:grpSp>
          <p:sp>
            <p:nvSpPr>
              <p:cNvPr id="33863" name="Rectangle 105"/>
              <p:cNvSpPr>
                <a:spLocks noChangeArrowheads="1"/>
              </p:cNvSpPr>
              <p:nvPr/>
            </p:nvSpPr>
            <p:spPr bwMode="auto">
              <a:xfrm>
                <a:off x="3378" y="1476"/>
                <a:ext cx="36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defTabSz="739775" eaLnBrk="0" hangingPunct="0"/>
                <a:r>
                  <a:rPr lang="en-US" sz="1400" b="1">
                    <a:solidFill>
                      <a:srgbClr val="000000"/>
                    </a:solidFill>
                    <a:latin typeface="Tw Cen MT" pitchFamily="34" charset="0"/>
                    <a:ea typeface="Times New Roman (Arabic)"/>
                    <a:cs typeface="Times New Roman (Arabic)"/>
                  </a:rPr>
                  <a:t>BOM</a:t>
                </a:r>
                <a:endParaRPr lang="en-US" sz="1400" b="1">
                  <a:solidFill>
                    <a:schemeClr val="accent2"/>
                  </a:solidFill>
                  <a:latin typeface="Tw Cen MT" pitchFamily="34" charset="0"/>
                  <a:ea typeface="Times New Roman (Arabic)"/>
                  <a:cs typeface="Times New Roman (Arabic)"/>
                </a:endParaRPr>
              </a:p>
            </p:txBody>
          </p:sp>
        </p:grpSp>
        <p:grpSp>
          <p:nvGrpSpPr>
            <p:cNvPr id="33803" name="Group 106"/>
            <p:cNvGrpSpPr>
              <a:grpSpLocks/>
            </p:cNvGrpSpPr>
            <p:nvPr/>
          </p:nvGrpSpPr>
          <p:grpSpPr bwMode="auto">
            <a:xfrm>
              <a:off x="3646" y="1757"/>
              <a:ext cx="741" cy="781"/>
              <a:chOff x="3652" y="1903"/>
              <a:chExt cx="741" cy="781"/>
            </a:xfrm>
          </p:grpSpPr>
          <p:grpSp>
            <p:nvGrpSpPr>
              <p:cNvPr id="33843" name="Group 107"/>
              <p:cNvGrpSpPr>
                <a:grpSpLocks/>
              </p:cNvGrpSpPr>
              <p:nvPr/>
            </p:nvGrpSpPr>
            <p:grpSpPr bwMode="auto">
              <a:xfrm>
                <a:off x="3667" y="1903"/>
                <a:ext cx="707" cy="781"/>
                <a:chOff x="3667" y="1903"/>
                <a:chExt cx="707" cy="781"/>
              </a:xfrm>
            </p:grpSpPr>
            <p:sp>
              <p:nvSpPr>
                <p:cNvPr id="33858" name="Freeform 108"/>
                <p:cNvSpPr>
                  <a:spLocks/>
                </p:cNvSpPr>
                <p:nvPr/>
              </p:nvSpPr>
              <p:spPr bwMode="auto">
                <a:xfrm>
                  <a:off x="3667" y="1903"/>
                  <a:ext cx="707" cy="781"/>
                </a:xfrm>
                <a:custGeom>
                  <a:avLst/>
                  <a:gdLst>
                    <a:gd name="T0" fmla="*/ 706 w 707"/>
                    <a:gd name="T1" fmla="*/ 0 h 781"/>
                    <a:gd name="T2" fmla="*/ 706 w 707"/>
                    <a:gd name="T3" fmla="*/ 780 h 781"/>
                    <a:gd name="T4" fmla="*/ 0 w 707"/>
                    <a:gd name="T5" fmla="*/ 780 h 781"/>
                    <a:gd name="T6" fmla="*/ 0 60000 65536"/>
                    <a:gd name="T7" fmla="*/ 0 60000 65536"/>
                    <a:gd name="T8" fmla="*/ 0 60000 65536"/>
                    <a:gd name="T9" fmla="*/ 0 w 707"/>
                    <a:gd name="T10" fmla="*/ 0 h 781"/>
                    <a:gd name="T11" fmla="*/ 707 w 707"/>
                    <a:gd name="T12" fmla="*/ 781 h 781"/>
                  </a:gdLst>
                  <a:ahLst/>
                  <a:cxnLst>
                    <a:cxn ang="T6">
                      <a:pos x="T0" y="T1"/>
                    </a:cxn>
                    <a:cxn ang="T7">
                      <a:pos x="T2" y="T3"/>
                    </a:cxn>
                    <a:cxn ang="T8">
                      <a:pos x="T4" y="T5"/>
                    </a:cxn>
                  </a:cxnLst>
                  <a:rect l="T9" t="T10" r="T11" b="T12"/>
                  <a:pathLst>
                    <a:path w="707" h="781">
                      <a:moveTo>
                        <a:pt x="706" y="0"/>
                      </a:moveTo>
                      <a:lnTo>
                        <a:pt x="706" y="780"/>
                      </a:lnTo>
                      <a:lnTo>
                        <a:pt x="0" y="780"/>
                      </a:lnTo>
                    </a:path>
                  </a:pathLst>
                </a:custGeom>
                <a:solidFill>
                  <a:srgbClr val="063DE8"/>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sp>
              <p:nvSpPr>
                <p:cNvPr id="33859" name="Freeform 109"/>
                <p:cNvSpPr>
                  <a:spLocks/>
                </p:cNvSpPr>
                <p:nvPr/>
              </p:nvSpPr>
              <p:spPr bwMode="auto">
                <a:xfrm>
                  <a:off x="3667" y="1903"/>
                  <a:ext cx="707" cy="781"/>
                </a:xfrm>
                <a:custGeom>
                  <a:avLst/>
                  <a:gdLst>
                    <a:gd name="T0" fmla="*/ 0 w 707"/>
                    <a:gd name="T1" fmla="*/ 780 h 781"/>
                    <a:gd name="T2" fmla="*/ 0 w 707"/>
                    <a:gd name="T3" fmla="*/ 0 h 781"/>
                    <a:gd name="T4" fmla="*/ 706 w 707"/>
                    <a:gd name="T5" fmla="*/ 0 h 781"/>
                    <a:gd name="T6" fmla="*/ 0 60000 65536"/>
                    <a:gd name="T7" fmla="*/ 0 60000 65536"/>
                    <a:gd name="T8" fmla="*/ 0 60000 65536"/>
                    <a:gd name="T9" fmla="*/ 0 w 707"/>
                    <a:gd name="T10" fmla="*/ 0 h 781"/>
                    <a:gd name="T11" fmla="*/ 707 w 707"/>
                    <a:gd name="T12" fmla="*/ 781 h 781"/>
                  </a:gdLst>
                  <a:ahLst/>
                  <a:cxnLst>
                    <a:cxn ang="T6">
                      <a:pos x="T0" y="T1"/>
                    </a:cxn>
                    <a:cxn ang="T7">
                      <a:pos x="T2" y="T3"/>
                    </a:cxn>
                    <a:cxn ang="T8">
                      <a:pos x="T4" y="T5"/>
                    </a:cxn>
                  </a:cxnLst>
                  <a:rect l="T9" t="T10" r="T11" b="T12"/>
                  <a:pathLst>
                    <a:path w="707" h="781">
                      <a:moveTo>
                        <a:pt x="0" y="780"/>
                      </a:moveTo>
                      <a:lnTo>
                        <a:pt x="0" y="0"/>
                      </a:lnTo>
                      <a:lnTo>
                        <a:pt x="706" y="0"/>
                      </a:lnTo>
                    </a:path>
                  </a:pathLst>
                </a:custGeom>
                <a:solidFill>
                  <a:srgbClr val="063DE8"/>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IN">
                    <a:latin typeface="Tw Cen MT" pitchFamily="34" charset="0"/>
                  </a:endParaRPr>
                </a:p>
              </p:txBody>
            </p:sp>
          </p:grpSp>
          <p:grpSp>
            <p:nvGrpSpPr>
              <p:cNvPr id="33844" name="Group 110"/>
              <p:cNvGrpSpPr>
                <a:grpSpLocks/>
              </p:cNvGrpSpPr>
              <p:nvPr/>
            </p:nvGrpSpPr>
            <p:grpSpPr bwMode="auto">
              <a:xfrm>
                <a:off x="3819" y="2447"/>
                <a:ext cx="364" cy="182"/>
                <a:chOff x="3819" y="2447"/>
                <a:chExt cx="364" cy="182"/>
              </a:xfrm>
            </p:grpSpPr>
            <p:sp>
              <p:nvSpPr>
                <p:cNvPr id="33853" name="Rectangle 111"/>
                <p:cNvSpPr>
                  <a:spLocks noChangeArrowheads="1"/>
                </p:cNvSpPr>
                <p:nvPr/>
              </p:nvSpPr>
              <p:spPr bwMode="auto">
                <a:xfrm>
                  <a:off x="3819" y="2479"/>
                  <a:ext cx="162" cy="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sp>
              <p:nvSpPr>
                <p:cNvPr id="33854" name="Rectangle 112"/>
                <p:cNvSpPr>
                  <a:spLocks noChangeArrowheads="1"/>
                </p:cNvSpPr>
                <p:nvPr/>
              </p:nvSpPr>
              <p:spPr bwMode="auto">
                <a:xfrm>
                  <a:off x="4021" y="2447"/>
                  <a:ext cx="162"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sp>
              <p:nvSpPr>
                <p:cNvPr id="33855" name="Rectangle 113"/>
                <p:cNvSpPr>
                  <a:spLocks noChangeArrowheads="1"/>
                </p:cNvSpPr>
                <p:nvPr/>
              </p:nvSpPr>
              <p:spPr bwMode="auto">
                <a:xfrm>
                  <a:off x="4021" y="2501"/>
                  <a:ext cx="162"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sp>
              <p:nvSpPr>
                <p:cNvPr id="33856" name="Rectangle 114"/>
                <p:cNvSpPr>
                  <a:spLocks noChangeArrowheads="1"/>
                </p:cNvSpPr>
                <p:nvPr/>
              </p:nvSpPr>
              <p:spPr bwMode="auto">
                <a:xfrm>
                  <a:off x="4021" y="2555"/>
                  <a:ext cx="162"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sp>
              <p:nvSpPr>
                <p:cNvPr id="33857" name="Rectangle 115"/>
                <p:cNvSpPr>
                  <a:spLocks noChangeArrowheads="1"/>
                </p:cNvSpPr>
                <p:nvPr/>
              </p:nvSpPr>
              <p:spPr bwMode="auto">
                <a:xfrm>
                  <a:off x="4021" y="2609"/>
                  <a:ext cx="162"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grpSp>
          <p:grpSp>
            <p:nvGrpSpPr>
              <p:cNvPr id="33845" name="Group 116"/>
              <p:cNvGrpSpPr>
                <a:grpSpLocks/>
              </p:cNvGrpSpPr>
              <p:nvPr/>
            </p:nvGrpSpPr>
            <p:grpSpPr bwMode="auto">
              <a:xfrm>
                <a:off x="3819" y="2114"/>
                <a:ext cx="364" cy="271"/>
                <a:chOff x="3819" y="2114"/>
                <a:chExt cx="364" cy="271"/>
              </a:xfrm>
            </p:grpSpPr>
            <p:sp>
              <p:nvSpPr>
                <p:cNvPr id="33847" name="Rectangle 117"/>
                <p:cNvSpPr>
                  <a:spLocks noChangeArrowheads="1"/>
                </p:cNvSpPr>
                <p:nvPr/>
              </p:nvSpPr>
              <p:spPr bwMode="auto">
                <a:xfrm>
                  <a:off x="3819" y="2114"/>
                  <a:ext cx="162" cy="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sp>
              <p:nvSpPr>
                <p:cNvPr id="33848" name="Rectangle 118"/>
                <p:cNvSpPr>
                  <a:spLocks noChangeArrowheads="1"/>
                </p:cNvSpPr>
                <p:nvPr/>
              </p:nvSpPr>
              <p:spPr bwMode="auto">
                <a:xfrm>
                  <a:off x="3819" y="2222"/>
                  <a:ext cx="162" cy="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sp>
              <p:nvSpPr>
                <p:cNvPr id="33849" name="Rectangle 119"/>
                <p:cNvSpPr>
                  <a:spLocks noChangeArrowheads="1"/>
                </p:cNvSpPr>
                <p:nvPr/>
              </p:nvSpPr>
              <p:spPr bwMode="auto">
                <a:xfrm>
                  <a:off x="4021" y="2203"/>
                  <a:ext cx="162"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sp>
              <p:nvSpPr>
                <p:cNvPr id="33850" name="Rectangle 120"/>
                <p:cNvSpPr>
                  <a:spLocks noChangeArrowheads="1"/>
                </p:cNvSpPr>
                <p:nvPr/>
              </p:nvSpPr>
              <p:spPr bwMode="auto">
                <a:xfrm>
                  <a:off x="4021" y="2257"/>
                  <a:ext cx="162"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sp>
              <p:nvSpPr>
                <p:cNvPr id="33851" name="Rectangle 121"/>
                <p:cNvSpPr>
                  <a:spLocks noChangeArrowheads="1"/>
                </p:cNvSpPr>
                <p:nvPr/>
              </p:nvSpPr>
              <p:spPr bwMode="auto">
                <a:xfrm>
                  <a:off x="4021" y="2311"/>
                  <a:ext cx="162"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sp>
              <p:nvSpPr>
                <p:cNvPr id="33852" name="Rectangle 122"/>
                <p:cNvSpPr>
                  <a:spLocks noChangeArrowheads="1"/>
                </p:cNvSpPr>
                <p:nvPr/>
              </p:nvSpPr>
              <p:spPr bwMode="auto">
                <a:xfrm>
                  <a:off x="4021" y="2365"/>
                  <a:ext cx="162"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grpSp>
          <p:sp>
            <p:nvSpPr>
              <p:cNvPr id="165" name="Rectangle 123"/>
              <p:cNvSpPr>
                <a:spLocks noChangeArrowheads="1"/>
              </p:cNvSpPr>
              <p:nvPr/>
            </p:nvSpPr>
            <p:spPr bwMode="auto">
              <a:xfrm>
                <a:off x="3652" y="1904"/>
                <a:ext cx="741" cy="186"/>
              </a:xfrm>
              <a:prstGeom prst="rect">
                <a:avLst/>
              </a:prstGeom>
              <a:noFill/>
              <a:ln w="9525">
                <a:noFill/>
                <a:miter lim="800000"/>
                <a:headEnd/>
                <a:tailEnd/>
              </a:ln>
              <a:effectLst/>
            </p:spPr>
            <p:txBody>
              <a:bodyPr lIns="82550" tIns="41275" rIns="82550" bIns="41275">
                <a:spAutoFit/>
              </a:bodyPr>
              <a:lstStyle/>
              <a:p>
                <a:pPr defTabSz="739775" eaLnBrk="0" fontAlgn="auto" hangingPunct="0">
                  <a:spcBef>
                    <a:spcPts val="0"/>
                  </a:spcBef>
                  <a:spcAft>
                    <a:spcPts val="0"/>
                  </a:spcAft>
                  <a:defRPr/>
                </a:pPr>
                <a:r>
                  <a:rPr lang="en-US" sz="1400" b="1">
                    <a:latin typeface="+mn-lt"/>
                    <a:cs typeface="Times New Roman (Arabic)" charset="-78"/>
                  </a:rPr>
                  <a:t>Routing</a:t>
                </a:r>
                <a:endParaRPr lang="en-US" sz="1400" b="1">
                  <a:solidFill>
                    <a:schemeClr val="accent2"/>
                  </a:solidFill>
                  <a:effectLst>
                    <a:outerShdw blurRad="38100" dist="38100" dir="2700000" algn="tl">
                      <a:srgbClr val="C0C0C0"/>
                    </a:outerShdw>
                  </a:effectLst>
                  <a:latin typeface="+mn-lt"/>
                  <a:cs typeface="Times New Roman (Arabic)" charset="-78"/>
                </a:endParaRPr>
              </a:p>
            </p:txBody>
          </p:sp>
        </p:grpSp>
        <p:sp>
          <p:nvSpPr>
            <p:cNvPr id="33804" name="Rectangle 124"/>
            <p:cNvSpPr>
              <a:spLocks noChangeArrowheads="1"/>
            </p:cNvSpPr>
            <p:nvPr/>
          </p:nvSpPr>
          <p:spPr bwMode="auto">
            <a:xfrm>
              <a:off x="4661" y="2236"/>
              <a:ext cx="699" cy="3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2550" tIns="41275" rIns="82550" bIns="41275">
              <a:spAutoFit/>
            </a:bodyPr>
            <a:lstStyle/>
            <a:p>
              <a:pPr defTabSz="739775" eaLnBrk="0" hangingPunct="0"/>
              <a:r>
                <a:rPr lang="en-US" sz="1400" b="1">
                  <a:solidFill>
                    <a:schemeClr val="accent2"/>
                  </a:solidFill>
                  <a:latin typeface="Tw Cen MT" pitchFamily="34" charset="0"/>
                  <a:ea typeface="Times New Roman (Arabic)"/>
                  <a:cs typeface="Times New Roman (Arabic)"/>
                </a:rPr>
                <a:t>Production</a:t>
              </a:r>
            </a:p>
            <a:p>
              <a:pPr defTabSz="739775" eaLnBrk="0" hangingPunct="0"/>
              <a:r>
                <a:rPr lang="en-US" sz="1400" b="1">
                  <a:solidFill>
                    <a:schemeClr val="accent2"/>
                  </a:solidFill>
                  <a:latin typeface="Tw Cen MT" pitchFamily="34" charset="0"/>
                  <a:ea typeface="Times New Roman (Arabic)"/>
                  <a:cs typeface="Times New Roman (Arabic)"/>
                </a:rPr>
                <a:t>orders</a:t>
              </a:r>
            </a:p>
          </p:txBody>
        </p:sp>
        <p:sp>
          <p:nvSpPr>
            <p:cNvPr id="33805" name="Line 125"/>
            <p:cNvSpPr>
              <a:spLocks noChangeShapeType="1"/>
            </p:cNvSpPr>
            <p:nvPr/>
          </p:nvSpPr>
          <p:spPr bwMode="auto">
            <a:xfrm>
              <a:off x="2002" y="1309"/>
              <a:ext cx="0" cy="236"/>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33806" name="Group 126"/>
            <p:cNvGrpSpPr>
              <a:grpSpLocks/>
            </p:cNvGrpSpPr>
            <p:nvPr/>
          </p:nvGrpSpPr>
          <p:grpSpPr bwMode="auto">
            <a:xfrm>
              <a:off x="240" y="1104"/>
              <a:ext cx="568" cy="424"/>
              <a:chOff x="196" y="1252"/>
              <a:chExt cx="568" cy="424"/>
            </a:xfrm>
          </p:grpSpPr>
          <p:sp>
            <p:nvSpPr>
              <p:cNvPr id="33841" name="Oval 127"/>
              <p:cNvSpPr>
                <a:spLocks noChangeArrowheads="1"/>
              </p:cNvSpPr>
              <p:nvPr/>
            </p:nvSpPr>
            <p:spPr bwMode="auto">
              <a:xfrm>
                <a:off x="196" y="1252"/>
                <a:ext cx="568" cy="424"/>
              </a:xfrm>
              <a:prstGeom prst="ellipse">
                <a:avLst/>
              </a:prstGeom>
              <a:solidFill>
                <a:srgbClr val="CC99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IN">
                  <a:latin typeface="Tw Cen MT" pitchFamily="34" charset="0"/>
                </a:endParaRPr>
              </a:p>
            </p:txBody>
          </p:sp>
          <p:sp>
            <p:nvSpPr>
              <p:cNvPr id="33842" name="Rectangle 128"/>
              <p:cNvSpPr>
                <a:spLocks noChangeArrowheads="1"/>
              </p:cNvSpPr>
              <p:nvPr/>
            </p:nvSpPr>
            <p:spPr bwMode="auto">
              <a:xfrm>
                <a:off x="302" y="1295"/>
                <a:ext cx="392" cy="366"/>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600" b="1">
                    <a:solidFill>
                      <a:schemeClr val="accent2"/>
                    </a:solidFill>
                    <a:latin typeface="Tw Cen MT" pitchFamily="34" charset="0"/>
                    <a:ea typeface="Times New Roman (Arabic)"/>
                    <a:cs typeface="Times New Roman (Arabic)"/>
                  </a:rPr>
                  <a:t>CO-</a:t>
                </a:r>
              </a:p>
              <a:p>
                <a:pPr algn="ctr" eaLnBrk="0" hangingPunct="0"/>
                <a:r>
                  <a:rPr lang="en-US" sz="1600" b="1">
                    <a:solidFill>
                      <a:schemeClr val="accent2"/>
                    </a:solidFill>
                    <a:latin typeface="Tw Cen MT" pitchFamily="34" charset="0"/>
                    <a:ea typeface="Times New Roman (Arabic)"/>
                    <a:cs typeface="Times New Roman (Arabic)"/>
                  </a:rPr>
                  <a:t>CCA</a:t>
                </a:r>
              </a:p>
            </p:txBody>
          </p:sp>
        </p:grpSp>
        <p:grpSp>
          <p:nvGrpSpPr>
            <p:cNvPr id="33807" name="Group 132"/>
            <p:cNvGrpSpPr>
              <a:grpSpLocks/>
            </p:cNvGrpSpPr>
            <p:nvPr/>
          </p:nvGrpSpPr>
          <p:grpSpPr bwMode="auto">
            <a:xfrm>
              <a:off x="4654" y="1346"/>
              <a:ext cx="568" cy="424"/>
              <a:chOff x="4660" y="1492"/>
              <a:chExt cx="568" cy="424"/>
            </a:xfrm>
          </p:grpSpPr>
          <p:sp>
            <p:nvSpPr>
              <p:cNvPr id="33839" name="Oval 133"/>
              <p:cNvSpPr>
                <a:spLocks noChangeArrowheads="1"/>
              </p:cNvSpPr>
              <p:nvPr/>
            </p:nvSpPr>
            <p:spPr bwMode="auto">
              <a:xfrm>
                <a:off x="4660" y="1492"/>
                <a:ext cx="568" cy="424"/>
              </a:xfrm>
              <a:prstGeom prst="ellipse">
                <a:avLst/>
              </a:prstGeom>
              <a:solidFill>
                <a:srgbClr val="CC99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IN">
                  <a:latin typeface="Tw Cen MT" pitchFamily="34" charset="0"/>
                </a:endParaRPr>
              </a:p>
            </p:txBody>
          </p:sp>
          <p:sp>
            <p:nvSpPr>
              <p:cNvPr id="33840" name="Rectangle 134"/>
              <p:cNvSpPr>
                <a:spLocks noChangeArrowheads="1"/>
              </p:cNvSpPr>
              <p:nvPr/>
            </p:nvSpPr>
            <p:spPr bwMode="auto">
              <a:xfrm>
                <a:off x="4787" y="1535"/>
                <a:ext cx="351" cy="366"/>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1600" b="1" dirty="0">
                    <a:solidFill>
                      <a:schemeClr val="accent2"/>
                    </a:solidFill>
                    <a:latin typeface="Tw Cen MT" pitchFamily="34" charset="0"/>
                    <a:ea typeface="Times New Roman (Arabic)"/>
                    <a:cs typeface="Times New Roman (Arabic)"/>
                  </a:rPr>
                  <a:t>CO-</a:t>
                </a:r>
              </a:p>
              <a:p>
                <a:pPr algn="ctr" eaLnBrk="0" hangingPunct="0"/>
                <a:r>
                  <a:rPr lang="en-US" sz="1600" b="1" dirty="0">
                    <a:solidFill>
                      <a:schemeClr val="accent2"/>
                    </a:solidFill>
                    <a:latin typeface="Tw Cen MT" pitchFamily="34" charset="0"/>
                    <a:ea typeface="Times New Roman (Arabic)"/>
                    <a:cs typeface="Times New Roman (Arabic)"/>
                  </a:rPr>
                  <a:t>PC</a:t>
                </a:r>
              </a:p>
            </p:txBody>
          </p:sp>
        </p:grpSp>
        <p:sp>
          <p:nvSpPr>
            <p:cNvPr id="33808" name="Line 136"/>
            <p:cNvSpPr>
              <a:spLocks noChangeShapeType="1"/>
            </p:cNvSpPr>
            <p:nvPr/>
          </p:nvSpPr>
          <p:spPr bwMode="auto">
            <a:xfrm>
              <a:off x="2106" y="1870"/>
              <a:ext cx="0" cy="288"/>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3809" name="Rectangle 137"/>
            <p:cNvSpPr>
              <a:spLocks noChangeArrowheads="1"/>
            </p:cNvSpPr>
            <p:nvPr/>
          </p:nvSpPr>
          <p:spPr bwMode="auto">
            <a:xfrm>
              <a:off x="1760" y="765"/>
              <a:ext cx="131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b="1">
                  <a:solidFill>
                    <a:schemeClr val="accent2"/>
                  </a:solidFill>
                  <a:latin typeface="Tw Cen MT" pitchFamily="34" charset="0"/>
                  <a:ea typeface="Times New Roman (Arabic)"/>
                  <a:cs typeface="Times New Roman (Arabic)"/>
                </a:rPr>
                <a:t>Manufacturing Cost</a:t>
              </a:r>
            </a:p>
          </p:txBody>
        </p:sp>
        <p:sp>
          <p:nvSpPr>
            <p:cNvPr id="33810" name="Line 138"/>
            <p:cNvSpPr>
              <a:spLocks noChangeShapeType="1"/>
            </p:cNvSpPr>
            <p:nvPr/>
          </p:nvSpPr>
          <p:spPr bwMode="auto">
            <a:xfrm>
              <a:off x="4410" y="2446"/>
              <a:ext cx="192" cy="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3811" name="Rectangle 139"/>
            <p:cNvSpPr>
              <a:spLocks noChangeArrowheads="1"/>
            </p:cNvSpPr>
            <p:nvPr/>
          </p:nvSpPr>
          <p:spPr bwMode="auto">
            <a:xfrm>
              <a:off x="3456" y="768"/>
              <a:ext cx="883" cy="2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eaLnBrk="0" hangingPunct="0"/>
              <a:r>
                <a:rPr lang="en-US" sz="1600" b="1">
                  <a:solidFill>
                    <a:schemeClr val="accent2"/>
                  </a:solidFill>
                  <a:latin typeface="Tw Cen MT" pitchFamily="34" charset="0"/>
                  <a:ea typeface="Times New Roman (Arabic)"/>
                  <a:cs typeface="Times New Roman (Arabic)"/>
                </a:rPr>
                <a:t>MM:  RM </a:t>
              </a:r>
            </a:p>
          </p:txBody>
        </p:sp>
        <p:sp>
          <p:nvSpPr>
            <p:cNvPr id="33812" name="Line 140"/>
            <p:cNvSpPr>
              <a:spLocks noChangeShapeType="1"/>
            </p:cNvSpPr>
            <p:nvPr/>
          </p:nvSpPr>
          <p:spPr bwMode="auto">
            <a:xfrm>
              <a:off x="3834" y="958"/>
              <a:ext cx="0" cy="288"/>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33813" name="Group 141"/>
            <p:cNvGrpSpPr>
              <a:grpSpLocks/>
            </p:cNvGrpSpPr>
            <p:nvPr/>
          </p:nvGrpSpPr>
          <p:grpSpPr bwMode="auto">
            <a:xfrm>
              <a:off x="3120" y="2003"/>
              <a:ext cx="331" cy="240"/>
              <a:chOff x="3126" y="2149"/>
              <a:chExt cx="331" cy="240"/>
            </a:xfrm>
          </p:grpSpPr>
          <p:sp>
            <p:nvSpPr>
              <p:cNvPr id="33837" name="Rectangle 142"/>
              <p:cNvSpPr>
                <a:spLocks noChangeArrowheads="1"/>
              </p:cNvSpPr>
              <p:nvPr/>
            </p:nvSpPr>
            <p:spPr bwMode="auto">
              <a:xfrm rot="2700000">
                <a:off x="3144" y="2145"/>
                <a:ext cx="240" cy="247"/>
              </a:xfrm>
              <a:prstGeom prst="rect">
                <a:avLst/>
              </a:prstGeom>
              <a:solidFill>
                <a:srgbClr val="F95AB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sp>
            <p:nvSpPr>
              <p:cNvPr id="155" name="Rectangle 143"/>
              <p:cNvSpPr>
                <a:spLocks noChangeArrowheads="1"/>
              </p:cNvSpPr>
              <p:nvPr/>
            </p:nvSpPr>
            <p:spPr bwMode="auto">
              <a:xfrm>
                <a:off x="3126" y="2159"/>
                <a:ext cx="334" cy="188"/>
              </a:xfrm>
              <a:prstGeom prst="rect">
                <a:avLst/>
              </a:prstGeom>
              <a:noFill/>
              <a:ln w="9525">
                <a:noFill/>
                <a:miter lim="800000"/>
                <a:headEnd/>
                <a:tailEnd/>
              </a:ln>
              <a:effectLst/>
            </p:spPr>
            <p:txBody>
              <a:bodyPr wrap="none" lIns="82550" tIns="41275" rIns="82550" bIns="41275">
                <a:spAutoFit/>
              </a:bodyPr>
              <a:lstStyle/>
              <a:p>
                <a:pPr defTabSz="739775" eaLnBrk="0" fontAlgn="auto" hangingPunct="0">
                  <a:spcBef>
                    <a:spcPts val="0"/>
                  </a:spcBef>
                  <a:spcAft>
                    <a:spcPts val="0"/>
                  </a:spcAft>
                  <a:defRPr/>
                </a:pPr>
                <a:r>
                  <a:rPr lang="en-US" sz="1400" b="1" dirty="0">
                    <a:solidFill>
                      <a:schemeClr val="accent2"/>
                    </a:solidFill>
                    <a:effectLst>
                      <a:outerShdw blurRad="38100" dist="38100" dir="2700000" algn="tl">
                        <a:srgbClr val="C0C0C0"/>
                      </a:outerShdw>
                    </a:effectLst>
                    <a:latin typeface="+mn-lt"/>
                    <a:cs typeface="Times New Roman (Arabic)" charset="-78"/>
                  </a:rPr>
                  <a:t>Act1</a:t>
                </a:r>
              </a:p>
            </p:txBody>
          </p:sp>
        </p:grpSp>
        <p:sp>
          <p:nvSpPr>
            <p:cNvPr id="33814" name="Rectangle 146"/>
            <p:cNvSpPr>
              <a:spLocks noChangeArrowheads="1"/>
            </p:cNvSpPr>
            <p:nvPr/>
          </p:nvSpPr>
          <p:spPr bwMode="auto">
            <a:xfrm>
              <a:off x="1728" y="1536"/>
              <a:ext cx="564" cy="328"/>
            </a:xfrm>
            <a:prstGeom prst="rect">
              <a:avLst/>
            </a:prstGeom>
            <a:solidFill>
              <a:srgbClr val="99CCFF"/>
            </a:solidFill>
            <a:ln w="12700">
              <a:solidFill>
                <a:srgbClr val="000000"/>
              </a:solidFill>
              <a:miter lim="800000"/>
              <a:headEnd/>
              <a:tailEnd/>
            </a:ln>
          </p:spPr>
          <p:txBody>
            <a:bodyPr lIns="82550" tIns="41275" rIns="82550" bIns="41275">
              <a:spAutoFit/>
            </a:bodyPr>
            <a:lstStyle/>
            <a:p>
              <a:pPr defTabSz="739775" eaLnBrk="0" hangingPunct="0"/>
              <a:r>
                <a:rPr lang="en-US" sz="1400" b="1">
                  <a:solidFill>
                    <a:schemeClr val="accent2"/>
                  </a:solidFill>
                  <a:latin typeface="Tw Cen MT" pitchFamily="34" charset="0"/>
                  <a:ea typeface="Times New Roman (Arabic)"/>
                  <a:cs typeface="Times New Roman (Arabic)"/>
                </a:rPr>
                <a:t>Cost</a:t>
              </a:r>
            </a:p>
            <a:p>
              <a:pPr defTabSz="739775" eaLnBrk="0" hangingPunct="0"/>
              <a:r>
                <a:rPr lang="en-US" sz="1400" b="1">
                  <a:solidFill>
                    <a:schemeClr val="accent2"/>
                  </a:solidFill>
                  <a:latin typeface="Tw Cen MT" pitchFamily="34" charset="0"/>
                  <a:ea typeface="Times New Roman (Arabic)"/>
                  <a:cs typeface="Times New Roman (Arabic)"/>
                </a:rPr>
                <a:t>Center 3</a:t>
              </a:r>
            </a:p>
          </p:txBody>
        </p:sp>
        <p:sp>
          <p:nvSpPr>
            <p:cNvPr id="33815" name="Rectangle 147"/>
            <p:cNvSpPr>
              <a:spLocks noChangeArrowheads="1"/>
            </p:cNvSpPr>
            <p:nvPr/>
          </p:nvSpPr>
          <p:spPr bwMode="auto">
            <a:xfrm>
              <a:off x="2016" y="2160"/>
              <a:ext cx="952" cy="328"/>
            </a:xfrm>
            <a:prstGeom prst="rect">
              <a:avLst/>
            </a:prstGeom>
            <a:solidFill>
              <a:srgbClr val="99CCFF"/>
            </a:solidFill>
            <a:ln w="12700">
              <a:solidFill>
                <a:srgbClr val="000000"/>
              </a:solidFill>
              <a:miter lim="800000"/>
              <a:headEnd/>
              <a:tailEnd/>
            </a:ln>
          </p:spPr>
          <p:txBody>
            <a:bodyPr lIns="82550" tIns="41275" rIns="82550" bIns="41275">
              <a:spAutoFit/>
            </a:bodyPr>
            <a:lstStyle/>
            <a:p>
              <a:pPr defTabSz="739775" eaLnBrk="0" hangingPunct="0"/>
              <a:r>
                <a:rPr lang="en-US" sz="1400" b="1">
                  <a:solidFill>
                    <a:schemeClr val="accent2"/>
                  </a:solidFill>
                  <a:latin typeface="Tw Cen MT" pitchFamily="34" charset="0"/>
                  <a:ea typeface="Times New Roman (Arabic)"/>
                  <a:cs typeface="Times New Roman (Arabic)"/>
                </a:rPr>
                <a:t>Production</a:t>
              </a:r>
            </a:p>
            <a:p>
              <a:pPr defTabSz="739775" eaLnBrk="0" hangingPunct="0"/>
              <a:r>
                <a:rPr lang="en-US" sz="1400" b="1">
                  <a:solidFill>
                    <a:schemeClr val="accent2"/>
                  </a:solidFill>
                  <a:latin typeface="Tw Cen MT" pitchFamily="34" charset="0"/>
                  <a:ea typeface="Times New Roman (Arabic)"/>
                  <a:cs typeface="Times New Roman (Arabic)"/>
                </a:rPr>
                <a:t>Cost Center</a:t>
              </a:r>
            </a:p>
          </p:txBody>
        </p:sp>
        <p:sp>
          <p:nvSpPr>
            <p:cNvPr id="33816" name="Line 148"/>
            <p:cNvSpPr>
              <a:spLocks noChangeShapeType="1"/>
            </p:cNvSpPr>
            <p:nvPr/>
          </p:nvSpPr>
          <p:spPr bwMode="auto">
            <a:xfrm>
              <a:off x="2730" y="1294"/>
              <a:ext cx="0" cy="864"/>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3817" name="Line 149"/>
            <p:cNvSpPr>
              <a:spLocks noChangeShapeType="1"/>
            </p:cNvSpPr>
            <p:nvPr/>
          </p:nvSpPr>
          <p:spPr bwMode="auto">
            <a:xfrm>
              <a:off x="3402" y="2158"/>
              <a:ext cx="240" cy="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3818" name="Line 150"/>
            <p:cNvSpPr>
              <a:spLocks noChangeShapeType="1"/>
            </p:cNvSpPr>
            <p:nvPr/>
          </p:nvSpPr>
          <p:spPr bwMode="auto">
            <a:xfrm flipH="1">
              <a:off x="2970" y="2158"/>
              <a:ext cx="19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19" name="Line 151"/>
            <p:cNvSpPr>
              <a:spLocks noChangeShapeType="1"/>
            </p:cNvSpPr>
            <p:nvPr/>
          </p:nvSpPr>
          <p:spPr bwMode="auto">
            <a:xfrm>
              <a:off x="3450" y="2446"/>
              <a:ext cx="240" cy="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3820" name="Line 152"/>
            <p:cNvSpPr>
              <a:spLocks noChangeShapeType="1"/>
            </p:cNvSpPr>
            <p:nvPr/>
          </p:nvSpPr>
          <p:spPr bwMode="auto">
            <a:xfrm flipH="1">
              <a:off x="2970" y="2446"/>
              <a:ext cx="19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21" name="Line 156"/>
            <p:cNvSpPr>
              <a:spLocks noChangeShapeType="1"/>
            </p:cNvSpPr>
            <p:nvPr/>
          </p:nvSpPr>
          <p:spPr bwMode="auto">
            <a:xfrm>
              <a:off x="4842" y="2878"/>
              <a:ext cx="6" cy="29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3822" name="Line 160"/>
            <p:cNvSpPr>
              <a:spLocks noChangeShapeType="1"/>
            </p:cNvSpPr>
            <p:nvPr/>
          </p:nvSpPr>
          <p:spPr bwMode="auto">
            <a:xfrm>
              <a:off x="4410" y="1630"/>
              <a:ext cx="342" cy="338"/>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33823" name="Group 164"/>
            <p:cNvGrpSpPr>
              <a:grpSpLocks/>
            </p:cNvGrpSpPr>
            <p:nvPr/>
          </p:nvGrpSpPr>
          <p:grpSpPr bwMode="auto">
            <a:xfrm>
              <a:off x="1628" y="2738"/>
              <a:ext cx="267" cy="842"/>
              <a:chOff x="4155" y="2507"/>
              <a:chExt cx="293" cy="1082"/>
            </a:xfrm>
          </p:grpSpPr>
          <p:sp>
            <p:nvSpPr>
              <p:cNvPr id="33827" name="Freeform 192"/>
              <p:cNvSpPr>
                <a:spLocks/>
              </p:cNvSpPr>
              <p:nvPr/>
            </p:nvSpPr>
            <p:spPr bwMode="auto">
              <a:xfrm>
                <a:off x="4155" y="2951"/>
                <a:ext cx="97" cy="114"/>
              </a:xfrm>
              <a:custGeom>
                <a:avLst/>
                <a:gdLst>
                  <a:gd name="T0" fmla="*/ 0 w 97"/>
                  <a:gd name="T1" fmla="*/ 97 h 114"/>
                  <a:gd name="T2" fmla="*/ 0 w 97"/>
                  <a:gd name="T3" fmla="*/ 113 h 114"/>
                  <a:gd name="T4" fmla="*/ 96 w 97"/>
                  <a:gd name="T5" fmla="*/ 16 h 114"/>
                  <a:gd name="T6" fmla="*/ 96 w 97"/>
                  <a:gd name="T7" fmla="*/ 0 h 114"/>
                  <a:gd name="T8" fmla="*/ 0 w 97"/>
                  <a:gd name="T9" fmla="*/ 97 h 114"/>
                  <a:gd name="T10" fmla="*/ 0 60000 65536"/>
                  <a:gd name="T11" fmla="*/ 0 60000 65536"/>
                  <a:gd name="T12" fmla="*/ 0 60000 65536"/>
                  <a:gd name="T13" fmla="*/ 0 60000 65536"/>
                  <a:gd name="T14" fmla="*/ 0 60000 65536"/>
                  <a:gd name="T15" fmla="*/ 0 w 97"/>
                  <a:gd name="T16" fmla="*/ 0 h 114"/>
                  <a:gd name="T17" fmla="*/ 97 w 97"/>
                  <a:gd name="T18" fmla="*/ 114 h 114"/>
                </a:gdLst>
                <a:ahLst/>
                <a:cxnLst>
                  <a:cxn ang="T10">
                    <a:pos x="T0" y="T1"/>
                  </a:cxn>
                  <a:cxn ang="T11">
                    <a:pos x="T2" y="T3"/>
                  </a:cxn>
                  <a:cxn ang="T12">
                    <a:pos x="T4" y="T5"/>
                  </a:cxn>
                  <a:cxn ang="T13">
                    <a:pos x="T6" y="T7"/>
                  </a:cxn>
                  <a:cxn ang="T14">
                    <a:pos x="T8" y="T9"/>
                  </a:cxn>
                </a:cxnLst>
                <a:rect l="T15" t="T16" r="T17" b="T18"/>
                <a:pathLst>
                  <a:path w="97" h="114">
                    <a:moveTo>
                      <a:pt x="0" y="97"/>
                    </a:moveTo>
                    <a:lnTo>
                      <a:pt x="0" y="113"/>
                    </a:lnTo>
                    <a:lnTo>
                      <a:pt x="96" y="16"/>
                    </a:lnTo>
                    <a:lnTo>
                      <a:pt x="96" y="0"/>
                    </a:lnTo>
                    <a:lnTo>
                      <a:pt x="0" y="97"/>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Tw Cen MT" pitchFamily="34" charset="0"/>
                </a:endParaRPr>
              </a:p>
            </p:txBody>
          </p:sp>
          <p:sp>
            <p:nvSpPr>
              <p:cNvPr id="33828" name="Freeform 200"/>
              <p:cNvSpPr>
                <a:spLocks/>
              </p:cNvSpPr>
              <p:nvPr/>
            </p:nvSpPr>
            <p:spPr bwMode="auto">
              <a:xfrm>
                <a:off x="4155" y="3212"/>
                <a:ext cx="97" cy="116"/>
              </a:xfrm>
              <a:custGeom>
                <a:avLst/>
                <a:gdLst>
                  <a:gd name="T0" fmla="*/ 0 w 97"/>
                  <a:gd name="T1" fmla="*/ 99 h 116"/>
                  <a:gd name="T2" fmla="*/ 0 w 97"/>
                  <a:gd name="T3" fmla="*/ 115 h 116"/>
                  <a:gd name="T4" fmla="*/ 96 w 97"/>
                  <a:gd name="T5" fmla="*/ 16 h 116"/>
                  <a:gd name="T6" fmla="*/ 96 w 97"/>
                  <a:gd name="T7" fmla="*/ 0 h 116"/>
                  <a:gd name="T8" fmla="*/ 0 w 97"/>
                  <a:gd name="T9" fmla="*/ 99 h 116"/>
                  <a:gd name="T10" fmla="*/ 0 60000 65536"/>
                  <a:gd name="T11" fmla="*/ 0 60000 65536"/>
                  <a:gd name="T12" fmla="*/ 0 60000 65536"/>
                  <a:gd name="T13" fmla="*/ 0 60000 65536"/>
                  <a:gd name="T14" fmla="*/ 0 60000 65536"/>
                  <a:gd name="T15" fmla="*/ 0 w 97"/>
                  <a:gd name="T16" fmla="*/ 0 h 116"/>
                  <a:gd name="T17" fmla="*/ 97 w 97"/>
                  <a:gd name="T18" fmla="*/ 116 h 116"/>
                </a:gdLst>
                <a:ahLst/>
                <a:cxnLst>
                  <a:cxn ang="T10">
                    <a:pos x="T0" y="T1"/>
                  </a:cxn>
                  <a:cxn ang="T11">
                    <a:pos x="T2" y="T3"/>
                  </a:cxn>
                  <a:cxn ang="T12">
                    <a:pos x="T4" y="T5"/>
                  </a:cxn>
                  <a:cxn ang="T13">
                    <a:pos x="T6" y="T7"/>
                  </a:cxn>
                  <a:cxn ang="T14">
                    <a:pos x="T8" y="T9"/>
                  </a:cxn>
                </a:cxnLst>
                <a:rect l="T15" t="T16" r="T17" b="T18"/>
                <a:pathLst>
                  <a:path w="97" h="116">
                    <a:moveTo>
                      <a:pt x="0" y="99"/>
                    </a:moveTo>
                    <a:lnTo>
                      <a:pt x="0" y="115"/>
                    </a:lnTo>
                    <a:lnTo>
                      <a:pt x="96" y="16"/>
                    </a:lnTo>
                    <a:lnTo>
                      <a:pt x="96" y="0"/>
                    </a:lnTo>
                    <a:lnTo>
                      <a:pt x="0" y="99"/>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Tw Cen MT" pitchFamily="34" charset="0"/>
                </a:endParaRPr>
              </a:p>
            </p:txBody>
          </p:sp>
          <p:sp>
            <p:nvSpPr>
              <p:cNvPr id="33829" name="Freeform 204"/>
              <p:cNvSpPr>
                <a:spLocks/>
              </p:cNvSpPr>
              <p:nvPr/>
            </p:nvSpPr>
            <p:spPr bwMode="auto">
              <a:xfrm>
                <a:off x="4155" y="3476"/>
                <a:ext cx="97" cy="113"/>
              </a:xfrm>
              <a:custGeom>
                <a:avLst/>
                <a:gdLst>
                  <a:gd name="T0" fmla="*/ 0 w 97"/>
                  <a:gd name="T1" fmla="*/ 96 h 113"/>
                  <a:gd name="T2" fmla="*/ 0 w 97"/>
                  <a:gd name="T3" fmla="*/ 112 h 113"/>
                  <a:gd name="T4" fmla="*/ 96 w 97"/>
                  <a:gd name="T5" fmla="*/ 16 h 113"/>
                  <a:gd name="T6" fmla="*/ 96 w 97"/>
                  <a:gd name="T7" fmla="*/ 0 h 113"/>
                  <a:gd name="T8" fmla="*/ 0 w 97"/>
                  <a:gd name="T9" fmla="*/ 96 h 113"/>
                  <a:gd name="T10" fmla="*/ 0 60000 65536"/>
                  <a:gd name="T11" fmla="*/ 0 60000 65536"/>
                  <a:gd name="T12" fmla="*/ 0 60000 65536"/>
                  <a:gd name="T13" fmla="*/ 0 60000 65536"/>
                  <a:gd name="T14" fmla="*/ 0 60000 65536"/>
                  <a:gd name="T15" fmla="*/ 0 w 97"/>
                  <a:gd name="T16" fmla="*/ 0 h 113"/>
                  <a:gd name="T17" fmla="*/ 97 w 97"/>
                  <a:gd name="T18" fmla="*/ 113 h 113"/>
                </a:gdLst>
                <a:ahLst/>
                <a:cxnLst>
                  <a:cxn ang="T10">
                    <a:pos x="T0" y="T1"/>
                  </a:cxn>
                  <a:cxn ang="T11">
                    <a:pos x="T2" y="T3"/>
                  </a:cxn>
                  <a:cxn ang="T12">
                    <a:pos x="T4" y="T5"/>
                  </a:cxn>
                  <a:cxn ang="T13">
                    <a:pos x="T6" y="T7"/>
                  </a:cxn>
                  <a:cxn ang="T14">
                    <a:pos x="T8" y="T9"/>
                  </a:cxn>
                </a:cxnLst>
                <a:rect l="T15" t="T16" r="T17" b="T18"/>
                <a:pathLst>
                  <a:path w="97" h="113">
                    <a:moveTo>
                      <a:pt x="0" y="96"/>
                    </a:moveTo>
                    <a:lnTo>
                      <a:pt x="0" y="112"/>
                    </a:lnTo>
                    <a:lnTo>
                      <a:pt x="96" y="16"/>
                    </a:lnTo>
                    <a:lnTo>
                      <a:pt x="96" y="0"/>
                    </a:lnTo>
                    <a:lnTo>
                      <a:pt x="0" y="9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Tw Cen MT" pitchFamily="34" charset="0"/>
                </a:endParaRPr>
              </a:p>
            </p:txBody>
          </p:sp>
          <p:sp>
            <p:nvSpPr>
              <p:cNvPr id="33830" name="Freeform 208"/>
              <p:cNvSpPr>
                <a:spLocks/>
              </p:cNvSpPr>
              <p:nvPr/>
            </p:nvSpPr>
            <p:spPr bwMode="auto">
              <a:xfrm>
                <a:off x="4251" y="2851"/>
                <a:ext cx="97" cy="114"/>
              </a:xfrm>
              <a:custGeom>
                <a:avLst/>
                <a:gdLst>
                  <a:gd name="T0" fmla="*/ 0 w 97"/>
                  <a:gd name="T1" fmla="*/ 97 h 114"/>
                  <a:gd name="T2" fmla="*/ 0 w 97"/>
                  <a:gd name="T3" fmla="*/ 113 h 114"/>
                  <a:gd name="T4" fmla="*/ 96 w 97"/>
                  <a:gd name="T5" fmla="*/ 16 h 114"/>
                  <a:gd name="T6" fmla="*/ 96 w 97"/>
                  <a:gd name="T7" fmla="*/ 0 h 114"/>
                  <a:gd name="T8" fmla="*/ 0 w 97"/>
                  <a:gd name="T9" fmla="*/ 97 h 114"/>
                  <a:gd name="T10" fmla="*/ 0 60000 65536"/>
                  <a:gd name="T11" fmla="*/ 0 60000 65536"/>
                  <a:gd name="T12" fmla="*/ 0 60000 65536"/>
                  <a:gd name="T13" fmla="*/ 0 60000 65536"/>
                  <a:gd name="T14" fmla="*/ 0 60000 65536"/>
                  <a:gd name="T15" fmla="*/ 0 w 97"/>
                  <a:gd name="T16" fmla="*/ 0 h 114"/>
                  <a:gd name="T17" fmla="*/ 97 w 97"/>
                  <a:gd name="T18" fmla="*/ 114 h 114"/>
                </a:gdLst>
                <a:ahLst/>
                <a:cxnLst>
                  <a:cxn ang="T10">
                    <a:pos x="T0" y="T1"/>
                  </a:cxn>
                  <a:cxn ang="T11">
                    <a:pos x="T2" y="T3"/>
                  </a:cxn>
                  <a:cxn ang="T12">
                    <a:pos x="T4" y="T5"/>
                  </a:cxn>
                  <a:cxn ang="T13">
                    <a:pos x="T6" y="T7"/>
                  </a:cxn>
                  <a:cxn ang="T14">
                    <a:pos x="T8" y="T9"/>
                  </a:cxn>
                </a:cxnLst>
                <a:rect l="T15" t="T16" r="T17" b="T18"/>
                <a:pathLst>
                  <a:path w="97" h="114">
                    <a:moveTo>
                      <a:pt x="0" y="97"/>
                    </a:moveTo>
                    <a:lnTo>
                      <a:pt x="0" y="113"/>
                    </a:lnTo>
                    <a:lnTo>
                      <a:pt x="96" y="16"/>
                    </a:lnTo>
                    <a:lnTo>
                      <a:pt x="96" y="0"/>
                    </a:lnTo>
                    <a:lnTo>
                      <a:pt x="0" y="97"/>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Tw Cen MT" pitchFamily="34" charset="0"/>
                </a:endParaRPr>
              </a:p>
            </p:txBody>
          </p:sp>
          <p:sp>
            <p:nvSpPr>
              <p:cNvPr id="33831" name="Freeform 212"/>
              <p:cNvSpPr>
                <a:spLocks/>
              </p:cNvSpPr>
              <p:nvPr/>
            </p:nvSpPr>
            <p:spPr bwMode="auto">
              <a:xfrm>
                <a:off x="4251" y="3115"/>
                <a:ext cx="97" cy="114"/>
              </a:xfrm>
              <a:custGeom>
                <a:avLst/>
                <a:gdLst>
                  <a:gd name="T0" fmla="*/ 0 w 97"/>
                  <a:gd name="T1" fmla="*/ 97 h 114"/>
                  <a:gd name="T2" fmla="*/ 0 w 97"/>
                  <a:gd name="T3" fmla="*/ 113 h 114"/>
                  <a:gd name="T4" fmla="*/ 96 w 97"/>
                  <a:gd name="T5" fmla="*/ 16 h 114"/>
                  <a:gd name="T6" fmla="*/ 96 w 97"/>
                  <a:gd name="T7" fmla="*/ 0 h 114"/>
                  <a:gd name="T8" fmla="*/ 0 w 97"/>
                  <a:gd name="T9" fmla="*/ 97 h 114"/>
                  <a:gd name="T10" fmla="*/ 0 60000 65536"/>
                  <a:gd name="T11" fmla="*/ 0 60000 65536"/>
                  <a:gd name="T12" fmla="*/ 0 60000 65536"/>
                  <a:gd name="T13" fmla="*/ 0 60000 65536"/>
                  <a:gd name="T14" fmla="*/ 0 60000 65536"/>
                  <a:gd name="T15" fmla="*/ 0 w 97"/>
                  <a:gd name="T16" fmla="*/ 0 h 114"/>
                  <a:gd name="T17" fmla="*/ 97 w 97"/>
                  <a:gd name="T18" fmla="*/ 114 h 114"/>
                </a:gdLst>
                <a:ahLst/>
                <a:cxnLst>
                  <a:cxn ang="T10">
                    <a:pos x="T0" y="T1"/>
                  </a:cxn>
                  <a:cxn ang="T11">
                    <a:pos x="T2" y="T3"/>
                  </a:cxn>
                  <a:cxn ang="T12">
                    <a:pos x="T4" y="T5"/>
                  </a:cxn>
                  <a:cxn ang="T13">
                    <a:pos x="T6" y="T7"/>
                  </a:cxn>
                  <a:cxn ang="T14">
                    <a:pos x="T8" y="T9"/>
                  </a:cxn>
                </a:cxnLst>
                <a:rect l="T15" t="T16" r="T17" b="T18"/>
                <a:pathLst>
                  <a:path w="97" h="114">
                    <a:moveTo>
                      <a:pt x="0" y="97"/>
                    </a:moveTo>
                    <a:lnTo>
                      <a:pt x="0" y="113"/>
                    </a:lnTo>
                    <a:lnTo>
                      <a:pt x="96" y="16"/>
                    </a:lnTo>
                    <a:lnTo>
                      <a:pt x="96" y="0"/>
                    </a:lnTo>
                    <a:lnTo>
                      <a:pt x="0" y="97"/>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Tw Cen MT" pitchFamily="34" charset="0"/>
                </a:endParaRPr>
              </a:p>
            </p:txBody>
          </p:sp>
          <p:sp>
            <p:nvSpPr>
              <p:cNvPr id="33832" name="Freeform 216"/>
              <p:cNvSpPr>
                <a:spLocks/>
              </p:cNvSpPr>
              <p:nvPr/>
            </p:nvSpPr>
            <p:spPr bwMode="auto">
              <a:xfrm>
                <a:off x="4251" y="3376"/>
                <a:ext cx="97" cy="117"/>
              </a:xfrm>
              <a:custGeom>
                <a:avLst/>
                <a:gdLst>
                  <a:gd name="T0" fmla="*/ 0 w 97"/>
                  <a:gd name="T1" fmla="*/ 99 h 117"/>
                  <a:gd name="T2" fmla="*/ 0 w 97"/>
                  <a:gd name="T3" fmla="*/ 116 h 117"/>
                  <a:gd name="T4" fmla="*/ 96 w 97"/>
                  <a:gd name="T5" fmla="*/ 17 h 117"/>
                  <a:gd name="T6" fmla="*/ 96 w 97"/>
                  <a:gd name="T7" fmla="*/ 0 h 117"/>
                  <a:gd name="T8" fmla="*/ 0 w 97"/>
                  <a:gd name="T9" fmla="*/ 99 h 117"/>
                  <a:gd name="T10" fmla="*/ 0 60000 65536"/>
                  <a:gd name="T11" fmla="*/ 0 60000 65536"/>
                  <a:gd name="T12" fmla="*/ 0 60000 65536"/>
                  <a:gd name="T13" fmla="*/ 0 60000 65536"/>
                  <a:gd name="T14" fmla="*/ 0 60000 65536"/>
                  <a:gd name="T15" fmla="*/ 0 w 97"/>
                  <a:gd name="T16" fmla="*/ 0 h 117"/>
                  <a:gd name="T17" fmla="*/ 97 w 97"/>
                  <a:gd name="T18" fmla="*/ 117 h 117"/>
                </a:gdLst>
                <a:ahLst/>
                <a:cxnLst>
                  <a:cxn ang="T10">
                    <a:pos x="T0" y="T1"/>
                  </a:cxn>
                  <a:cxn ang="T11">
                    <a:pos x="T2" y="T3"/>
                  </a:cxn>
                  <a:cxn ang="T12">
                    <a:pos x="T4" y="T5"/>
                  </a:cxn>
                  <a:cxn ang="T13">
                    <a:pos x="T6" y="T7"/>
                  </a:cxn>
                  <a:cxn ang="T14">
                    <a:pos x="T8" y="T9"/>
                  </a:cxn>
                </a:cxnLst>
                <a:rect l="T15" t="T16" r="T17" b="T18"/>
                <a:pathLst>
                  <a:path w="97" h="117">
                    <a:moveTo>
                      <a:pt x="0" y="99"/>
                    </a:moveTo>
                    <a:lnTo>
                      <a:pt x="0" y="116"/>
                    </a:lnTo>
                    <a:lnTo>
                      <a:pt x="96" y="17"/>
                    </a:lnTo>
                    <a:lnTo>
                      <a:pt x="96" y="0"/>
                    </a:lnTo>
                    <a:lnTo>
                      <a:pt x="0" y="99"/>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Tw Cen MT" pitchFamily="34" charset="0"/>
                </a:endParaRPr>
              </a:p>
            </p:txBody>
          </p:sp>
          <p:sp>
            <p:nvSpPr>
              <p:cNvPr id="33833" name="Freeform 220"/>
              <p:cNvSpPr>
                <a:spLocks/>
              </p:cNvSpPr>
              <p:nvPr/>
            </p:nvSpPr>
            <p:spPr bwMode="auto">
              <a:xfrm>
                <a:off x="4347" y="2753"/>
                <a:ext cx="101" cy="116"/>
              </a:xfrm>
              <a:custGeom>
                <a:avLst/>
                <a:gdLst>
                  <a:gd name="T0" fmla="*/ 0 w 101"/>
                  <a:gd name="T1" fmla="*/ 99 h 116"/>
                  <a:gd name="T2" fmla="*/ 0 w 101"/>
                  <a:gd name="T3" fmla="*/ 115 h 116"/>
                  <a:gd name="T4" fmla="*/ 100 w 101"/>
                  <a:gd name="T5" fmla="*/ 16 h 116"/>
                  <a:gd name="T6" fmla="*/ 100 w 101"/>
                  <a:gd name="T7" fmla="*/ 0 h 116"/>
                  <a:gd name="T8" fmla="*/ 0 w 101"/>
                  <a:gd name="T9" fmla="*/ 99 h 116"/>
                  <a:gd name="T10" fmla="*/ 0 60000 65536"/>
                  <a:gd name="T11" fmla="*/ 0 60000 65536"/>
                  <a:gd name="T12" fmla="*/ 0 60000 65536"/>
                  <a:gd name="T13" fmla="*/ 0 60000 65536"/>
                  <a:gd name="T14" fmla="*/ 0 60000 65536"/>
                  <a:gd name="T15" fmla="*/ 0 w 101"/>
                  <a:gd name="T16" fmla="*/ 0 h 116"/>
                  <a:gd name="T17" fmla="*/ 101 w 101"/>
                  <a:gd name="T18" fmla="*/ 116 h 116"/>
                </a:gdLst>
                <a:ahLst/>
                <a:cxnLst>
                  <a:cxn ang="T10">
                    <a:pos x="T0" y="T1"/>
                  </a:cxn>
                  <a:cxn ang="T11">
                    <a:pos x="T2" y="T3"/>
                  </a:cxn>
                  <a:cxn ang="T12">
                    <a:pos x="T4" y="T5"/>
                  </a:cxn>
                  <a:cxn ang="T13">
                    <a:pos x="T6" y="T7"/>
                  </a:cxn>
                  <a:cxn ang="T14">
                    <a:pos x="T8" y="T9"/>
                  </a:cxn>
                </a:cxnLst>
                <a:rect l="T15" t="T16" r="T17" b="T18"/>
                <a:pathLst>
                  <a:path w="101" h="116">
                    <a:moveTo>
                      <a:pt x="0" y="99"/>
                    </a:moveTo>
                    <a:lnTo>
                      <a:pt x="0" y="115"/>
                    </a:lnTo>
                    <a:lnTo>
                      <a:pt x="100" y="16"/>
                    </a:lnTo>
                    <a:lnTo>
                      <a:pt x="100" y="0"/>
                    </a:lnTo>
                    <a:lnTo>
                      <a:pt x="0" y="99"/>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Tw Cen MT" pitchFamily="34" charset="0"/>
                </a:endParaRPr>
              </a:p>
            </p:txBody>
          </p:sp>
          <p:sp>
            <p:nvSpPr>
              <p:cNvPr id="33834" name="Freeform 224"/>
              <p:cNvSpPr>
                <a:spLocks/>
              </p:cNvSpPr>
              <p:nvPr/>
            </p:nvSpPr>
            <p:spPr bwMode="auto">
              <a:xfrm>
                <a:off x="4347" y="3013"/>
                <a:ext cx="101" cy="119"/>
              </a:xfrm>
              <a:custGeom>
                <a:avLst/>
                <a:gdLst>
                  <a:gd name="T0" fmla="*/ 0 w 101"/>
                  <a:gd name="T1" fmla="*/ 101 h 119"/>
                  <a:gd name="T2" fmla="*/ 0 w 101"/>
                  <a:gd name="T3" fmla="*/ 118 h 119"/>
                  <a:gd name="T4" fmla="*/ 100 w 101"/>
                  <a:gd name="T5" fmla="*/ 17 h 119"/>
                  <a:gd name="T6" fmla="*/ 100 w 101"/>
                  <a:gd name="T7" fmla="*/ 0 h 119"/>
                  <a:gd name="T8" fmla="*/ 0 w 101"/>
                  <a:gd name="T9" fmla="*/ 101 h 119"/>
                  <a:gd name="T10" fmla="*/ 0 60000 65536"/>
                  <a:gd name="T11" fmla="*/ 0 60000 65536"/>
                  <a:gd name="T12" fmla="*/ 0 60000 65536"/>
                  <a:gd name="T13" fmla="*/ 0 60000 65536"/>
                  <a:gd name="T14" fmla="*/ 0 60000 65536"/>
                  <a:gd name="T15" fmla="*/ 0 w 101"/>
                  <a:gd name="T16" fmla="*/ 0 h 119"/>
                  <a:gd name="T17" fmla="*/ 101 w 101"/>
                  <a:gd name="T18" fmla="*/ 119 h 119"/>
                </a:gdLst>
                <a:ahLst/>
                <a:cxnLst>
                  <a:cxn ang="T10">
                    <a:pos x="T0" y="T1"/>
                  </a:cxn>
                  <a:cxn ang="T11">
                    <a:pos x="T2" y="T3"/>
                  </a:cxn>
                  <a:cxn ang="T12">
                    <a:pos x="T4" y="T5"/>
                  </a:cxn>
                  <a:cxn ang="T13">
                    <a:pos x="T6" y="T7"/>
                  </a:cxn>
                  <a:cxn ang="T14">
                    <a:pos x="T8" y="T9"/>
                  </a:cxn>
                </a:cxnLst>
                <a:rect l="T15" t="T16" r="T17" b="T18"/>
                <a:pathLst>
                  <a:path w="101" h="119">
                    <a:moveTo>
                      <a:pt x="0" y="101"/>
                    </a:moveTo>
                    <a:lnTo>
                      <a:pt x="0" y="118"/>
                    </a:lnTo>
                    <a:lnTo>
                      <a:pt x="100" y="17"/>
                    </a:lnTo>
                    <a:lnTo>
                      <a:pt x="100" y="0"/>
                    </a:lnTo>
                    <a:lnTo>
                      <a:pt x="0" y="101"/>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Tw Cen MT" pitchFamily="34" charset="0"/>
                </a:endParaRPr>
              </a:p>
            </p:txBody>
          </p:sp>
          <p:sp>
            <p:nvSpPr>
              <p:cNvPr id="33835" name="Freeform 228"/>
              <p:cNvSpPr>
                <a:spLocks/>
              </p:cNvSpPr>
              <p:nvPr/>
            </p:nvSpPr>
            <p:spPr bwMode="auto">
              <a:xfrm>
                <a:off x="4347" y="3277"/>
                <a:ext cx="101" cy="117"/>
              </a:xfrm>
              <a:custGeom>
                <a:avLst/>
                <a:gdLst>
                  <a:gd name="T0" fmla="*/ 0 w 101"/>
                  <a:gd name="T1" fmla="*/ 99 h 117"/>
                  <a:gd name="T2" fmla="*/ 0 w 101"/>
                  <a:gd name="T3" fmla="*/ 116 h 117"/>
                  <a:gd name="T4" fmla="*/ 100 w 101"/>
                  <a:gd name="T5" fmla="*/ 17 h 117"/>
                  <a:gd name="T6" fmla="*/ 100 w 101"/>
                  <a:gd name="T7" fmla="*/ 0 h 117"/>
                  <a:gd name="T8" fmla="*/ 0 w 101"/>
                  <a:gd name="T9" fmla="*/ 99 h 117"/>
                  <a:gd name="T10" fmla="*/ 0 60000 65536"/>
                  <a:gd name="T11" fmla="*/ 0 60000 65536"/>
                  <a:gd name="T12" fmla="*/ 0 60000 65536"/>
                  <a:gd name="T13" fmla="*/ 0 60000 65536"/>
                  <a:gd name="T14" fmla="*/ 0 60000 65536"/>
                  <a:gd name="T15" fmla="*/ 0 w 101"/>
                  <a:gd name="T16" fmla="*/ 0 h 117"/>
                  <a:gd name="T17" fmla="*/ 101 w 101"/>
                  <a:gd name="T18" fmla="*/ 117 h 117"/>
                </a:gdLst>
                <a:ahLst/>
                <a:cxnLst>
                  <a:cxn ang="T10">
                    <a:pos x="T0" y="T1"/>
                  </a:cxn>
                  <a:cxn ang="T11">
                    <a:pos x="T2" y="T3"/>
                  </a:cxn>
                  <a:cxn ang="T12">
                    <a:pos x="T4" y="T5"/>
                  </a:cxn>
                  <a:cxn ang="T13">
                    <a:pos x="T6" y="T7"/>
                  </a:cxn>
                  <a:cxn ang="T14">
                    <a:pos x="T8" y="T9"/>
                  </a:cxn>
                </a:cxnLst>
                <a:rect l="T15" t="T16" r="T17" b="T18"/>
                <a:pathLst>
                  <a:path w="101" h="117">
                    <a:moveTo>
                      <a:pt x="0" y="99"/>
                    </a:moveTo>
                    <a:lnTo>
                      <a:pt x="0" y="116"/>
                    </a:lnTo>
                    <a:lnTo>
                      <a:pt x="100" y="17"/>
                    </a:lnTo>
                    <a:lnTo>
                      <a:pt x="100" y="0"/>
                    </a:lnTo>
                    <a:lnTo>
                      <a:pt x="0" y="99"/>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Tw Cen MT" pitchFamily="34" charset="0"/>
                </a:endParaRPr>
              </a:p>
            </p:txBody>
          </p:sp>
          <p:sp>
            <p:nvSpPr>
              <p:cNvPr id="33836" name="Freeform 254"/>
              <p:cNvSpPr>
                <a:spLocks/>
              </p:cNvSpPr>
              <p:nvPr/>
            </p:nvSpPr>
            <p:spPr bwMode="auto">
              <a:xfrm>
                <a:off x="4333" y="2507"/>
                <a:ext cx="115" cy="101"/>
              </a:xfrm>
              <a:custGeom>
                <a:avLst/>
                <a:gdLst>
                  <a:gd name="T0" fmla="*/ 16 w 115"/>
                  <a:gd name="T1" fmla="*/ 100 h 101"/>
                  <a:gd name="T2" fmla="*/ 0 w 115"/>
                  <a:gd name="T3" fmla="*/ 67 h 101"/>
                  <a:gd name="T4" fmla="*/ 65 w 115"/>
                  <a:gd name="T5" fmla="*/ 0 h 101"/>
                  <a:gd name="T6" fmla="*/ 114 w 115"/>
                  <a:gd name="T7" fmla="*/ 0 h 101"/>
                  <a:gd name="T8" fmla="*/ 16 w 115"/>
                  <a:gd name="T9" fmla="*/ 100 h 101"/>
                  <a:gd name="T10" fmla="*/ 0 60000 65536"/>
                  <a:gd name="T11" fmla="*/ 0 60000 65536"/>
                  <a:gd name="T12" fmla="*/ 0 60000 65536"/>
                  <a:gd name="T13" fmla="*/ 0 60000 65536"/>
                  <a:gd name="T14" fmla="*/ 0 60000 65536"/>
                  <a:gd name="T15" fmla="*/ 0 w 115"/>
                  <a:gd name="T16" fmla="*/ 0 h 101"/>
                  <a:gd name="T17" fmla="*/ 115 w 115"/>
                  <a:gd name="T18" fmla="*/ 101 h 101"/>
                </a:gdLst>
                <a:ahLst/>
                <a:cxnLst>
                  <a:cxn ang="T10">
                    <a:pos x="T0" y="T1"/>
                  </a:cxn>
                  <a:cxn ang="T11">
                    <a:pos x="T2" y="T3"/>
                  </a:cxn>
                  <a:cxn ang="T12">
                    <a:pos x="T4" y="T5"/>
                  </a:cxn>
                  <a:cxn ang="T13">
                    <a:pos x="T6" y="T7"/>
                  </a:cxn>
                  <a:cxn ang="T14">
                    <a:pos x="T8" y="T9"/>
                  </a:cxn>
                </a:cxnLst>
                <a:rect l="T15" t="T16" r="T17" b="T18"/>
                <a:pathLst>
                  <a:path w="115" h="101">
                    <a:moveTo>
                      <a:pt x="16" y="100"/>
                    </a:moveTo>
                    <a:lnTo>
                      <a:pt x="0" y="67"/>
                    </a:lnTo>
                    <a:lnTo>
                      <a:pt x="65" y="0"/>
                    </a:lnTo>
                    <a:lnTo>
                      <a:pt x="114" y="0"/>
                    </a:lnTo>
                    <a:lnTo>
                      <a:pt x="16" y="10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N">
                  <a:latin typeface="Tw Cen MT" pitchFamily="34" charset="0"/>
                </a:endParaRPr>
              </a:p>
            </p:txBody>
          </p:sp>
        </p:grpSp>
        <p:grpSp>
          <p:nvGrpSpPr>
            <p:cNvPr id="33824" name="Group 264"/>
            <p:cNvGrpSpPr>
              <a:grpSpLocks/>
            </p:cNvGrpSpPr>
            <p:nvPr/>
          </p:nvGrpSpPr>
          <p:grpSpPr bwMode="auto">
            <a:xfrm>
              <a:off x="3120" y="2352"/>
              <a:ext cx="331" cy="240"/>
              <a:chOff x="3091" y="2149"/>
              <a:chExt cx="331" cy="240"/>
            </a:xfrm>
          </p:grpSpPr>
          <p:sp>
            <p:nvSpPr>
              <p:cNvPr id="33825" name="Rectangle 265"/>
              <p:cNvSpPr>
                <a:spLocks noChangeArrowheads="1"/>
              </p:cNvSpPr>
              <p:nvPr/>
            </p:nvSpPr>
            <p:spPr bwMode="auto">
              <a:xfrm rot="2700000">
                <a:off x="3144" y="2145"/>
                <a:ext cx="240" cy="247"/>
              </a:xfrm>
              <a:prstGeom prst="rect">
                <a:avLst/>
              </a:prstGeom>
              <a:solidFill>
                <a:srgbClr val="F95AB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N">
                  <a:latin typeface="Tw Cen MT" pitchFamily="34" charset="0"/>
                </a:endParaRPr>
              </a:p>
            </p:txBody>
          </p:sp>
          <p:sp>
            <p:nvSpPr>
              <p:cNvPr id="54" name="Rectangle 266"/>
              <p:cNvSpPr>
                <a:spLocks noChangeArrowheads="1"/>
              </p:cNvSpPr>
              <p:nvPr/>
            </p:nvSpPr>
            <p:spPr bwMode="auto">
              <a:xfrm>
                <a:off x="3091" y="2194"/>
                <a:ext cx="334" cy="188"/>
              </a:xfrm>
              <a:prstGeom prst="rect">
                <a:avLst/>
              </a:prstGeom>
              <a:noFill/>
              <a:ln w="9525">
                <a:noFill/>
                <a:miter lim="800000"/>
                <a:headEnd/>
                <a:tailEnd/>
              </a:ln>
              <a:effectLst/>
            </p:spPr>
            <p:txBody>
              <a:bodyPr wrap="none" lIns="82550" tIns="41275" rIns="82550" bIns="41275">
                <a:spAutoFit/>
              </a:bodyPr>
              <a:lstStyle/>
              <a:p>
                <a:pPr defTabSz="739775" eaLnBrk="0" fontAlgn="auto" hangingPunct="0">
                  <a:spcBef>
                    <a:spcPts val="0"/>
                  </a:spcBef>
                  <a:spcAft>
                    <a:spcPts val="0"/>
                  </a:spcAft>
                  <a:defRPr/>
                </a:pPr>
                <a:r>
                  <a:rPr lang="en-US" sz="1400" b="1" dirty="0">
                    <a:solidFill>
                      <a:schemeClr val="accent2"/>
                    </a:solidFill>
                    <a:effectLst>
                      <a:outerShdw blurRad="38100" dist="38100" dir="2700000" algn="tl">
                        <a:srgbClr val="C0C0C0"/>
                      </a:outerShdw>
                    </a:effectLst>
                    <a:latin typeface="+mn-lt"/>
                    <a:cs typeface="Times New Roman (Arabic)" charset="-78"/>
                  </a:rPr>
                  <a:t>Act2</a:t>
                </a:r>
              </a:p>
            </p:txBody>
          </p:sp>
        </p:grpSp>
      </p:grpSp>
      <p:sp>
        <p:nvSpPr>
          <p:cNvPr id="33795" name="Rectangle 267"/>
          <p:cNvSpPr>
            <a:spLocks noChangeArrowheads="1"/>
          </p:cNvSpPr>
          <p:nvPr/>
        </p:nvSpPr>
        <p:spPr bwMode="auto">
          <a:xfrm>
            <a:off x="2590800" y="0"/>
            <a:ext cx="3505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3600" b="1">
                <a:solidFill>
                  <a:srgbClr val="000099"/>
                </a:solidFill>
                <a:latin typeface="Tw Cen MT" pitchFamily="34" charset="0"/>
                <a:ea typeface="Times New Roman (Arabic)"/>
                <a:cs typeface="Times New Roman (Arabic)"/>
              </a:rPr>
              <a:t>Product Costing</a:t>
            </a:r>
            <a:endParaRPr lang="ar-SA" sz="3600" b="1">
              <a:solidFill>
                <a:srgbClr val="000099"/>
              </a:solidFill>
              <a:latin typeface="Tw Cen MT" pitchFamily="34" charset="0"/>
              <a:ea typeface="Times New Roman (Arabic)"/>
              <a:cs typeface="Times New Roman (Arabic)"/>
            </a:endParaRPr>
          </a:p>
        </p:txBody>
      </p:sp>
    </p:spTree>
    <p:extLst>
      <p:ext uri="{BB962C8B-B14F-4D97-AF65-F5344CB8AC3E}">
        <p14:creationId xmlns:p14="http://schemas.microsoft.com/office/powerpoint/2010/main" val="2286588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46" name="AutoShape 134"/>
          <p:cNvSpPr>
            <a:spLocks noChangeArrowheads="1"/>
          </p:cNvSpPr>
          <p:nvPr/>
        </p:nvSpPr>
        <p:spPr bwMode="auto">
          <a:xfrm rot="15994929" flipV="1">
            <a:off x="5247482" y="3199606"/>
            <a:ext cx="2640012" cy="2105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57" y="10776"/>
                </a:moveTo>
                <a:cubicBezTo>
                  <a:pt x="18445" y="6556"/>
                  <a:pt x="15020" y="3142"/>
                  <a:pt x="10800" y="3142"/>
                </a:cubicBezTo>
                <a:cubicBezTo>
                  <a:pt x="10653" y="3141"/>
                  <a:pt x="10507" y="3146"/>
                  <a:pt x="10361" y="3154"/>
                </a:cubicBezTo>
                <a:lnTo>
                  <a:pt x="10181" y="17"/>
                </a:lnTo>
                <a:cubicBezTo>
                  <a:pt x="10387" y="5"/>
                  <a:pt x="10593" y="-1"/>
                  <a:pt x="10800" y="0"/>
                </a:cubicBezTo>
                <a:cubicBezTo>
                  <a:pt x="16752" y="0"/>
                  <a:pt x="21582" y="4815"/>
                  <a:pt x="21599" y="10767"/>
                </a:cubicBezTo>
                <a:lnTo>
                  <a:pt x="24299" y="10759"/>
                </a:lnTo>
                <a:lnTo>
                  <a:pt x="20041" y="15043"/>
                </a:lnTo>
                <a:lnTo>
                  <a:pt x="15757" y="10785"/>
                </a:lnTo>
                <a:lnTo>
                  <a:pt x="18457" y="10776"/>
                </a:lnTo>
                <a:close/>
              </a:path>
            </a:pathLst>
          </a:cu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6493" tIns="43247" rIns="86493" bIns="43247" anchor="ctr"/>
          <a:lstStyle/>
          <a:p>
            <a:endParaRPr lang="en-US">
              <a:latin typeface="Tw Cen MT" pitchFamily="34" charset="0"/>
            </a:endParaRPr>
          </a:p>
        </p:txBody>
      </p:sp>
      <p:pic>
        <p:nvPicPr>
          <p:cNvPr id="39067" name="Picture 155" descr="MMj0365256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30513" y="3714750"/>
            <a:ext cx="130651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61" name="Picture 149" descr="MMAG00221_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6025" y="5126038"/>
            <a:ext cx="1143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37" name="Picture 125" descr="MPj028908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1676400"/>
            <a:ext cx="23225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40" name="Picture 128" descr="MMj0354646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73488" y="4429125"/>
            <a:ext cx="188753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45" name="AutoShape 133"/>
          <p:cNvSpPr>
            <a:spLocks noChangeArrowheads="1"/>
          </p:cNvSpPr>
          <p:nvPr/>
        </p:nvSpPr>
        <p:spPr bwMode="auto">
          <a:xfrm rot="-5116646">
            <a:off x="1707356" y="3037682"/>
            <a:ext cx="2392363" cy="203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65" y="10233"/>
                </a:moveTo>
                <a:cubicBezTo>
                  <a:pt x="17868" y="6384"/>
                  <a:pt x="14659" y="3413"/>
                  <a:pt x="10800" y="3413"/>
                </a:cubicBezTo>
                <a:cubicBezTo>
                  <a:pt x="10624" y="3412"/>
                  <a:pt x="10449" y="3419"/>
                  <a:pt x="10274" y="3431"/>
                </a:cubicBezTo>
                <a:lnTo>
                  <a:pt x="10031" y="27"/>
                </a:lnTo>
                <a:cubicBezTo>
                  <a:pt x="10287" y="9"/>
                  <a:pt x="10543" y="-1"/>
                  <a:pt x="10800" y="0"/>
                </a:cubicBezTo>
                <a:cubicBezTo>
                  <a:pt x="16443" y="0"/>
                  <a:pt x="21135" y="4344"/>
                  <a:pt x="21568" y="9971"/>
                </a:cubicBezTo>
                <a:lnTo>
                  <a:pt x="24260" y="9763"/>
                </a:lnTo>
                <a:lnTo>
                  <a:pt x="20205" y="14496"/>
                </a:lnTo>
                <a:lnTo>
                  <a:pt x="15473" y="10440"/>
                </a:lnTo>
                <a:lnTo>
                  <a:pt x="18165" y="10233"/>
                </a:lnTo>
                <a:close/>
              </a:path>
            </a:pathLst>
          </a:cu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6493" tIns="43247" rIns="86493" bIns="43247" anchor="ctr"/>
          <a:lstStyle/>
          <a:p>
            <a:endParaRPr lang="en-US">
              <a:latin typeface="Tw Cen MT" pitchFamily="34" charset="0"/>
            </a:endParaRPr>
          </a:p>
        </p:txBody>
      </p:sp>
      <p:sp>
        <p:nvSpPr>
          <p:cNvPr id="39047" name="AutoShape 135"/>
          <p:cNvSpPr>
            <a:spLocks noChangeArrowheads="1"/>
          </p:cNvSpPr>
          <p:nvPr/>
        </p:nvSpPr>
        <p:spPr bwMode="auto">
          <a:xfrm>
            <a:off x="4267200" y="3500438"/>
            <a:ext cx="942975" cy="857250"/>
          </a:xfrm>
          <a:prstGeom prst="upArrow">
            <a:avLst>
              <a:gd name="adj1" fmla="val 50000"/>
              <a:gd name="adj2" fmla="val 25000"/>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6493" tIns="43247" rIns="86493" bIns="43247" anchor="ctr"/>
          <a:lstStyle/>
          <a:p>
            <a:endParaRPr lang="en-US">
              <a:latin typeface="Tw Cen MT" pitchFamily="34" charset="0"/>
            </a:endParaRPr>
          </a:p>
        </p:txBody>
      </p:sp>
      <p:sp>
        <p:nvSpPr>
          <p:cNvPr id="39048" name="Text Box 136"/>
          <p:cNvSpPr txBox="1">
            <a:spLocks noChangeArrowheads="1"/>
          </p:cNvSpPr>
          <p:nvPr/>
        </p:nvSpPr>
        <p:spPr bwMode="auto">
          <a:xfrm>
            <a:off x="2286000" y="457200"/>
            <a:ext cx="42084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493" tIns="43247" rIns="86493" bIns="4324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300" b="1">
                <a:solidFill>
                  <a:srgbClr val="CC3300"/>
                </a:solidFill>
                <a:latin typeface="Tw Cen MT" pitchFamily="34" charset="0"/>
              </a:rPr>
              <a:t>The Product’s Cost (Steel)</a:t>
            </a:r>
          </a:p>
        </p:txBody>
      </p:sp>
      <p:sp>
        <p:nvSpPr>
          <p:cNvPr id="39049" name="Text Box 137"/>
          <p:cNvSpPr txBox="1">
            <a:spLocks noChangeArrowheads="1"/>
          </p:cNvSpPr>
          <p:nvPr/>
        </p:nvSpPr>
        <p:spPr bwMode="auto">
          <a:xfrm>
            <a:off x="228600" y="5857875"/>
            <a:ext cx="274637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493" tIns="43247" rIns="86493" bIns="4324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300" b="1">
                <a:solidFill>
                  <a:srgbClr val="CC3300"/>
                </a:solidFill>
                <a:latin typeface="Tw Cen MT" pitchFamily="34" charset="0"/>
              </a:rPr>
              <a:t>MATERIALS – BILL OF MATERIALS (BOM)</a:t>
            </a:r>
          </a:p>
        </p:txBody>
      </p:sp>
      <p:sp>
        <p:nvSpPr>
          <p:cNvPr id="39050" name="Text Box 138"/>
          <p:cNvSpPr txBox="1">
            <a:spLocks noChangeArrowheads="1"/>
          </p:cNvSpPr>
          <p:nvPr/>
        </p:nvSpPr>
        <p:spPr bwMode="auto">
          <a:xfrm>
            <a:off x="3505200" y="5943600"/>
            <a:ext cx="269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493" tIns="43247" rIns="86493" bIns="4324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a:solidFill>
                  <a:srgbClr val="CC3300"/>
                </a:solidFill>
                <a:latin typeface="Tw Cen MT" pitchFamily="34" charset="0"/>
              </a:rPr>
              <a:t>COST CENTER ACTIVITIES (ROUTING COST :Conversion Cost /Operating Cost)</a:t>
            </a:r>
          </a:p>
        </p:txBody>
      </p:sp>
      <p:sp>
        <p:nvSpPr>
          <p:cNvPr id="39051" name="Text Box 139"/>
          <p:cNvSpPr txBox="1">
            <a:spLocks noChangeArrowheads="1"/>
          </p:cNvSpPr>
          <p:nvPr/>
        </p:nvSpPr>
        <p:spPr bwMode="auto">
          <a:xfrm>
            <a:off x="6386513" y="5857875"/>
            <a:ext cx="224948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493" tIns="43247" rIns="86493" bIns="4324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a:solidFill>
                  <a:srgbClr val="CC3300"/>
                </a:solidFill>
                <a:latin typeface="Tw Cen MT" pitchFamily="34" charset="0"/>
              </a:rPr>
              <a:t>Overhead </a:t>
            </a:r>
          </a:p>
          <a:p>
            <a:pPr algn="ctr" eaLnBrk="1" hangingPunct="1">
              <a:spcBef>
                <a:spcPct val="50000"/>
              </a:spcBef>
            </a:pPr>
            <a:r>
              <a:rPr lang="en-US" sz="1600" b="1">
                <a:solidFill>
                  <a:srgbClr val="CC3300"/>
                </a:solidFill>
                <a:latin typeface="Tw Cen MT" pitchFamily="34" charset="0"/>
              </a:rPr>
              <a:t>(Production related)</a:t>
            </a:r>
          </a:p>
          <a:p>
            <a:pPr algn="ctr" eaLnBrk="1" hangingPunct="1">
              <a:spcBef>
                <a:spcPct val="50000"/>
              </a:spcBef>
            </a:pPr>
            <a:r>
              <a:rPr lang="en-US" sz="1600" b="1">
                <a:solidFill>
                  <a:srgbClr val="CC3300"/>
                </a:solidFill>
                <a:latin typeface="Tw Cen MT" pitchFamily="34" charset="0"/>
              </a:rPr>
              <a:t>WOH &amp; GOH</a:t>
            </a:r>
          </a:p>
        </p:txBody>
      </p:sp>
      <p:pic>
        <p:nvPicPr>
          <p:cNvPr id="39058" name="Picture 146" descr="MMAG00459_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30975" y="4143375"/>
            <a:ext cx="1960563"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75" name="Picture 163" descr="MMj02830310000[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7837488" y="4929188"/>
            <a:ext cx="13065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94" name="Picture 182" descr="MMj01630040000[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98513" y="4418013"/>
            <a:ext cx="21050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2" descr="MMj01630040000[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98513" y="4429125"/>
            <a:ext cx="210502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52315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048"/>
                                        </p:tgtEl>
                                        <p:attrNameLst>
                                          <p:attrName>style.visibility</p:attrName>
                                        </p:attrNameLst>
                                      </p:cBhvr>
                                      <p:to>
                                        <p:strVal val="visible"/>
                                      </p:to>
                                    </p:set>
                                    <p:animEffect transition="in" filter="fade">
                                      <p:cBhvr>
                                        <p:cTn id="7" dur="2000"/>
                                        <p:tgtEl>
                                          <p:spTgt spid="3904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9037"/>
                                        </p:tgtEl>
                                        <p:attrNameLst>
                                          <p:attrName>style.visibility</p:attrName>
                                        </p:attrNameLst>
                                      </p:cBhvr>
                                      <p:to>
                                        <p:strVal val="visible"/>
                                      </p:to>
                                    </p:set>
                                    <p:animEffect transition="in" filter="fade">
                                      <p:cBhvr>
                                        <p:cTn id="11" dur="2000"/>
                                        <p:tgtEl>
                                          <p:spTgt spid="390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9049"/>
                                        </p:tgtEl>
                                        <p:attrNameLst>
                                          <p:attrName>style.visibility</p:attrName>
                                        </p:attrNameLst>
                                      </p:cBhvr>
                                      <p:to>
                                        <p:strVal val="visible"/>
                                      </p:to>
                                    </p:set>
                                    <p:animEffect transition="in" filter="fade">
                                      <p:cBhvr>
                                        <p:cTn id="16" dur="2000"/>
                                        <p:tgtEl>
                                          <p:spTgt spid="39049"/>
                                        </p:tgtEl>
                                      </p:cBhvr>
                                    </p:animEffect>
                                  </p:childTnLst>
                                </p:cTn>
                              </p:par>
                            </p:childTnLst>
                          </p:cTn>
                        </p:par>
                        <p:par>
                          <p:cTn id="17" fill="hold" nodeType="afterGroup">
                            <p:stCondLst>
                              <p:cond delay="2000"/>
                            </p:stCondLst>
                            <p:childTnLst>
                              <p:par>
                                <p:cTn id="18" presetID="22" presetClass="entr" presetSubtype="4" fill="hold" nodeType="afterEffect">
                                  <p:stCondLst>
                                    <p:cond delay="0"/>
                                  </p:stCondLst>
                                  <p:childTnLst>
                                    <p:set>
                                      <p:cBhvr>
                                        <p:cTn id="19" dur="1" fill="hold">
                                          <p:stCondLst>
                                            <p:cond delay="0"/>
                                          </p:stCondLst>
                                        </p:cTn>
                                        <p:tgtEl>
                                          <p:spTgt spid="39094"/>
                                        </p:tgtEl>
                                        <p:attrNameLst>
                                          <p:attrName>style.visibility</p:attrName>
                                        </p:attrNameLst>
                                      </p:cBhvr>
                                      <p:to>
                                        <p:strVal val="visible"/>
                                      </p:to>
                                    </p:set>
                                    <p:animEffect transition="in" filter="wipe(down)">
                                      <p:cBhvr>
                                        <p:cTn id="20" dur="500"/>
                                        <p:tgtEl>
                                          <p:spTgt spid="39094"/>
                                        </p:tgtEl>
                                      </p:cBhvr>
                                    </p:animEffect>
                                  </p:childTnLst>
                                </p:cTn>
                              </p:par>
                            </p:childTnLst>
                          </p:cTn>
                        </p:par>
                        <p:par>
                          <p:cTn id="21" fill="hold" nodeType="afterGroup">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39045"/>
                                        </p:tgtEl>
                                        <p:attrNameLst>
                                          <p:attrName>style.visibility</p:attrName>
                                        </p:attrNameLst>
                                      </p:cBhvr>
                                      <p:to>
                                        <p:strVal val="visible"/>
                                      </p:to>
                                    </p:set>
                                    <p:animEffect transition="in" filter="wipe(left)">
                                      <p:cBhvr>
                                        <p:cTn id="24" dur="500"/>
                                        <p:tgtEl>
                                          <p:spTgt spid="3904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9050"/>
                                        </p:tgtEl>
                                        <p:attrNameLst>
                                          <p:attrName>style.visibility</p:attrName>
                                        </p:attrNameLst>
                                      </p:cBhvr>
                                      <p:to>
                                        <p:strVal val="visible"/>
                                      </p:to>
                                    </p:set>
                                    <p:animEffect transition="in" filter="fade">
                                      <p:cBhvr>
                                        <p:cTn id="29" dur="2000"/>
                                        <p:tgtEl>
                                          <p:spTgt spid="39050"/>
                                        </p:tgtEl>
                                      </p:cBhvr>
                                    </p:animEffect>
                                  </p:childTnLst>
                                </p:cTn>
                              </p:par>
                            </p:childTnLst>
                          </p:cTn>
                        </p:par>
                        <p:par>
                          <p:cTn id="30" fill="hold" nodeType="afterGroup">
                            <p:stCondLst>
                              <p:cond delay="2000"/>
                            </p:stCondLst>
                            <p:childTnLst>
                              <p:par>
                                <p:cTn id="31" presetID="22" presetClass="entr" presetSubtype="4" fill="hold" nodeType="afterEffect">
                                  <p:stCondLst>
                                    <p:cond delay="0"/>
                                  </p:stCondLst>
                                  <p:childTnLst>
                                    <p:set>
                                      <p:cBhvr>
                                        <p:cTn id="32" dur="1" fill="hold">
                                          <p:stCondLst>
                                            <p:cond delay="0"/>
                                          </p:stCondLst>
                                        </p:cTn>
                                        <p:tgtEl>
                                          <p:spTgt spid="39040"/>
                                        </p:tgtEl>
                                        <p:attrNameLst>
                                          <p:attrName>style.visibility</p:attrName>
                                        </p:attrNameLst>
                                      </p:cBhvr>
                                      <p:to>
                                        <p:strVal val="visible"/>
                                      </p:to>
                                    </p:set>
                                    <p:animEffect transition="in" filter="wipe(down)">
                                      <p:cBhvr>
                                        <p:cTn id="33" dur="500"/>
                                        <p:tgtEl>
                                          <p:spTgt spid="39040"/>
                                        </p:tgtEl>
                                      </p:cBhvr>
                                    </p:animEffect>
                                  </p:childTnLst>
                                </p:cTn>
                              </p:par>
                            </p:childTnLst>
                          </p:cTn>
                        </p:par>
                        <p:par>
                          <p:cTn id="34" fill="hold" nodeType="afterGroup">
                            <p:stCondLst>
                              <p:cond delay="2500"/>
                            </p:stCondLst>
                            <p:childTnLst>
                              <p:par>
                                <p:cTn id="35" presetID="10" presetClass="entr" presetSubtype="0" fill="hold" nodeType="afterEffect">
                                  <p:stCondLst>
                                    <p:cond delay="0"/>
                                  </p:stCondLst>
                                  <p:childTnLst>
                                    <p:set>
                                      <p:cBhvr>
                                        <p:cTn id="36" dur="1" fill="hold">
                                          <p:stCondLst>
                                            <p:cond delay="0"/>
                                          </p:stCondLst>
                                        </p:cTn>
                                        <p:tgtEl>
                                          <p:spTgt spid="39061"/>
                                        </p:tgtEl>
                                        <p:attrNameLst>
                                          <p:attrName>style.visibility</p:attrName>
                                        </p:attrNameLst>
                                      </p:cBhvr>
                                      <p:to>
                                        <p:strVal val="visible"/>
                                      </p:to>
                                    </p:set>
                                    <p:animEffect transition="in" filter="fade">
                                      <p:cBhvr>
                                        <p:cTn id="37" dur="2000"/>
                                        <p:tgtEl>
                                          <p:spTgt spid="39061"/>
                                        </p:tgtEl>
                                      </p:cBhvr>
                                    </p:animEffect>
                                  </p:childTnLst>
                                </p:cTn>
                              </p:par>
                            </p:childTnLst>
                          </p:cTn>
                        </p:par>
                        <p:par>
                          <p:cTn id="38" fill="hold" nodeType="afterGroup">
                            <p:stCondLst>
                              <p:cond delay="4500"/>
                            </p:stCondLst>
                            <p:childTnLst>
                              <p:par>
                                <p:cTn id="39" presetID="10" presetClass="entr" presetSubtype="0" fill="hold" nodeType="afterEffect">
                                  <p:stCondLst>
                                    <p:cond delay="0"/>
                                  </p:stCondLst>
                                  <p:childTnLst>
                                    <p:set>
                                      <p:cBhvr>
                                        <p:cTn id="40" dur="1" fill="hold">
                                          <p:stCondLst>
                                            <p:cond delay="0"/>
                                          </p:stCondLst>
                                        </p:cTn>
                                        <p:tgtEl>
                                          <p:spTgt spid="39067"/>
                                        </p:tgtEl>
                                        <p:attrNameLst>
                                          <p:attrName>style.visibility</p:attrName>
                                        </p:attrNameLst>
                                      </p:cBhvr>
                                      <p:to>
                                        <p:strVal val="visible"/>
                                      </p:to>
                                    </p:set>
                                    <p:animEffect transition="in" filter="fade">
                                      <p:cBhvr>
                                        <p:cTn id="41" dur="2000"/>
                                        <p:tgtEl>
                                          <p:spTgt spid="39067"/>
                                        </p:tgtEl>
                                      </p:cBhvr>
                                    </p:animEffect>
                                  </p:childTnLst>
                                </p:cTn>
                              </p:par>
                            </p:childTnLst>
                          </p:cTn>
                        </p:par>
                        <p:par>
                          <p:cTn id="42" fill="hold" nodeType="afterGroup">
                            <p:stCondLst>
                              <p:cond delay="6500"/>
                            </p:stCondLst>
                            <p:childTnLst>
                              <p:par>
                                <p:cTn id="43" presetID="22" presetClass="entr" presetSubtype="4" fill="hold" grpId="0" nodeType="afterEffect">
                                  <p:stCondLst>
                                    <p:cond delay="0"/>
                                  </p:stCondLst>
                                  <p:childTnLst>
                                    <p:set>
                                      <p:cBhvr>
                                        <p:cTn id="44" dur="1" fill="hold">
                                          <p:stCondLst>
                                            <p:cond delay="0"/>
                                          </p:stCondLst>
                                        </p:cTn>
                                        <p:tgtEl>
                                          <p:spTgt spid="39047"/>
                                        </p:tgtEl>
                                        <p:attrNameLst>
                                          <p:attrName>style.visibility</p:attrName>
                                        </p:attrNameLst>
                                      </p:cBhvr>
                                      <p:to>
                                        <p:strVal val="visible"/>
                                      </p:to>
                                    </p:set>
                                    <p:animEffect transition="in" filter="wipe(down)">
                                      <p:cBhvr>
                                        <p:cTn id="45" dur="500"/>
                                        <p:tgtEl>
                                          <p:spTgt spid="3904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9051"/>
                                        </p:tgtEl>
                                        <p:attrNameLst>
                                          <p:attrName>style.visibility</p:attrName>
                                        </p:attrNameLst>
                                      </p:cBhvr>
                                      <p:to>
                                        <p:strVal val="visible"/>
                                      </p:to>
                                    </p:set>
                                    <p:animEffect transition="in" filter="fade">
                                      <p:cBhvr>
                                        <p:cTn id="50" dur="2000"/>
                                        <p:tgtEl>
                                          <p:spTgt spid="39051"/>
                                        </p:tgtEl>
                                      </p:cBhvr>
                                    </p:animEffect>
                                  </p:childTnLst>
                                </p:cTn>
                              </p:par>
                            </p:childTnLst>
                          </p:cTn>
                        </p:par>
                        <p:par>
                          <p:cTn id="51" fill="hold" nodeType="afterGroup">
                            <p:stCondLst>
                              <p:cond delay="2000"/>
                            </p:stCondLst>
                            <p:childTnLst>
                              <p:par>
                                <p:cTn id="52" presetID="22" presetClass="entr" presetSubtype="4" fill="hold" nodeType="afterEffect">
                                  <p:stCondLst>
                                    <p:cond delay="0"/>
                                  </p:stCondLst>
                                  <p:childTnLst>
                                    <p:set>
                                      <p:cBhvr>
                                        <p:cTn id="53" dur="1" fill="hold">
                                          <p:stCondLst>
                                            <p:cond delay="0"/>
                                          </p:stCondLst>
                                        </p:cTn>
                                        <p:tgtEl>
                                          <p:spTgt spid="39058"/>
                                        </p:tgtEl>
                                        <p:attrNameLst>
                                          <p:attrName>style.visibility</p:attrName>
                                        </p:attrNameLst>
                                      </p:cBhvr>
                                      <p:to>
                                        <p:strVal val="visible"/>
                                      </p:to>
                                    </p:set>
                                    <p:animEffect transition="in" filter="wipe(down)">
                                      <p:cBhvr>
                                        <p:cTn id="54" dur="500"/>
                                        <p:tgtEl>
                                          <p:spTgt spid="39058"/>
                                        </p:tgtEl>
                                      </p:cBhvr>
                                    </p:animEffect>
                                  </p:childTnLst>
                                </p:cTn>
                              </p:par>
                            </p:childTnLst>
                          </p:cTn>
                        </p:par>
                        <p:par>
                          <p:cTn id="55" fill="hold" nodeType="afterGroup">
                            <p:stCondLst>
                              <p:cond delay="2500"/>
                            </p:stCondLst>
                            <p:childTnLst>
                              <p:par>
                                <p:cTn id="56" presetID="22" presetClass="entr" presetSubtype="2" fill="hold" grpId="0" nodeType="afterEffect">
                                  <p:stCondLst>
                                    <p:cond delay="0"/>
                                  </p:stCondLst>
                                  <p:childTnLst>
                                    <p:set>
                                      <p:cBhvr>
                                        <p:cTn id="57" dur="1" fill="hold">
                                          <p:stCondLst>
                                            <p:cond delay="0"/>
                                          </p:stCondLst>
                                        </p:cTn>
                                        <p:tgtEl>
                                          <p:spTgt spid="39046"/>
                                        </p:tgtEl>
                                        <p:attrNameLst>
                                          <p:attrName>style.visibility</p:attrName>
                                        </p:attrNameLst>
                                      </p:cBhvr>
                                      <p:to>
                                        <p:strVal val="visible"/>
                                      </p:to>
                                    </p:set>
                                    <p:animEffect transition="in" filter="wipe(right)">
                                      <p:cBhvr>
                                        <p:cTn id="58" dur="500"/>
                                        <p:tgtEl>
                                          <p:spTgt spid="390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3" presetClass="path" presetSubtype="0" accel="50000" decel="50000" fill="hold" nodeType="clickEffect">
                                  <p:stCondLst>
                                    <p:cond delay="0"/>
                                  </p:stCondLst>
                                  <p:childTnLst>
                                    <p:animMotion origin="layout" path="M 3.1746E-7 2.08333E-6 L 0.28472 0.01172 " pathEditMode="relative" rAng="0" ptsTypes="AA">
                                      <p:cBhvr>
                                        <p:cTn id="62" dur="2000" fill="hold"/>
                                        <p:tgtEl>
                                          <p:spTgt spid="39061"/>
                                        </p:tgtEl>
                                        <p:attrNameLst>
                                          <p:attrName>ppt_x</p:attrName>
                                          <p:attrName>ppt_y</p:attrName>
                                        </p:attrNameLst>
                                      </p:cBhvr>
                                      <p:rCtr x="14200" y="60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63" presetClass="path" presetSubtype="0" accel="50000" decel="50000" fill="hold" nodeType="clickEffect">
                                  <p:stCondLst>
                                    <p:cond delay="0"/>
                                  </p:stCondLst>
                                  <p:childTnLst>
                                    <p:animMotion origin="layout" path="M 1.11111E-6 3.33333E-6 L 0.3254 3.33333E-6 " pathEditMode="relative" rAng="0" ptsTypes="AA">
                                      <p:cBhvr>
                                        <p:cTn id="66" dur="2000" fill="hold"/>
                                        <p:tgtEl>
                                          <p:spTgt spid="39067"/>
                                        </p:tgtEl>
                                        <p:attrNameLst>
                                          <p:attrName>ppt_x</p:attrName>
                                          <p:attrName>ppt_y</p:attrName>
                                        </p:attrNameLst>
                                      </p:cBhvr>
                                      <p:rCtr x="16300" y="0"/>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26" presetClass="entr" presetSubtype="0" fill="hold" nodeType="clickEffect">
                                  <p:stCondLst>
                                    <p:cond delay="0"/>
                                  </p:stCondLst>
                                  <p:childTnLst>
                                    <p:set>
                                      <p:cBhvr>
                                        <p:cTn id="70" dur="1" fill="hold">
                                          <p:stCondLst>
                                            <p:cond delay="0"/>
                                          </p:stCondLst>
                                        </p:cTn>
                                        <p:tgtEl>
                                          <p:spTgt spid="39075"/>
                                        </p:tgtEl>
                                        <p:attrNameLst>
                                          <p:attrName>style.visibility</p:attrName>
                                        </p:attrNameLst>
                                      </p:cBhvr>
                                      <p:to>
                                        <p:strVal val="visible"/>
                                      </p:to>
                                    </p:set>
                                    <p:animEffect transition="in" filter="wipe(down)">
                                      <p:cBhvr>
                                        <p:cTn id="71" dur="580">
                                          <p:stCondLst>
                                            <p:cond delay="0"/>
                                          </p:stCondLst>
                                        </p:cTn>
                                        <p:tgtEl>
                                          <p:spTgt spid="39075"/>
                                        </p:tgtEl>
                                      </p:cBhvr>
                                    </p:animEffect>
                                    <p:anim calcmode="lin" valueType="num">
                                      <p:cBhvr>
                                        <p:cTn id="72" dur="1822" tmFilter="0,0; 0.14,0.36; 0.43,0.73; 0.71,0.91; 1.0,1.0">
                                          <p:stCondLst>
                                            <p:cond delay="0"/>
                                          </p:stCondLst>
                                        </p:cTn>
                                        <p:tgtEl>
                                          <p:spTgt spid="3907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907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907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907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9075"/>
                                        </p:tgtEl>
                                        <p:attrNameLst>
                                          <p:attrName>ppt_y</p:attrName>
                                        </p:attrNameLst>
                                      </p:cBhvr>
                                      <p:tavLst>
                                        <p:tav tm="0" fmla="#ppt_y-sin(pi*$)/81">
                                          <p:val>
                                            <p:fltVal val="0"/>
                                          </p:val>
                                        </p:tav>
                                        <p:tav tm="100000">
                                          <p:val>
                                            <p:fltVal val="1"/>
                                          </p:val>
                                        </p:tav>
                                      </p:tavLst>
                                    </p:anim>
                                    <p:animScale>
                                      <p:cBhvr>
                                        <p:cTn id="77" dur="26">
                                          <p:stCondLst>
                                            <p:cond delay="650"/>
                                          </p:stCondLst>
                                        </p:cTn>
                                        <p:tgtEl>
                                          <p:spTgt spid="39075"/>
                                        </p:tgtEl>
                                      </p:cBhvr>
                                      <p:to x="100000" y="60000"/>
                                    </p:animScale>
                                    <p:animScale>
                                      <p:cBhvr>
                                        <p:cTn id="78" dur="166" decel="50000">
                                          <p:stCondLst>
                                            <p:cond delay="676"/>
                                          </p:stCondLst>
                                        </p:cTn>
                                        <p:tgtEl>
                                          <p:spTgt spid="39075"/>
                                        </p:tgtEl>
                                      </p:cBhvr>
                                      <p:to x="100000" y="100000"/>
                                    </p:animScale>
                                    <p:animScale>
                                      <p:cBhvr>
                                        <p:cTn id="79" dur="26">
                                          <p:stCondLst>
                                            <p:cond delay="1312"/>
                                          </p:stCondLst>
                                        </p:cTn>
                                        <p:tgtEl>
                                          <p:spTgt spid="39075"/>
                                        </p:tgtEl>
                                      </p:cBhvr>
                                      <p:to x="100000" y="80000"/>
                                    </p:animScale>
                                    <p:animScale>
                                      <p:cBhvr>
                                        <p:cTn id="80" dur="166" decel="50000">
                                          <p:stCondLst>
                                            <p:cond delay="1338"/>
                                          </p:stCondLst>
                                        </p:cTn>
                                        <p:tgtEl>
                                          <p:spTgt spid="39075"/>
                                        </p:tgtEl>
                                      </p:cBhvr>
                                      <p:to x="100000" y="100000"/>
                                    </p:animScale>
                                    <p:animScale>
                                      <p:cBhvr>
                                        <p:cTn id="81" dur="26">
                                          <p:stCondLst>
                                            <p:cond delay="1642"/>
                                          </p:stCondLst>
                                        </p:cTn>
                                        <p:tgtEl>
                                          <p:spTgt spid="39075"/>
                                        </p:tgtEl>
                                      </p:cBhvr>
                                      <p:to x="100000" y="90000"/>
                                    </p:animScale>
                                    <p:animScale>
                                      <p:cBhvr>
                                        <p:cTn id="82" dur="166" decel="50000">
                                          <p:stCondLst>
                                            <p:cond delay="1668"/>
                                          </p:stCondLst>
                                        </p:cTn>
                                        <p:tgtEl>
                                          <p:spTgt spid="39075"/>
                                        </p:tgtEl>
                                      </p:cBhvr>
                                      <p:to x="100000" y="100000"/>
                                    </p:animScale>
                                    <p:animScale>
                                      <p:cBhvr>
                                        <p:cTn id="83" dur="26">
                                          <p:stCondLst>
                                            <p:cond delay="1808"/>
                                          </p:stCondLst>
                                        </p:cTn>
                                        <p:tgtEl>
                                          <p:spTgt spid="39075"/>
                                        </p:tgtEl>
                                      </p:cBhvr>
                                      <p:to x="100000" y="95000"/>
                                    </p:animScale>
                                    <p:animScale>
                                      <p:cBhvr>
                                        <p:cTn id="84" dur="166" decel="50000">
                                          <p:stCondLst>
                                            <p:cond delay="1834"/>
                                          </p:stCondLst>
                                        </p:cTn>
                                        <p:tgtEl>
                                          <p:spTgt spid="39075"/>
                                        </p:tgtEl>
                                      </p:cBhvr>
                                      <p:to x="100000" y="100000"/>
                                    </p:animScale>
                                  </p:childTnLst>
                                </p:cTn>
                              </p:par>
                            </p:childTnLst>
                          </p:cTn>
                        </p:par>
                        <p:par>
                          <p:cTn id="85" fill="hold" nodeType="afterGroup">
                            <p:stCondLst>
                              <p:cond delay="20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46" grpId="0" animBg="1"/>
      <p:bldP spid="39045" grpId="0" animBg="1"/>
      <p:bldP spid="39047" grpId="0" animBg="1"/>
      <p:bldP spid="39048" grpId="0"/>
      <p:bldP spid="39049" grpId="0"/>
      <p:bldP spid="39050" grpId="0"/>
      <p:bldP spid="390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3200" dirty="0" smtClean="0">
                <a:latin typeface="Arial Black" pitchFamily="34" charset="0"/>
              </a:rPr>
              <a:t>Material Ledger view</a:t>
            </a:r>
            <a:endParaRPr lang="en-US" sz="3200" dirty="0">
              <a:latin typeface="Arial Black" pitchFamily="34" charset="0"/>
            </a:endParaRP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881145" cy="475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053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2667000"/>
            <a:ext cx="6324600" cy="830997"/>
          </a:xfrm>
          <a:prstGeom prst="rect">
            <a:avLst/>
          </a:prstGeom>
        </p:spPr>
        <p:txBody>
          <a:bodyPr wrap="square">
            <a:spAutoFit/>
          </a:bodyPr>
          <a:lstStyle/>
          <a:p>
            <a:pPr algn="ctr"/>
            <a:r>
              <a:rPr lang="en-US" sz="2400" b="1" dirty="0" smtClean="0">
                <a:solidFill>
                  <a:srgbClr val="C00000"/>
                </a:solidFill>
              </a:rPr>
              <a:t>Companies </a:t>
            </a:r>
            <a:r>
              <a:rPr lang="en-US" sz="2400" b="1" dirty="0">
                <a:solidFill>
                  <a:srgbClr val="C00000"/>
                </a:solidFill>
              </a:rPr>
              <a:t>(Cost Records &amp; Audit)  Rules</a:t>
            </a:r>
          </a:p>
          <a:p>
            <a:pPr algn="ctr"/>
            <a:r>
              <a:rPr lang="en-US" sz="2400" b="1" dirty="0">
                <a:solidFill>
                  <a:srgbClr val="C00000"/>
                </a:solidFill>
              </a:rPr>
              <a:t>  Steel </a:t>
            </a:r>
            <a:r>
              <a:rPr lang="en-US" sz="2400" b="1" dirty="0" smtClean="0">
                <a:solidFill>
                  <a:srgbClr val="C00000"/>
                </a:solidFill>
              </a:rPr>
              <a:t>Industry</a:t>
            </a:r>
            <a:endParaRPr lang="en-US" sz="2400" b="1" dirty="0">
              <a:solidFill>
                <a:srgbClr val="C00000"/>
              </a:solidFill>
            </a:endParaRPr>
          </a:p>
        </p:txBody>
      </p:sp>
    </p:spTree>
    <p:extLst>
      <p:ext uri="{BB962C8B-B14F-4D97-AF65-F5344CB8AC3E}">
        <p14:creationId xmlns:p14="http://schemas.microsoft.com/office/powerpoint/2010/main" val="1893825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0"/>
            <a:ext cx="7162800" cy="5078313"/>
          </a:xfrm>
          <a:prstGeom prst="rect">
            <a:avLst/>
          </a:prstGeom>
        </p:spPr>
        <p:txBody>
          <a:bodyPr wrap="square">
            <a:spAutoFit/>
          </a:bodyPr>
          <a:lstStyle/>
          <a:p>
            <a:pPr marL="285750" indent="-285750" algn="just">
              <a:buFont typeface="Wingdings" pitchFamily="2" charset="2"/>
              <a:buChar char="Ø"/>
            </a:pPr>
            <a:r>
              <a:rPr lang="en-US" dirty="0"/>
              <a:t>Audit of Cost Records has been made mandatory since 2011-12 for Steel Plant vide Cost Audit Order No.52/26/CAB-2010 Dated.03-05-2011 issued by Ministry of Corporate Affairs (MCA) in exercise of power under section 233b of Companies Act </a:t>
            </a:r>
            <a:r>
              <a:rPr lang="en-US" dirty="0" smtClean="0"/>
              <a:t>1956 based on Net-worth or Turnover.</a:t>
            </a:r>
          </a:p>
          <a:p>
            <a:pPr marL="285750" indent="-285750" algn="just">
              <a:buFont typeface="Wingdings" pitchFamily="2" charset="2"/>
              <a:buChar char="Ø"/>
            </a:pPr>
            <a:endParaRPr lang="en-US" b="1" dirty="0"/>
          </a:p>
          <a:p>
            <a:pPr marL="285750" indent="-285750" algn="just">
              <a:buFont typeface="Wingdings" pitchFamily="2" charset="2"/>
              <a:buChar char="Ø"/>
            </a:pPr>
            <a:r>
              <a:rPr lang="en-US" b="1" dirty="0" smtClean="0"/>
              <a:t>Section </a:t>
            </a:r>
            <a:r>
              <a:rPr lang="en-US" b="1" dirty="0"/>
              <a:t>469</a:t>
            </a:r>
            <a:r>
              <a:rPr lang="en-US" dirty="0"/>
              <a:t> of the Companies Act, 2013 empowers the Central Government to make the rules carrying out the provisions of this Act. </a:t>
            </a:r>
            <a:r>
              <a:rPr lang="en-US" b="1" dirty="0"/>
              <a:t>Section 148</a:t>
            </a:r>
            <a:r>
              <a:rPr lang="en-US" dirty="0"/>
              <a:t> of the Companies Act, 2013 empowers the Central Government to make the rules in the area of maintenance of cost records by the companies engaged in the specified industries. In exercise of the powers conferred by above sections, MCA Notified </a:t>
            </a:r>
            <a:r>
              <a:rPr lang="en-US" b="1" dirty="0"/>
              <a:t>Companies (Cost Records &amp; Audit) Rules, 2014 on 30.6.2014 </a:t>
            </a:r>
            <a:r>
              <a:rPr lang="en-US" b="1" dirty="0" smtClean="0"/>
              <a:t>&amp; 31.12.2014 </a:t>
            </a:r>
            <a:r>
              <a:rPr lang="en-US" dirty="0" smtClean="0"/>
              <a:t>in </a:t>
            </a:r>
            <a:r>
              <a:rPr lang="en-US" dirty="0"/>
              <a:t>supersession earlier </a:t>
            </a:r>
            <a:r>
              <a:rPr lang="en-US" dirty="0" smtClean="0"/>
              <a:t>rules. </a:t>
            </a:r>
          </a:p>
          <a:p>
            <a:pPr marL="285750" indent="-285750" algn="just">
              <a:buFont typeface="Wingdings" pitchFamily="2" charset="2"/>
              <a:buChar char="Ø"/>
            </a:pPr>
            <a:endParaRPr lang="en-US" dirty="0" smtClean="0"/>
          </a:p>
          <a:p>
            <a:pPr marL="285750" indent="-285750" algn="just">
              <a:buFont typeface="Wingdings" pitchFamily="2" charset="2"/>
              <a:buChar char="Ø"/>
            </a:pPr>
            <a:r>
              <a:rPr lang="en-US" dirty="0" smtClean="0"/>
              <a:t>(1) Short Title and Commencement, (2) Definitions (3) Application of Cost Records (4) Applicability of Cost Audit (5) Maintenance of Records (6) Cost Audit</a:t>
            </a:r>
            <a:endParaRPr lang="en-US" dirty="0"/>
          </a:p>
        </p:txBody>
      </p:sp>
    </p:spTree>
    <p:extLst>
      <p:ext uri="{BB962C8B-B14F-4D97-AF65-F5344CB8AC3E}">
        <p14:creationId xmlns:p14="http://schemas.microsoft.com/office/powerpoint/2010/main" val="4200482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962725"/>
            <a:ext cx="4876800" cy="461665"/>
          </a:xfrm>
          <a:prstGeom prst="rect">
            <a:avLst/>
          </a:prstGeom>
        </p:spPr>
        <p:txBody>
          <a:bodyPr wrap="square">
            <a:spAutoFit/>
          </a:bodyPr>
          <a:lstStyle/>
          <a:p>
            <a:pPr algn="ctr"/>
            <a:r>
              <a:rPr lang="en-US" sz="2400" b="1" dirty="0">
                <a:solidFill>
                  <a:srgbClr val="C00000"/>
                </a:solidFill>
              </a:rPr>
              <a:t>Iron &amp; Steel Manufacturing Process</a:t>
            </a:r>
          </a:p>
        </p:txBody>
      </p:sp>
    </p:spTree>
    <p:extLst>
      <p:ext uri="{BB962C8B-B14F-4D97-AF65-F5344CB8AC3E}">
        <p14:creationId xmlns:p14="http://schemas.microsoft.com/office/powerpoint/2010/main" val="2830961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23534341"/>
              </p:ext>
            </p:extLst>
          </p:nvPr>
        </p:nvGraphicFramePr>
        <p:xfrm>
          <a:off x="685800" y="152400"/>
          <a:ext cx="7620000" cy="6223000"/>
        </p:xfrm>
        <a:graphic>
          <a:graphicData uri="http://schemas.openxmlformats.org/drawingml/2006/table">
            <a:tbl>
              <a:tblPr firstRow="1" bandRow="1">
                <a:tableStyleId>{5C22544A-7EE6-4342-B048-85BDC9FD1C3A}</a:tableStyleId>
              </a:tblPr>
              <a:tblGrid>
                <a:gridCol w="3810000"/>
                <a:gridCol w="3810000"/>
              </a:tblGrid>
              <a:tr h="370840">
                <a:tc>
                  <a:txBody>
                    <a:bodyPr/>
                    <a:lstStyle/>
                    <a:p>
                      <a:r>
                        <a:rPr lang="en-US" dirty="0" smtClean="0">
                          <a:solidFill>
                            <a:schemeClr val="tx1"/>
                          </a:solidFill>
                        </a:rPr>
                        <a:t>Rule</a:t>
                      </a:r>
                      <a:r>
                        <a:rPr lang="en-US" baseline="0" dirty="0" smtClean="0">
                          <a:solidFill>
                            <a:schemeClr val="tx1"/>
                          </a:solidFill>
                        </a:rPr>
                        <a:t> 3  Table (A) – </a:t>
                      </a:r>
                    </a:p>
                    <a:p>
                      <a:r>
                        <a:rPr lang="en-US" dirty="0" smtClean="0">
                          <a:solidFill>
                            <a:schemeClr val="tx1"/>
                          </a:solidFill>
                        </a:rPr>
                        <a:t>Regulated Sectors (6)</a:t>
                      </a:r>
                      <a:endParaRPr lang="en-US" dirty="0">
                        <a:solidFill>
                          <a:schemeClr val="tx1"/>
                        </a:solidFill>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Rule</a:t>
                      </a:r>
                      <a:r>
                        <a:rPr lang="en-US" baseline="0" dirty="0" smtClean="0">
                          <a:solidFill>
                            <a:schemeClr val="tx1"/>
                          </a:solidFill>
                        </a:rPr>
                        <a:t> 3 Table  (B) –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Non – Regulated Sectors (33)</a:t>
                      </a:r>
                      <a:endParaRPr lang="en-US" dirty="0" smtClean="0">
                        <a:solidFill>
                          <a:schemeClr val="tx1"/>
                        </a:solidFill>
                      </a:endParaRPr>
                    </a:p>
                    <a:p>
                      <a:endParaRPr lang="en-US" dirty="0"/>
                    </a:p>
                  </a:txBody>
                  <a:tcPr>
                    <a:solidFill>
                      <a:schemeClr val="accent4">
                        <a:lumMod val="20000"/>
                        <a:lumOff val="80000"/>
                      </a:schemeClr>
                    </a:solidFill>
                  </a:tcPr>
                </a:tc>
              </a:tr>
              <a:tr h="370840">
                <a:tc>
                  <a:txBody>
                    <a:bodyPr/>
                    <a:lstStyle/>
                    <a:p>
                      <a:pPr algn="just"/>
                      <a:r>
                        <a:rPr lang="en-US" dirty="0" smtClean="0"/>
                        <a:t>Records to be maintained if Turnover from all </a:t>
                      </a:r>
                      <a:r>
                        <a:rPr lang="en-US" baseline="0" dirty="0" smtClean="0"/>
                        <a:t> products and services is more than 35 </a:t>
                      </a:r>
                      <a:r>
                        <a:rPr lang="en-US" baseline="0" dirty="0" err="1" smtClean="0"/>
                        <a:t>Crs</a:t>
                      </a:r>
                      <a:r>
                        <a:rPr lang="en-US" baseline="0" dirty="0" smtClean="0"/>
                        <a:t> in the preceding FY</a:t>
                      </a:r>
                      <a:endParaRPr lang="en-US" dirty="0"/>
                    </a:p>
                  </a:txBody>
                  <a:tcPr>
                    <a:solidFill>
                      <a:schemeClr val="accent5">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Records to be maintained if Turnover from all </a:t>
                      </a:r>
                      <a:r>
                        <a:rPr lang="en-US" baseline="0" dirty="0" smtClean="0"/>
                        <a:t> products and services is more than 35 </a:t>
                      </a:r>
                      <a:r>
                        <a:rPr lang="en-US" baseline="0" dirty="0" err="1" smtClean="0"/>
                        <a:t>Crs</a:t>
                      </a:r>
                      <a:r>
                        <a:rPr lang="en-US" baseline="0" dirty="0" smtClean="0"/>
                        <a:t> in the preceding FY</a:t>
                      </a:r>
                      <a:endParaRPr lang="en-US" dirty="0" smtClean="0"/>
                    </a:p>
                  </a:txBody>
                  <a:tcPr>
                    <a:solidFill>
                      <a:schemeClr val="accent5">
                        <a:lumMod val="20000"/>
                        <a:lumOff val="80000"/>
                      </a:schemeClr>
                    </a:solidFill>
                  </a:tcPr>
                </a:tc>
              </a:tr>
              <a:tr h="370840">
                <a:tc>
                  <a:txBody>
                    <a:bodyPr/>
                    <a:lstStyle/>
                    <a:p>
                      <a:pPr algn="just"/>
                      <a:r>
                        <a:rPr lang="en-US" dirty="0" smtClean="0"/>
                        <a:t>Rule 4 (1) Audit is applicable if Overall Turnover from all products and services</a:t>
                      </a:r>
                      <a:r>
                        <a:rPr lang="en-US" baseline="0" dirty="0" smtClean="0"/>
                        <a:t> is more than 50 </a:t>
                      </a:r>
                      <a:r>
                        <a:rPr lang="en-US" baseline="0" dirty="0" err="1" smtClean="0"/>
                        <a:t>Crs</a:t>
                      </a:r>
                      <a:r>
                        <a:rPr lang="en-US" baseline="0" dirty="0" smtClean="0"/>
                        <a:t> or more</a:t>
                      </a:r>
                      <a:endParaRPr lang="en-US" dirty="0"/>
                    </a:p>
                  </a:txBody>
                  <a:tcPr>
                    <a:solidFill>
                      <a:schemeClr val="accent5">
                        <a:lumMod val="20000"/>
                        <a:lumOff val="80000"/>
                      </a:schemeClr>
                    </a:solidFill>
                  </a:tcPr>
                </a:tc>
                <a:tc>
                  <a:txBody>
                    <a:bodyPr/>
                    <a:lstStyle/>
                    <a:p>
                      <a:pPr algn="just"/>
                      <a:r>
                        <a:rPr lang="en-US" dirty="0" smtClean="0"/>
                        <a:t>Rule 4 (2) Audit is applicable if  Overall Turnover from all products and services</a:t>
                      </a:r>
                      <a:r>
                        <a:rPr lang="en-US" baseline="0" dirty="0" smtClean="0"/>
                        <a:t> is more than 100 </a:t>
                      </a:r>
                      <a:r>
                        <a:rPr lang="en-US" baseline="0" dirty="0" err="1" smtClean="0"/>
                        <a:t>Crs</a:t>
                      </a:r>
                      <a:r>
                        <a:rPr lang="en-US" baseline="0" dirty="0" smtClean="0"/>
                        <a:t> or more</a:t>
                      </a:r>
                      <a:endParaRPr lang="en-US" dirty="0"/>
                    </a:p>
                  </a:txBody>
                  <a:tcPr>
                    <a:solidFill>
                      <a:schemeClr val="accent5">
                        <a:lumMod val="20000"/>
                        <a:lumOff val="80000"/>
                      </a:schemeClr>
                    </a:solidFill>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Rule 4 (1) Audit is applicable if  Aggregate turnover of Individual product and service</a:t>
                      </a:r>
                      <a:r>
                        <a:rPr lang="en-US" baseline="0" dirty="0" smtClean="0"/>
                        <a:t> is more than 25 </a:t>
                      </a:r>
                      <a:r>
                        <a:rPr lang="en-US" baseline="0" dirty="0" err="1" smtClean="0"/>
                        <a:t>Crs</a:t>
                      </a:r>
                      <a:r>
                        <a:rPr lang="en-US" baseline="0" dirty="0" smtClean="0"/>
                        <a:t> or more</a:t>
                      </a:r>
                      <a:endParaRPr lang="en-US" dirty="0" smtClean="0"/>
                    </a:p>
                  </a:txBody>
                  <a:tcPr>
                    <a:solidFill>
                      <a:schemeClr val="accent5">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Rule 4 (2) Audit is applicable if Aggregate turnover of Individual product and service</a:t>
                      </a:r>
                      <a:r>
                        <a:rPr lang="en-US" baseline="0" dirty="0" smtClean="0"/>
                        <a:t> is more than 35 </a:t>
                      </a:r>
                      <a:r>
                        <a:rPr lang="en-US" baseline="0" dirty="0" err="1" smtClean="0"/>
                        <a:t>Crs</a:t>
                      </a:r>
                      <a:r>
                        <a:rPr lang="en-US" baseline="0" dirty="0" smtClean="0"/>
                        <a:t> or more</a:t>
                      </a:r>
                      <a:endParaRPr lang="en-US" dirty="0" smtClean="0"/>
                    </a:p>
                  </a:txBody>
                  <a:tcPr>
                    <a:solidFill>
                      <a:schemeClr val="accent5">
                        <a:lumMod val="20000"/>
                        <a:lumOff val="80000"/>
                      </a:schemeClr>
                    </a:solidFill>
                  </a:tcPr>
                </a:tc>
              </a:tr>
              <a:tr h="370840">
                <a:tc gridSpan="2">
                  <a:txBody>
                    <a:bodyPr/>
                    <a:lstStyle/>
                    <a:p>
                      <a:pPr algn="just"/>
                      <a:r>
                        <a:rPr lang="en-US" dirty="0" smtClean="0"/>
                        <a:t>Rule</a:t>
                      </a:r>
                      <a:r>
                        <a:rPr lang="en-US" baseline="0" dirty="0" smtClean="0"/>
                        <a:t> 5 Cost Records to be maintained in Form CRA-1. No specific format for Cost Statements.  Periodicity monthly, quarterly, annually.</a:t>
                      </a:r>
                      <a:endParaRPr lang="en-US" dirty="0"/>
                    </a:p>
                  </a:txBody>
                  <a:tcPr>
                    <a:solidFill>
                      <a:schemeClr val="accent5">
                        <a:lumMod val="20000"/>
                        <a:lumOff val="80000"/>
                      </a:schemeClr>
                    </a:solidFill>
                  </a:tcPr>
                </a:tc>
                <a:tc hMerge="1">
                  <a:txBody>
                    <a:bodyPr/>
                    <a:lstStyle/>
                    <a:p>
                      <a:endParaRPr lang="en-US" dirty="0"/>
                    </a:p>
                  </a:txBody>
                  <a:tcPr>
                    <a:solidFill>
                      <a:schemeClr val="accent5">
                        <a:lumMod val="20000"/>
                        <a:lumOff val="80000"/>
                      </a:schemeClr>
                    </a:solidFill>
                  </a:tcPr>
                </a:tc>
              </a:tr>
              <a:tr h="370840">
                <a:tc gridSpan="2">
                  <a:txBody>
                    <a:bodyPr/>
                    <a:lstStyle/>
                    <a:p>
                      <a:pPr algn="just"/>
                      <a:r>
                        <a:rPr lang="en-US" dirty="0" smtClean="0"/>
                        <a:t>Rule 6 (2) Intimation of appointment of Cost Auditor by the Company</a:t>
                      </a:r>
                      <a:r>
                        <a:rPr lang="en-US" baseline="0" dirty="0" smtClean="0"/>
                        <a:t> to Central Government in Form CRA-2.</a:t>
                      </a:r>
                      <a:endParaRPr lang="en-US" dirty="0"/>
                    </a:p>
                  </a:txBody>
                  <a:tcPr>
                    <a:solidFill>
                      <a:schemeClr val="accent5">
                        <a:lumMod val="20000"/>
                        <a:lumOff val="80000"/>
                      </a:schemeClr>
                    </a:solidFill>
                  </a:tcPr>
                </a:tc>
                <a:tc hMerge="1">
                  <a:txBody>
                    <a:bodyPr/>
                    <a:lstStyle/>
                    <a:p>
                      <a:endParaRPr lang="en-US"/>
                    </a:p>
                  </a:txBody>
                  <a:tcPr/>
                </a:tc>
              </a:tr>
              <a:tr h="37084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Rule (4) Form</a:t>
                      </a:r>
                      <a:r>
                        <a:rPr lang="en-US" baseline="0" dirty="0" smtClean="0"/>
                        <a:t> of the Cost Audit Report CRA-3.</a:t>
                      </a:r>
                      <a:r>
                        <a:rPr lang="en-US" dirty="0" smtClean="0"/>
                        <a:t> Annexure to Cost Audit Report in Part-A, Part-B for </a:t>
                      </a:r>
                      <a:r>
                        <a:rPr lang="en-US" dirty="0" err="1" smtClean="0"/>
                        <a:t>Mfg</a:t>
                      </a:r>
                      <a:r>
                        <a:rPr lang="en-US" dirty="0" smtClean="0"/>
                        <a:t> Sec, Part-D</a:t>
                      </a:r>
                    </a:p>
                  </a:txBody>
                  <a:tcPr>
                    <a:solidFill>
                      <a:schemeClr val="accent5">
                        <a:lumMod val="20000"/>
                        <a:lumOff val="80000"/>
                      </a:schemeClr>
                    </a:solidFill>
                  </a:tcPr>
                </a:tc>
                <a:tc hMerge="1">
                  <a:txBody>
                    <a:bodyPr/>
                    <a:lstStyle/>
                    <a:p>
                      <a:endParaRPr lang="en-US"/>
                    </a:p>
                  </a:txBody>
                  <a:tcPr/>
                </a:tc>
              </a:tr>
              <a:tr h="370840">
                <a:tc gridSpan="2">
                  <a:txBody>
                    <a:bodyPr/>
                    <a:lstStyle/>
                    <a:p>
                      <a:pPr algn="just"/>
                      <a:r>
                        <a:rPr lang="en-US" dirty="0" smtClean="0"/>
                        <a:t>Rule 6 (6) Form for filing Cost Audit Report with Central Government CRA-4</a:t>
                      </a:r>
                      <a:endParaRPr lang="en-US" dirty="0"/>
                    </a:p>
                  </a:txBody>
                  <a:tcPr>
                    <a:solidFill>
                      <a:schemeClr val="accent5">
                        <a:lumMod val="20000"/>
                        <a:lumOff val="80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074713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4269355"/>
              </p:ext>
            </p:extLst>
          </p:nvPr>
        </p:nvGraphicFramePr>
        <p:xfrm>
          <a:off x="1219200" y="1295400"/>
          <a:ext cx="6400800" cy="3411855"/>
        </p:xfrm>
        <a:graphic>
          <a:graphicData uri="http://schemas.openxmlformats.org/drawingml/2006/table">
            <a:tbl>
              <a:tblPr firstRow="1" bandRow="1">
                <a:tableStyleId>{5C22544A-7EE6-4342-B048-85BDC9FD1C3A}</a:tableStyleId>
              </a:tblPr>
              <a:tblGrid>
                <a:gridCol w="6400800"/>
              </a:tblGrid>
              <a:tr h="1066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rPr>
                        <a:t>Cost Audit shall not apply to a Company whose revenue from foreign exchange exceeds 75% of total revenue</a:t>
                      </a:r>
                    </a:p>
                  </a:txBody>
                  <a:tcPr>
                    <a:solidFill>
                      <a:schemeClr val="accent5">
                        <a:lumMod val="20000"/>
                        <a:lumOff val="80000"/>
                      </a:schemeClr>
                    </a:solidFill>
                  </a:tcPr>
                </a:tc>
              </a:tr>
              <a:tr h="733425">
                <a:tc>
                  <a:txBody>
                    <a:bodyPr/>
                    <a:lstStyle/>
                    <a:p>
                      <a:pPr algn="just"/>
                      <a:r>
                        <a:rPr lang="en-US" sz="2400" b="1" kern="1200" baseline="0" dirty="0" smtClean="0">
                          <a:solidFill>
                            <a:schemeClr val="tx1"/>
                          </a:solidFill>
                          <a:latin typeface="+mn-lt"/>
                          <a:ea typeface="+mn-ea"/>
                          <a:cs typeface="+mn-cs"/>
                        </a:rPr>
                        <a:t>Companies  operating from Special Economic Zone</a:t>
                      </a:r>
                    </a:p>
                  </a:txBody>
                  <a:tcPr>
                    <a:solidFill>
                      <a:schemeClr val="accent5">
                        <a:lumMod val="20000"/>
                        <a:lumOff val="80000"/>
                      </a:schemeClr>
                    </a:solidFill>
                  </a:tcPr>
                </a:tc>
              </a:tr>
              <a:tr h="1400175">
                <a:tc>
                  <a:txBody>
                    <a:bodyPr/>
                    <a:lstStyle/>
                    <a:p>
                      <a:pPr algn="just"/>
                      <a:r>
                        <a:rPr lang="en-US" sz="2400" b="1" kern="1200" baseline="0" dirty="0" smtClean="0">
                          <a:solidFill>
                            <a:schemeClr val="tx1"/>
                          </a:solidFill>
                          <a:latin typeface="+mn-lt"/>
                          <a:ea typeface="+mn-ea"/>
                          <a:cs typeface="+mn-cs"/>
                        </a:rPr>
                        <a:t>Companies engaged in generating electricity for captive consumption through ‘Captive Generating Plant’</a:t>
                      </a:r>
                    </a:p>
                  </a:txBody>
                  <a:tcPr>
                    <a:solidFill>
                      <a:schemeClr val="accent5">
                        <a:lumMod val="20000"/>
                        <a:lumOff val="80000"/>
                      </a:schemeClr>
                    </a:solidFill>
                  </a:tcPr>
                </a:tc>
              </a:tr>
            </a:tbl>
          </a:graphicData>
        </a:graphic>
      </p:graphicFrame>
      <p:sp>
        <p:nvSpPr>
          <p:cNvPr id="3" name="TextBox 2"/>
          <p:cNvSpPr txBox="1"/>
          <p:nvPr/>
        </p:nvSpPr>
        <p:spPr>
          <a:xfrm>
            <a:off x="1600200" y="228600"/>
            <a:ext cx="5257800" cy="369332"/>
          </a:xfrm>
          <a:prstGeom prst="rect">
            <a:avLst/>
          </a:prstGeom>
          <a:noFill/>
        </p:spPr>
        <p:txBody>
          <a:bodyPr wrap="square" rtlCol="0">
            <a:spAutoFit/>
          </a:bodyPr>
          <a:lstStyle/>
          <a:p>
            <a:pPr algn="ctr"/>
            <a:r>
              <a:rPr lang="en-US" b="1" dirty="0" smtClean="0"/>
              <a:t>Exemptions</a:t>
            </a:r>
          </a:p>
        </p:txBody>
      </p:sp>
    </p:spTree>
    <p:extLst>
      <p:ext uri="{BB962C8B-B14F-4D97-AF65-F5344CB8AC3E}">
        <p14:creationId xmlns:p14="http://schemas.microsoft.com/office/powerpoint/2010/main" val="2447376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1241852"/>
              </p:ext>
            </p:extLst>
          </p:nvPr>
        </p:nvGraphicFramePr>
        <p:xfrm>
          <a:off x="1066800" y="631062"/>
          <a:ext cx="6705601" cy="5752253"/>
        </p:xfrm>
        <a:graphic>
          <a:graphicData uri="http://schemas.openxmlformats.org/drawingml/2006/table">
            <a:tbl>
              <a:tblPr>
                <a:tableStyleId>{5C22544A-7EE6-4342-B048-85BDC9FD1C3A}</a:tableStyleId>
              </a:tblPr>
              <a:tblGrid>
                <a:gridCol w="2544005"/>
                <a:gridCol w="3026617"/>
                <a:gridCol w="1134979"/>
              </a:tblGrid>
              <a:tr h="175260">
                <a:tc>
                  <a:txBody>
                    <a:bodyPr/>
                    <a:lstStyle/>
                    <a:p>
                      <a:pPr algn="l" fontAlgn="b"/>
                      <a:r>
                        <a:rPr lang="en-US" sz="1400" b="1" u="none" strike="noStrike" dirty="0">
                          <a:effectLst/>
                        </a:rPr>
                        <a:t>Industry</a:t>
                      </a:r>
                      <a:endParaRPr lang="en-US" sz="1400" b="1" i="0" u="none" strike="noStrike" dirty="0">
                        <a:solidFill>
                          <a:srgbClr val="000000"/>
                        </a:solidFill>
                        <a:effectLst/>
                        <a:latin typeface="Calibri"/>
                      </a:endParaRPr>
                    </a:p>
                  </a:txBody>
                  <a:tcPr marL="7543" marR="7543" marT="7543" marB="0" anchor="b"/>
                </a:tc>
                <a:tc>
                  <a:txBody>
                    <a:bodyPr/>
                    <a:lstStyle/>
                    <a:p>
                      <a:pPr algn="l" fontAlgn="b"/>
                      <a:r>
                        <a:rPr lang="en-US" sz="1400" b="1" u="none" strike="noStrike" dirty="0">
                          <a:effectLst/>
                        </a:rPr>
                        <a:t>Name of the Product</a:t>
                      </a:r>
                      <a:endParaRPr lang="en-US" sz="1400" b="1" i="0" u="none" strike="noStrike" dirty="0">
                        <a:solidFill>
                          <a:srgbClr val="000000"/>
                        </a:solidFill>
                        <a:effectLst/>
                        <a:latin typeface="Calibri"/>
                      </a:endParaRPr>
                    </a:p>
                  </a:txBody>
                  <a:tcPr marL="7543" marR="7543" marT="7543" marB="0" anchor="b"/>
                </a:tc>
                <a:tc>
                  <a:txBody>
                    <a:bodyPr/>
                    <a:lstStyle/>
                    <a:p>
                      <a:pPr algn="l" fontAlgn="b"/>
                      <a:r>
                        <a:rPr lang="en-US" sz="1400" b="1" u="none" strike="noStrike" dirty="0">
                          <a:effectLst/>
                        </a:rPr>
                        <a:t>CTA Code</a:t>
                      </a:r>
                      <a:endParaRPr lang="en-US" sz="1400" b="1" i="0" u="none" strike="noStrike" dirty="0">
                        <a:solidFill>
                          <a:srgbClr val="000000"/>
                        </a:solidFill>
                        <a:effectLst/>
                        <a:latin typeface="Calibri"/>
                      </a:endParaRPr>
                    </a:p>
                  </a:txBody>
                  <a:tcPr marL="7543" marR="7543" marT="7543" marB="0" anchor="b"/>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Pig Iron</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72011000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Blooms/Billets</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72071190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Blooms/Billets</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72071990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smtClean="0">
                          <a:solidFill>
                            <a:schemeClr val="dk1"/>
                          </a:solidFill>
                          <a:effectLst/>
                          <a:latin typeface="+mn-lt"/>
                          <a:ea typeface="+mn-ea"/>
                          <a:cs typeface="+mn-cs"/>
                        </a:rPr>
                        <a:t>Flats</a:t>
                      </a:r>
                      <a:endParaRPr lang="en-US" sz="1200" b="1" u="none" strike="noStrike" kern="1200" dirty="0">
                        <a:solidFill>
                          <a:schemeClr val="dk1"/>
                        </a:solidFill>
                        <a:effectLst/>
                        <a:latin typeface="+mn-lt"/>
                        <a:ea typeface="+mn-ea"/>
                        <a:cs typeface="+mn-cs"/>
                      </a:endParaRP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72111410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smtClean="0">
                          <a:solidFill>
                            <a:schemeClr val="dk1"/>
                          </a:solidFill>
                          <a:effectLst/>
                          <a:latin typeface="+mn-lt"/>
                          <a:ea typeface="+mn-ea"/>
                          <a:cs typeface="+mn-cs"/>
                        </a:rPr>
                        <a:t>Rebar </a:t>
                      </a:r>
                      <a:r>
                        <a:rPr lang="en-US" sz="1200" b="1" u="none" strike="noStrike" kern="1200" dirty="0">
                          <a:solidFill>
                            <a:schemeClr val="dk1"/>
                          </a:solidFill>
                          <a:effectLst/>
                          <a:latin typeface="+mn-lt"/>
                          <a:ea typeface="+mn-ea"/>
                          <a:cs typeface="+mn-cs"/>
                        </a:rPr>
                        <a:t>Coils</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72131090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smtClean="0">
                          <a:solidFill>
                            <a:schemeClr val="dk1"/>
                          </a:solidFill>
                          <a:effectLst/>
                          <a:latin typeface="+mn-lt"/>
                          <a:ea typeface="+mn-ea"/>
                          <a:cs typeface="+mn-cs"/>
                        </a:rPr>
                        <a:t>Plain </a:t>
                      </a:r>
                      <a:r>
                        <a:rPr lang="en-US" sz="1200" b="1" u="none" strike="noStrike" kern="1200" dirty="0">
                          <a:solidFill>
                            <a:schemeClr val="dk1"/>
                          </a:solidFill>
                          <a:effectLst/>
                          <a:latin typeface="+mn-lt"/>
                          <a:ea typeface="+mn-ea"/>
                          <a:cs typeface="+mn-cs"/>
                        </a:rPr>
                        <a:t>Wire Rod Coils</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72139120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smtClean="0">
                          <a:solidFill>
                            <a:schemeClr val="dk1"/>
                          </a:solidFill>
                          <a:effectLst/>
                          <a:latin typeface="+mn-lt"/>
                          <a:ea typeface="+mn-ea"/>
                          <a:cs typeface="+mn-cs"/>
                        </a:rPr>
                        <a:t>Plain </a:t>
                      </a:r>
                      <a:r>
                        <a:rPr lang="en-US" sz="1200" b="1" u="none" strike="noStrike" kern="1200" dirty="0">
                          <a:solidFill>
                            <a:schemeClr val="dk1"/>
                          </a:solidFill>
                          <a:effectLst/>
                          <a:latin typeface="+mn-lt"/>
                          <a:ea typeface="+mn-ea"/>
                          <a:cs typeface="+mn-cs"/>
                        </a:rPr>
                        <a:t>Wire Rod Coils</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72139190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smtClean="0">
                          <a:solidFill>
                            <a:schemeClr val="dk1"/>
                          </a:solidFill>
                          <a:effectLst/>
                          <a:latin typeface="+mn-lt"/>
                          <a:ea typeface="+mn-ea"/>
                          <a:cs typeface="+mn-cs"/>
                        </a:rPr>
                        <a:t>Forged </a:t>
                      </a:r>
                      <a:r>
                        <a:rPr lang="en-US" sz="1200" b="1" u="none" strike="noStrike" kern="1200" dirty="0">
                          <a:solidFill>
                            <a:schemeClr val="dk1"/>
                          </a:solidFill>
                          <a:effectLst/>
                          <a:latin typeface="+mn-lt"/>
                          <a:ea typeface="+mn-ea"/>
                          <a:cs typeface="+mn-cs"/>
                        </a:rPr>
                        <a:t>Rounds</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72141090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smtClean="0">
                          <a:solidFill>
                            <a:schemeClr val="dk1"/>
                          </a:solidFill>
                          <a:effectLst/>
                          <a:latin typeface="+mn-lt"/>
                          <a:ea typeface="+mn-ea"/>
                          <a:cs typeface="+mn-cs"/>
                        </a:rPr>
                        <a:t>Rebar</a:t>
                      </a:r>
                      <a:endParaRPr lang="en-US" sz="1200" b="1" u="none" strike="noStrike" kern="1200" dirty="0">
                        <a:solidFill>
                          <a:schemeClr val="dk1"/>
                        </a:solidFill>
                        <a:effectLst/>
                        <a:latin typeface="+mn-lt"/>
                        <a:ea typeface="+mn-ea"/>
                        <a:cs typeface="+mn-cs"/>
                      </a:endParaRP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72142090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smtClean="0">
                          <a:solidFill>
                            <a:schemeClr val="dk1"/>
                          </a:solidFill>
                          <a:effectLst/>
                          <a:latin typeface="+mn-lt"/>
                          <a:ea typeface="+mn-ea"/>
                          <a:cs typeface="+mn-cs"/>
                        </a:rPr>
                        <a:t>Rounds</a:t>
                      </a:r>
                      <a:endParaRPr lang="en-US" sz="1200" b="1" u="none" strike="noStrike" kern="1200" dirty="0">
                        <a:solidFill>
                          <a:schemeClr val="dk1"/>
                        </a:solidFill>
                        <a:effectLst/>
                        <a:latin typeface="+mn-lt"/>
                        <a:ea typeface="+mn-ea"/>
                        <a:cs typeface="+mn-cs"/>
                      </a:endParaRP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72149990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smtClean="0">
                          <a:solidFill>
                            <a:schemeClr val="dk1"/>
                          </a:solidFill>
                          <a:effectLst/>
                          <a:latin typeface="+mn-lt"/>
                          <a:ea typeface="+mn-ea"/>
                          <a:cs typeface="+mn-cs"/>
                        </a:rPr>
                        <a:t>Angles/Channels</a:t>
                      </a:r>
                      <a:endParaRPr lang="en-US" sz="1200" b="1" u="none" strike="noStrike" kern="1200" dirty="0">
                        <a:solidFill>
                          <a:schemeClr val="dk1"/>
                        </a:solidFill>
                        <a:effectLst/>
                        <a:latin typeface="+mn-lt"/>
                        <a:ea typeface="+mn-ea"/>
                        <a:cs typeface="+mn-cs"/>
                      </a:endParaRPr>
                    </a:p>
                  </a:txBody>
                  <a:tcPr marL="7543" marR="7543" marT="7543" marB="0" anchor="ctr"/>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72161000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smtClean="0">
                          <a:solidFill>
                            <a:schemeClr val="dk1"/>
                          </a:solidFill>
                          <a:effectLst/>
                          <a:latin typeface="+mn-lt"/>
                          <a:ea typeface="+mn-ea"/>
                          <a:cs typeface="+mn-cs"/>
                        </a:rPr>
                        <a:t>Channels</a:t>
                      </a:r>
                      <a:endParaRPr lang="en-US" sz="1200" b="1" u="none" strike="noStrike" kern="1200" dirty="0">
                        <a:solidFill>
                          <a:schemeClr val="dk1"/>
                        </a:solidFill>
                        <a:effectLst/>
                        <a:latin typeface="+mn-lt"/>
                        <a:ea typeface="+mn-ea"/>
                        <a:cs typeface="+mn-cs"/>
                      </a:endParaRPr>
                    </a:p>
                  </a:txBody>
                  <a:tcPr marL="7543" marR="7543" marT="7543" marB="0" anchor="ctr"/>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72163100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smtClean="0">
                          <a:solidFill>
                            <a:schemeClr val="dk1"/>
                          </a:solidFill>
                          <a:effectLst/>
                          <a:latin typeface="+mn-lt"/>
                          <a:ea typeface="+mn-ea"/>
                          <a:cs typeface="+mn-cs"/>
                        </a:rPr>
                        <a:t>Beams</a:t>
                      </a:r>
                      <a:endParaRPr lang="en-US" sz="1200" b="1" u="none" strike="noStrike" kern="1200" dirty="0">
                        <a:solidFill>
                          <a:schemeClr val="dk1"/>
                        </a:solidFill>
                        <a:effectLst/>
                        <a:latin typeface="+mn-lt"/>
                        <a:ea typeface="+mn-ea"/>
                        <a:cs typeface="+mn-cs"/>
                      </a:endParaRP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72163300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Steel</a:t>
                      </a:r>
                    </a:p>
                  </a:txBody>
                  <a:tcPr marL="7543" marR="7543" marT="7543" marB="0" anchor="b"/>
                </a:tc>
                <a:tc>
                  <a:txBody>
                    <a:bodyPr/>
                    <a:lstStyle/>
                    <a:p>
                      <a:pPr marL="0" algn="l" defTabSz="914400" rtl="0" eaLnBrk="1" fontAlgn="b" latinLnBrk="0" hangingPunct="1"/>
                      <a:r>
                        <a:rPr lang="en-US" sz="1200" b="1" u="none" strike="noStrike" kern="1200" dirty="0" smtClean="0">
                          <a:solidFill>
                            <a:schemeClr val="dk1"/>
                          </a:solidFill>
                          <a:effectLst/>
                          <a:latin typeface="+mn-lt"/>
                          <a:ea typeface="+mn-ea"/>
                          <a:cs typeface="+mn-cs"/>
                        </a:rPr>
                        <a:t>Angles</a:t>
                      </a:r>
                      <a:endParaRPr lang="en-US" sz="1200" b="1" u="none" strike="noStrike" kern="1200" dirty="0">
                        <a:solidFill>
                          <a:schemeClr val="dk1"/>
                        </a:solidFill>
                        <a:effectLst/>
                        <a:latin typeface="+mn-lt"/>
                        <a:ea typeface="+mn-ea"/>
                        <a:cs typeface="+mn-cs"/>
                      </a:endParaRP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72164000</a:t>
                      </a:r>
                    </a:p>
                  </a:txBody>
                  <a:tcPr marL="7543" marR="7543" marT="7543" marB="0" anchor="ctr"/>
                </a:tc>
              </a:tr>
              <a:tr h="175260">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Railway</a:t>
                      </a: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LHB Forged Wheels</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86071910</a:t>
                      </a:r>
                    </a:p>
                  </a:txBody>
                  <a:tcPr marL="7543" marR="7543" marT="7543" marB="0" anchor="ctr"/>
                </a:tc>
              </a:tr>
              <a:tr h="175260">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Railway</a:t>
                      </a: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Loco  Forged Wheels</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86071920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Mineral </a:t>
                      </a:r>
                      <a:r>
                        <a:rPr lang="en-US" sz="1200" b="1" u="none" strike="noStrike" kern="1200" dirty="0" smtClean="0">
                          <a:solidFill>
                            <a:schemeClr val="dk1"/>
                          </a:solidFill>
                          <a:effectLst/>
                          <a:latin typeface="+mn-lt"/>
                          <a:ea typeface="+mn-ea"/>
                          <a:cs typeface="+mn-cs"/>
                        </a:rPr>
                        <a:t>Fuels (other than Petroleum)</a:t>
                      </a:r>
                      <a:endParaRPr lang="en-US" sz="1200" b="1" u="none" strike="noStrike" kern="1200" dirty="0">
                        <a:solidFill>
                          <a:schemeClr val="dk1"/>
                        </a:solidFill>
                        <a:effectLst/>
                        <a:latin typeface="+mn-lt"/>
                        <a:ea typeface="+mn-ea"/>
                        <a:cs typeface="+mn-cs"/>
                      </a:endParaRP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Coking coal</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27011910</a:t>
                      </a:r>
                    </a:p>
                  </a:txBody>
                  <a:tcPr marL="7543" marR="7543" marT="7543" marB="0" anchor="ctr"/>
                </a:tc>
              </a:tr>
              <a:tr h="19950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dk1"/>
                          </a:solidFill>
                          <a:effectLst/>
                          <a:latin typeface="+mn-lt"/>
                          <a:ea typeface="+mn-ea"/>
                          <a:cs typeface="+mn-cs"/>
                        </a:rPr>
                        <a:t>Mineral Fuels (other than Petroleum)</a:t>
                      </a:r>
                      <a:endParaRPr lang="en-US" sz="1200" b="1" u="none" strike="noStrike" kern="1200" dirty="0">
                        <a:solidFill>
                          <a:schemeClr val="dk1"/>
                        </a:solidFill>
                        <a:effectLst/>
                        <a:latin typeface="+mn-lt"/>
                        <a:ea typeface="+mn-ea"/>
                        <a:cs typeface="+mn-cs"/>
                      </a:endParaRP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Crude Coal Tar</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27060010</a:t>
                      </a:r>
                    </a:p>
                  </a:txBody>
                  <a:tcPr marL="7543" marR="7543" marT="7543" marB="0" anchor="ctr"/>
                </a:tc>
              </a:tr>
              <a:tr h="17526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dk1"/>
                          </a:solidFill>
                          <a:effectLst/>
                          <a:latin typeface="+mn-lt"/>
                          <a:ea typeface="+mn-ea"/>
                          <a:cs typeface="+mn-cs"/>
                        </a:rPr>
                        <a:t>Mineral Fuels (other than Petroleum)</a:t>
                      </a: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Heavy Crude Benzol</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27071000</a:t>
                      </a:r>
                    </a:p>
                  </a:txBody>
                  <a:tcPr marL="7543" marR="7543" marT="7543" marB="0" anchor="ctr"/>
                </a:tc>
              </a:tr>
              <a:tr h="17526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dk1"/>
                          </a:solidFill>
                          <a:effectLst/>
                          <a:latin typeface="+mn-lt"/>
                          <a:ea typeface="+mn-ea"/>
                          <a:cs typeface="+mn-cs"/>
                        </a:rPr>
                        <a:t>Mineral Fuels (other than Petroleum)</a:t>
                      </a: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H.P.Naphthalene &amp; D.N.Oil</a:t>
                      </a:r>
                    </a:p>
                  </a:txBody>
                  <a:tcPr marL="7543" marR="7543" marT="7543" marB="0" anchor="ctr"/>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27074000</a:t>
                      </a:r>
                    </a:p>
                  </a:txBody>
                  <a:tcPr marL="7543" marR="7543" marT="7543" marB="0" anchor="ctr"/>
                </a:tc>
              </a:tr>
              <a:tr h="17526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dk1"/>
                          </a:solidFill>
                          <a:effectLst/>
                          <a:latin typeface="+mn-lt"/>
                          <a:ea typeface="+mn-ea"/>
                          <a:cs typeface="+mn-cs"/>
                        </a:rPr>
                        <a:t>Mineral Fuels (other than Petroleum)</a:t>
                      </a: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Phenol Fractions</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27075000</a:t>
                      </a:r>
                    </a:p>
                  </a:txBody>
                  <a:tcPr marL="7543" marR="7543" marT="7543" marB="0" anchor="ctr"/>
                </a:tc>
              </a:tr>
              <a:tr h="17526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dk1"/>
                          </a:solidFill>
                          <a:effectLst/>
                          <a:latin typeface="+mn-lt"/>
                          <a:ea typeface="+mn-ea"/>
                          <a:cs typeface="+mn-cs"/>
                        </a:rPr>
                        <a:t>Mineral Fuels (other than Petroleum)</a:t>
                      </a: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MH Pitch / PCM</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27081090</a:t>
                      </a:r>
                    </a:p>
                  </a:txBody>
                  <a:tcPr marL="7543" marR="7543" marT="7543" marB="0" anchor="ctr"/>
                </a:tc>
              </a:tr>
              <a:tr h="17526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smtClean="0">
                          <a:solidFill>
                            <a:schemeClr val="dk1"/>
                          </a:solidFill>
                          <a:effectLst/>
                          <a:latin typeface="+mn-lt"/>
                          <a:ea typeface="+mn-ea"/>
                          <a:cs typeface="+mn-cs"/>
                        </a:rPr>
                        <a:t>Mineral Fuels (other than Petroleum)</a:t>
                      </a: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LSO, SOL-110 &amp; STILL BOTTOM OIL</a:t>
                      </a:r>
                    </a:p>
                  </a:txBody>
                  <a:tcPr marL="7543" marR="7543" marT="7543" marB="0" anchor="ctr"/>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27079900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Inorganic &amp; Organic Chemicals</a:t>
                      </a: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C.G.BENZENE</a:t>
                      </a:r>
                    </a:p>
                  </a:txBody>
                  <a:tcPr marL="7543" marR="7543" marT="7543" marB="0" anchor="ctr"/>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29022000</a:t>
                      </a:r>
                    </a:p>
                  </a:txBody>
                  <a:tcPr marL="7543" marR="7543" marT="7543" marB="0" anchor="ctr"/>
                </a:tc>
              </a:tr>
              <a:tr h="175260">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Inorganic &amp; Organic Chemicals</a:t>
                      </a:r>
                    </a:p>
                  </a:txBody>
                  <a:tcPr marL="7543" marR="7543" marT="7543" marB="0" anchor="b"/>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N.G.TOLUENE</a:t>
                      </a:r>
                    </a:p>
                  </a:txBody>
                  <a:tcPr marL="7543" marR="7543" marT="7543" marB="0" anchor="ctr"/>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29023000</a:t>
                      </a:r>
                    </a:p>
                  </a:txBody>
                  <a:tcPr marL="7543" marR="7543" marT="7543" marB="0" anchor="ctr"/>
                </a:tc>
              </a:tr>
              <a:tr h="175260">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Inorganic &amp; Organic Chemicals</a:t>
                      </a:r>
                    </a:p>
                  </a:txBody>
                  <a:tcPr marL="7543" marR="7543" marT="7543" marB="0" anchor="b"/>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Liquid Argon</a:t>
                      </a:r>
                    </a:p>
                  </a:txBody>
                  <a:tcPr marL="7543" marR="7543" marT="7543" marB="0" anchor="ctr"/>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28042100</a:t>
                      </a:r>
                    </a:p>
                  </a:txBody>
                  <a:tcPr marL="7543" marR="7543" marT="7543" marB="0" anchor="ctr"/>
                </a:tc>
              </a:tr>
              <a:tr h="175260">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Inorganic &amp; Organic Chemicals</a:t>
                      </a:r>
                    </a:p>
                  </a:txBody>
                  <a:tcPr marL="7543" marR="7543" marT="7543" marB="0" anchor="b"/>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Liquid Nitrogen</a:t>
                      </a:r>
                    </a:p>
                  </a:txBody>
                  <a:tcPr marL="7543" marR="7543" marT="7543" marB="0" anchor="ctr"/>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28043000</a:t>
                      </a:r>
                    </a:p>
                  </a:txBody>
                  <a:tcPr marL="7543" marR="7543" marT="7543" marB="0" anchor="ctr"/>
                </a:tc>
              </a:tr>
              <a:tr h="175260">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Inorganic &amp; Organic Chemicals</a:t>
                      </a:r>
                    </a:p>
                  </a:txBody>
                  <a:tcPr marL="7543" marR="7543" marT="7543" marB="0" anchor="b"/>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Liquid Oxygen</a:t>
                      </a:r>
                    </a:p>
                  </a:txBody>
                  <a:tcPr marL="7543" marR="7543" marT="7543" marB="0" anchor="ctr"/>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28044090</a:t>
                      </a:r>
                    </a:p>
                  </a:txBody>
                  <a:tcPr marL="7543" marR="7543" marT="7543" marB="0" anchor="ctr"/>
                </a:tc>
              </a:tr>
              <a:tr h="175260">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Fertilisers</a:t>
                      </a:r>
                    </a:p>
                  </a:txBody>
                  <a:tcPr marL="7543" marR="7543" marT="7543" marB="0" anchor="b"/>
                </a:tc>
                <a:tc>
                  <a:txBody>
                    <a:bodyPr/>
                    <a:lstStyle/>
                    <a:p>
                      <a:pPr marL="0" algn="l" defTabSz="914400" rtl="0" eaLnBrk="1" fontAlgn="b" latinLnBrk="0" hangingPunct="1"/>
                      <a:r>
                        <a:rPr lang="en-US" sz="1200" b="1" u="none" strike="noStrike" kern="1200">
                          <a:solidFill>
                            <a:schemeClr val="dk1"/>
                          </a:solidFill>
                          <a:effectLst/>
                          <a:latin typeface="+mn-lt"/>
                          <a:ea typeface="+mn-ea"/>
                          <a:cs typeface="+mn-cs"/>
                        </a:rPr>
                        <a:t>Ammonium Sulphate</a:t>
                      </a:r>
                    </a:p>
                  </a:txBody>
                  <a:tcPr marL="7543" marR="7543" marT="7543" marB="0" anchor="ctr"/>
                </a:tc>
                <a:tc>
                  <a:txBody>
                    <a:bodyPr/>
                    <a:lstStyle/>
                    <a:p>
                      <a:pPr marL="0" algn="l" defTabSz="914400" rtl="0" eaLnBrk="1" fontAlgn="b" latinLnBrk="0" hangingPunct="1"/>
                      <a:r>
                        <a:rPr lang="en-US" sz="1200" b="1" u="none" strike="noStrike" kern="1200" dirty="0">
                          <a:solidFill>
                            <a:schemeClr val="dk1"/>
                          </a:solidFill>
                          <a:effectLst/>
                          <a:latin typeface="+mn-lt"/>
                          <a:ea typeface="+mn-ea"/>
                          <a:cs typeface="+mn-cs"/>
                        </a:rPr>
                        <a:t>31022100</a:t>
                      </a:r>
                    </a:p>
                  </a:txBody>
                  <a:tcPr marL="7543" marR="7543" marT="7543" marB="0" anchor="ctr"/>
                </a:tc>
              </a:tr>
            </a:tbl>
          </a:graphicData>
        </a:graphic>
      </p:graphicFrame>
      <p:sp>
        <p:nvSpPr>
          <p:cNvPr id="3" name="TextBox 2"/>
          <p:cNvSpPr txBox="1"/>
          <p:nvPr/>
        </p:nvSpPr>
        <p:spPr>
          <a:xfrm>
            <a:off x="1600200" y="228600"/>
            <a:ext cx="5257800" cy="369332"/>
          </a:xfrm>
          <a:prstGeom prst="rect">
            <a:avLst/>
          </a:prstGeom>
          <a:noFill/>
        </p:spPr>
        <p:txBody>
          <a:bodyPr wrap="square" rtlCol="0">
            <a:spAutoFit/>
          </a:bodyPr>
          <a:lstStyle/>
          <a:p>
            <a:pPr algn="ctr"/>
            <a:r>
              <a:rPr lang="en-US" b="1" dirty="0" smtClean="0"/>
              <a:t>Products covered for Audit in Steel Sector </a:t>
            </a:r>
          </a:p>
        </p:txBody>
      </p:sp>
    </p:spTree>
    <p:extLst>
      <p:ext uri="{BB962C8B-B14F-4D97-AF65-F5344CB8AC3E}">
        <p14:creationId xmlns:p14="http://schemas.microsoft.com/office/powerpoint/2010/main" val="4111750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3317" y="304800"/>
            <a:ext cx="6781800" cy="369332"/>
          </a:xfrm>
          <a:prstGeom prst="rect">
            <a:avLst/>
          </a:prstGeom>
        </p:spPr>
        <p:txBody>
          <a:bodyPr wrap="square">
            <a:spAutoFit/>
          </a:bodyPr>
          <a:lstStyle/>
          <a:p>
            <a:pPr algn="ctr" fontAlgn="b"/>
            <a:r>
              <a:rPr lang="en-US" b="1" dirty="0" smtClean="0">
                <a:solidFill>
                  <a:schemeClr val="dk1"/>
                </a:solidFill>
              </a:rPr>
              <a:t>Installed Capacity – for Manufacturing Sector</a:t>
            </a:r>
            <a:endParaRPr lang="en-US" b="1" dirty="0">
              <a:solidFill>
                <a:schemeClr val="dk1"/>
              </a:solidFill>
            </a:endParaRPr>
          </a:p>
        </p:txBody>
      </p:sp>
      <p:sp>
        <p:nvSpPr>
          <p:cNvPr id="3" name="TextBox 2"/>
          <p:cNvSpPr txBox="1"/>
          <p:nvPr/>
        </p:nvSpPr>
        <p:spPr>
          <a:xfrm>
            <a:off x="762000" y="674132"/>
            <a:ext cx="7543800" cy="6247864"/>
          </a:xfrm>
          <a:prstGeom prst="rect">
            <a:avLst/>
          </a:prstGeom>
          <a:noFill/>
        </p:spPr>
        <p:txBody>
          <a:bodyPr wrap="square" rtlCol="0">
            <a:spAutoFit/>
          </a:bodyPr>
          <a:lstStyle/>
          <a:p>
            <a:pPr marL="285750" indent="-285750" algn="just">
              <a:buFont typeface="Wingdings" pitchFamily="2" charset="2"/>
              <a:buChar char="§"/>
            </a:pPr>
            <a:r>
              <a:rPr lang="en-US" sz="2000" dirty="0" smtClean="0"/>
              <a:t>In Integrated Steel Plants, </a:t>
            </a:r>
            <a:r>
              <a:rPr lang="en-US" sz="2000" dirty="0" err="1" smtClean="0"/>
              <a:t>upto</a:t>
            </a:r>
            <a:r>
              <a:rPr lang="en-US" sz="2000" dirty="0" smtClean="0"/>
              <a:t> Hot Metal stage,  single product</a:t>
            </a:r>
          </a:p>
          <a:p>
            <a:pPr marL="285750" indent="-285750" algn="just">
              <a:buFont typeface="Wingdings" pitchFamily="2" charset="2"/>
              <a:buChar char="§"/>
            </a:pPr>
            <a:r>
              <a:rPr lang="en-US" sz="2000" dirty="0" smtClean="0"/>
              <a:t>Hot Metal (Iron stage) to Liquid Steel where Grade of steel is decided by addition of Ferro Alloys. Each grade is a product (appox..100 grades)</a:t>
            </a:r>
          </a:p>
          <a:p>
            <a:pPr marL="285750" indent="-285750" algn="just">
              <a:buFont typeface="Wingdings" pitchFamily="2" charset="2"/>
              <a:buChar char="§"/>
            </a:pPr>
            <a:r>
              <a:rPr lang="en-US" sz="2000" dirty="0" smtClean="0"/>
              <a:t>Liquid Steel is Casted in Casters  for producing Crude Steel (Semi Steel i.e., Blooms of different sizes.. Sizes wise grades wise </a:t>
            </a:r>
            <a:r>
              <a:rPr lang="en-US" sz="2000" dirty="0" err="1" smtClean="0"/>
              <a:t>appox</a:t>
            </a:r>
            <a:r>
              <a:rPr lang="en-US" sz="2000" dirty="0" smtClean="0"/>
              <a:t>…500 products)</a:t>
            </a:r>
          </a:p>
          <a:p>
            <a:pPr marL="285750" indent="-285750" algn="just">
              <a:buFont typeface="Wingdings" pitchFamily="2" charset="2"/>
              <a:buChar char="§"/>
            </a:pPr>
            <a:r>
              <a:rPr lang="en-US" sz="2000" dirty="0" smtClean="0"/>
              <a:t>Semis (Blooms) are re-heated </a:t>
            </a:r>
            <a:r>
              <a:rPr lang="en-US" sz="2000" dirty="0" smtClean="0"/>
              <a:t>in Furnaces of Mills</a:t>
            </a:r>
            <a:r>
              <a:rPr lang="en-US" sz="2000" dirty="0" smtClean="0"/>
              <a:t>, like Billets </a:t>
            </a:r>
            <a:r>
              <a:rPr lang="en-US" sz="2000" dirty="0" err="1" smtClean="0"/>
              <a:t>Mill,Bar</a:t>
            </a:r>
            <a:r>
              <a:rPr lang="en-US" sz="2000" dirty="0" smtClean="0"/>
              <a:t> Mill, Wire Rod Mills and Structural Mills. (approx..1500 products)</a:t>
            </a:r>
          </a:p>
          <a:p>
            <a:pPr marL="285750" indent="-285750" algn="just">
              <a:buFont typeface="Wingdings" pitchFamily="2" charset="2"/>
              <a:buChar char="§"/>
            </a:pPr>
            <a:r>
              <a:rPr lang="en-US" sz="2000" dirty="0" smtClean="0"/>
              <a:t>Capacities are generally available  at Hot Metal, Liquid Steel, Blooms, Billet, Bar, Wire Rod and Structural Mill level.</a:t>
            </a:r>
          </a:p>
          <a:p>
            <a:pPr marL="285750" indent="-285750" algn="just">
              <a:buFont typeface="Wingdings" pitchFamily="2" charset="2"/>
              <a:buChar char="§"/>
            </a:pPr>
            <a:r>
              <a:rPr lang="en-US" sz="2000" dirty="0" smtClean="0"/>
              <a:t>CTA wise Capacities are not envisaged in the designs.</a:t>
            </a:r>
          </a:p>
          <a:p>
            <a:pPr marL="285750" indent="-285750" algn="just">
              <a:buFont typeface="Wingdings" pitchFamily="2" charset="2"/>
              <a:buChar char="§"/>
            </a:pPr>
            <a:r>
              <a:rPr lang="en-US" sz="2000" dirty="0" smtClean="0"/>
              <a:t>CTA covers more than one product from different Mills based on the Chemistry of Steel like Carbon % in Steel.</a:t>
            </a:r>
          </a:p>
          <a:p>
            <a:pPr marL="285750" indent="-285750" algn="just">
              <a:buFont typeface="Wingdings" pitchFamily="2" charset="2"/>
              <a:buChar char="§"/>
            </a:pPr>
            <a:r>
              <a:rPr lang="en-US" sz="2000" dirty="0" smtClean="0"/>
              <a:t>It is not practicable to provide Installed Capacities at CTA level and Capacity utilizations to determine.</a:t>
            </a:r>
          </a:p>
          <a:p>
            <a:pPr marL="285750" indent="-285750" algn="just">
              <a:buFont typeface="Wingdings" pitchFamily="2" charset="2"/>
              <a:buChar char="§"/>
            </a:pPr>
            <a:r>
              <a:rPr lang="en-US" sz="2000" dirty="0"/>
              <a:t>It is better to incorporate new para for reporting industry specific important Tecno-economics along with historical trends in order to assess the company’s strengths and weaknesses</a:t>
            </a:r>
            <a:r>
              <a:rPr lang="en-US" sz="2000" dirty="0" smtClean="0"/>
              <a:t>.</a:t>
            </a:r>
            <a:endParaRPr lang="en-US" sz="2000" dirty="0"/>
          </a:p>
        </p:txBody>
      </p:sp>
    </p:spTree>
    <p:extLst>
      <p:ext uri="{BB962C8B-B14F-4D97-AF65-F5344CB8AC3E}">
        <p14:creationId xmlns:p14="http://schemas.microsoft.com/office/powerpoint/2010/main" val="1666900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524000"/>
            <a:ext cx="6019800" cy="4524315"/>
          </a:xfrm>
          <a:prstGeom prst="rect">
            <a:avLst/>
          </a:prstGeom>
        </p:spPr>
        <p:txBody>
          <a:bodyPr wrap="square">
            <a:spAutoFit/>
          </a:bodyPr>
          <a:lstStyle/>
          <a:p>
            <a:pPr marL="285750" indent="-285750" algn="just">
              <a:buFont typeface="Arial" pitchFamily="34" charset="0"/>
              <a:buChar char="•"/>
            </a:pPr>
            <a:r>
              <a:rPr lang="en-US" sz="2400" dirty="0" smtClean="0"/>
              <a:t>Product-wise Cost sheets can be drawn from ERP/SAP data.</a:t>
            </a:r>
          </a:p>
          <a:p>
            <a:pPr marL="285750" indent="-285750" algn="just">
              <a:buFont typeface="Arial" pitchFamily="34" charset="0"/>
              <a:buChar char="•"/>
            </a:pPr>
            <a:r>
              <a:rPr lang="en-US" sz="2400" dirty="0" smtClean="0"/>
              <a:t>CTA is a combination of different products.</a:t>
            </a:r>
          </a:p>
          <a:p>
            <a:pPr marL="285750" indent="-285750" algn="just">
              <a:buFont typeface="Arial" pitchFamily="34" charset="0"/>
              <a:buChar char="•"/>
            </a:pPr>
            <a:r>
              <a:rPr lang="en-US" sz="2400" dirty="0" smtClean="0"/>
              <a:t>One CTA consists of different products from different Mills.</a:t>
            </a:r>
          </a:p>
          <a:p>
            <a:pPr marL="285750" indent="-285750" algn="just">
              <a:buFont typeface="Arial" pitchFamily="34" charset="0"/>
              <a:buChar char="•"/>
            </a:pPr>
            <a:r>
              <a:rPr lang="en-US" sz="2400" dirty="0" smtClean="0"/>
              <a:t>The Product-wise data is to be sorted based on CTA and to be reworked for CTA wise Cost Sheets.</a:t>
            </a:r>
          </a:p>
          <a:p>
            <a:pPr marL="285750" indent="-285750" algn="just">
              <a:buFont typeface="Arial" pitchFamily="34" charset="0"/>
              <a:buChar char="•"/>
            </a:pPr>
            <a:r>
              <a:rPr lang="en-US" sz="2400" dirty="0" smtClean="0"/>
              <a:t>As Steel Sector involves series of processes, CTA wise data extraction is a challenging task and time consuming and duplication of job for Cost Accountants.  </a:t>
            </a:r>
          </a:p>
        </p:txBody>
      </p:sp>
      <p:sp>
        <p:nvSpPr>
          <p:cNvPr id="5" name="Rectangle 4"/>
          <p:cNvSpPr/>
          <p:nvPr/>
        </p:nvSpPr>
        <p:spPr>
          <a:xfrm>
            <a:off x="1447800" y="521349"/>
            <a:ext cx="5791200" cy="584775"/>
          </a:xfrm>
          <a:prstGeom prst="rect">
            <a:avLst/>
          </a:prstGeom>
        </p:spPr>
        <p:txBody>
          <a:bodyPr wrap="square">
            <a:spAutoFit/>
          </a:bodyPr>
          <a:lstStyle/>
          <a:p>
            <a:pPr algn="ctr"/>
            <a:r>
              <a:rPr lang="en-US" sz="3200" dirty="0" smtClean="0"/>
              <a:t>CTA wise Cost Sheets</a:t>
            </a:r>
          </a:p>
        </p:txBody>
      </p:sp>
    </p:spTree>
    <p:extLst>
      <p:ext uri="{BB962C8B-B14F-4D97-AF65-F5344CB8AC3E}">
        <p14:creationId xmlns:p14="http://schemas.microsoft.com/office/powerpoint/2010/main" val="1570687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06124"/>
            <a:ext cx="7848600" cy="4801314"/>
          </a:xfrm>
          <a:prstGeom prst="rect">
            <a:avLst/>
          </a:prstGeom>
        </p:spPr>
        <p:txBody>
          <a:bodyPr wrap="square">
            <a:spAutoFit/>
          </a:bodyPr>
          <a:lstStyle/>
          <a:p>
            <a:pPr marL="285750" indent="-285750" algn="just">
              <a:buFont typeface="Wingdings" pitchFamily="2" charset="2"/>
              <a:buChar char="ü"/>
            </a:pPr>
            <a:r>
              <a:rPr lang="en-US" dirty="0" smtClean="0"/>
              <a:t>Maintenance of Cost Records and Audit are absolutely necessary for efficient resource Utilisation as well as monitoring and improving the efficiency of organisations leading to overall productivity and profitability improvement in the best interest of consumers, investors, workers and industry, and the general public. </a:t>
            </a:r>
          </a:p>
          <a:p>
            <a:pPr algn="just"/>
            <a:endParaRPr lang="en-US" dirty="0" smtClean="0"/>
          </a:p>
          <a:p>
            <a:pPr marL="285750" indent="-285750" algn="just">
              <a:buFont typeface="Wingdings" pitchFamily="2" charset="2"/>
              <a:buChar char="ü"/>
            </a:pPr>
            <a:r>
              <a:rPr lang="en-US" dirty="0" smtClean="0"/>
              <a:t>Cost </a:t>
            </a:r>
            <a:r>
              <a:rPr lang="en-US" dirty="0"/>
              <a:t>audit is based on the economic principle that resources should flow into the most remunerative channels. Cost Audit measures the parameters indicating the effective efficiency in the utilization of financial, physical, human resources </a:t>
            </a:r>
            <a:r>
              <a:rPr lang="en-US" dirty="0" err="1"/>
              <a:t>etc</a:t>
            </a:r>
            <a:r>
              <a:rPr lang="en-US" dirty="0"/>
              <a:t> </a:t>
            </a:r>
            <a:endParaRPr lang="en-US" dirty="0" smtClean="0"/>
          </a:p>
          <a:p>
            <a:pPr algn="just"/>
            <a:endParaRPr lang="en-US" dirty="0"/>
          </a:p>
          <a:p>
            <a:pPr marL="285750" indent="-285750" algn="just">
              <a:buFont typeface="Wingdings" pitchFamily="2" charset="2"/>
              <a:buChar char="ü"/>
            </a:pPr>
            <a:r>
              <a:rPr lang="en-US" dirty="0" smtClean="0"/>
              <a:t>‘</a:t>
            </a:r>
            <a:r>
              <a:rPr lang="en-US" dirty="0"/>
              <a:t>Cost Audit’ brings out the weaknesses in the internal workings of a company and surfaces them out for the benefit of top management and other agencies for necessary action. Cost audit provides more accurate data as regards the cost of various items and the quantity of materials consumed, thus helping in the proper computation of variance and hence productivity. In a nutshell, ‘Cost Audit’ covers </a:t>
            </a:r>
            <a:r>
              <a:rPr lang="en-US" b="1" dirty="0"/>
              <a:t>‘Efficiency, Performance, and Propriety. </a:t>
            </a:r>
            <a:endParaRPr lang="en-US" dirty="0"/>
          </a:p>
        </p:txBody>
      </p:sp>
      <p:sp>
        <p:nvSpPr>
          <p:cNvPr id="3" name="Rectangle 2"/>
          <p:cNvSpPr/>
          <p:nvPr/>
        </p:nvSpPr>
        <p:spPr>
          <a:xfrm>
            <a:off x="1451113" y="228961"/>
            <a:ext cx="5791200" cy="584775"/>
          </a:xfrm>
          <a:prstGeom prst="rect">
            <a:avLst/>
          </a:prstGeom>
        </p:spPr>
        <p:txBody>
          <a:bodyPr wrap="square">
            <a:spAutoFit/>
          </a:bodyPr>
          <a:lstStyle/>
          <a:p>
            <a:pPr algn="ctr"/>
            <a:r>
              <a:rPr lang="en-US" sz="3200" dirty="0" smtClean="0"/>
              <a:t>Conclusions</a:t>
            </a:r>
          </a:p>
        </p:txBody>
      </p:sp>
    </p:spTree>
    <p:extLst>
      <p:ext uri="{BB962C8B-B14F-4D97-AF65-F5344CB8AC3E}">
        <p14:creationId xmlns:p14="http://schemas.microsoft.com/office/powerpoint/2010/main" val="1829449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9139" y="1981200"/>
            <a:ext cx="6324600" cy="461665"/>
          </a:xfrm>
          <a:prstGeom prst="rect">
            <a:avLst/>
          </a:prstGeom>
        </p:spPr>
        <p:txBody>
          <a:bodyPr wrap="square">
            <a:spAutoFit/>
          </a:bodyPr>
          <a:lstStyle/>
          <a:p>
            <a:pPr algn="ctr"/>
            <a:r>
              <a:rPr lang="en-US" sz="2400" b="1" dirty="0" smtClean="0">
                <a:solidFill>
                  <a:srgbClr val="C00000"/>
                </a:solidFill>
              </a:rPr>
              <a:t>Q &amp; A</a:t>
            </a:r>
            <a:endParaRPr lang="en-US" sz="2400" b="1" dirty="0">
              <a:solidFill>
                <a:srgbClr val="C00000"/>
              </a:solidFill>
            </a:endParaRPr>
          </a:p>
        </p:txBody>
      </p:sp>
      <p:sp>
        <p:nvSpPr>
          <p:cNvPr id="4" name="TextBox 3"/>
          <p:cNvSpPr txBox="1"/>
          <p:nvPr/>
        </p:nvSpPr>
        <p:spPr>
          <a:xfrm>
            <a:off x="1524000" y="2922104"/>
            <a:ext cx="6019800" cy="1200329"/>
          </a:xfrm>
          <a:prstGeom prst="rect">
            <a:avLst/>
          </a:prstGeom>
          <a:noFill/>
        </p:spPr>
        <p:txBody>
          <a:bodyPr wrap="square" rtlCol="0">
            <a:spAutoFit/>
          </a:bodyPr>
          <a:lstStyle/>
          <a:p>
            <a:pPr algn="ctr"/>
            <a:r>
              <a:rPr lang="en-US" b="1" dirty="0" smtClean="0"/>
              <a:t>CMA Ch Leela Srinivas, DGM (F&amp;A), </a:t>
            </a:r>
          </a:p>
          <a:p>
            <a:pPr algn="ctr"/>
            <a:r>
              <a:rPr lang="en-US" b="1" dirty="0" smtClean="0"/>
              <a:t>RINL, Visakhapatnam Steel Plant</a:t>
            </a:r>
          </a:p>
          <a:p>
            <a:pPr algn="ctr"/>
            <a:r>
              <a:rPr lang="en-US" b="1" dirty="0" smtClean="0">
                <a:hlinkClick r:id="rId2"/>
              </a:rPr>
              <a:t>Mail: leelasrinivaschasetti@gmail.com</a:t>
            </a:r>
            <a:endParaRPr lang="en-US" b="1" dirty="0" smtClean="0"/>
          </a:p>
          <a:p>
            <a:pPr algn="ctr"/>
            <a:r>
              <a:rPr lang="en-US" b="1" dirty="0" smtClean="0"/>
              <a:t>Mobile &amp; Whatsap:9490132374</a:t>
            </a:r>
            <a:endParaRPr lang="en-US" b="1" dirty="0"/>
          </a:p>
        </p:txBody>
      </p:sp>
    </p:spTree>
    <p:extLst>
      <p:ext uri="{BB962C8B-B14F-4D97-AF65-F5344CB8AC3E}">
        <p14:creationId xmlns:p14="http://schemas.microsoft.com/office/powerpoint/2010/main" val="1240151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style>
          <a:lnRef idx="1">
            <a:schemeClr val="accent6"/>
          </a:lnRef>
          <a:fillRef idx="2">
            <a:schemeClr val="accent6"/>
          </a:fillRef>
          <a:effectRef idx="1">
            <a:schemeClr val="accent6"/>
          </a:effectRef>
          <a:fontRef idx="minor">
            <a:schemeClr val="dk1"/>
          </a:fontRef>
        </p:style>
        <p:txBody>
          <a:bodyPr anchor="t">
            <a:normAutofit/>
          </a:bodyPr>
          <a:lstStyle/>
          <a:p>
            <a:pPr eaLnBrk="1" fontAlgn="auto" hangingPunct="1">
              <a:spcAft>
                <a:spcPts val="0"/>
              </a:spcAft>
              <a:defRPr/>
            </a:pPr>
            <a:r>
              <a:rPr lang="en-GB" sz="4800" dirty="0" smtClean="0">
                <a:solidFill>
                  <a:schemeClr val="tx1"/>
                </a:solidFill>
              </a:rPr>
              <a:t>Thank you</a:t>
            </a:r>
            <a:endParaRPr lang="en-US" sz="4800" dirty="0" smtClean="0">
              <a:solidFill>
                <a:schemeClr val="tx1"/>
              </a:solidFill>
              <a:effectLst>
                <a:outerShdw blurRad="38100" dist="38100" dir="2700000" algn="tl">
                  <a:srgbClr val="C0C0C0"/>
                </a:outerShdw>
              </a:effectLst>
            </a:endParaRPr>
          </a:p>
        </p:txBody>
      </p:sp>
      <p:graphicFrame>
        <p:nvGraphicFramePr>
          <p:cNvPr id="2050" name="Object 3"/>
          <p:cNvGraphicFramePr>
            <a:graphicFrameLocks noGrp="1" noChangeAspect="1"/>
          </p:cNvGraphicFramePr>
          <p:nvPr>
            <p:ph type="body" idx="4294967295"/>
          </p:nvPr>
        </p:nvGraphicFramePr>
        <p:xfrm>
          <a:off x="1319213" y="2122488"/>
          <a:ext cx="6426200" cy="3832225"/>
        </p:xfrm>
        <a:graphic>
          <a:graphicData uri="http://schemas.openxmlformats.org/presentationml/2006/ole">
            <mc:AlternateContent xmlns:mc="http://schemas.openxmlformats.org/markup-compatibility/2006">
              <mc:Choice xmlns:v="urn:schemas-microsoft-com:vml" Requires="v">
                <p:oleObj spid="_x0000_s3094" name="Clip" r:id="rId4" imgW="5349600" imgH="2911320" progId="">
                  <p:embed/>
                </p:oleObj>
              </mc:Choice>
              <mc:Fallback>
                <p:oleObj name="Clip" r:id="rId4" imgW="5349600" imgH="291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213" y="2122488"/>
                        <a:ext cx="6426200" cy="3832225"/>
                      </a:xfrm>
                      <a:prstGeom prst="rect">
                        <a:avLst/>
                      </a:prstGeom>
                    </p:spPr>
                  </p:pic>
                </p:oleObj>
              </mc:Fallback>
            </mc:AlternateContent>
          </a:graphicData>
        </a:graphic>
      </p:graphicFrame>
    </p:spTree>
    <p:extLst>
      <p:ext uri="{BB962C8B-B14F-4D97-AF65-F5344CB8AC3E}">
        <p14:creationId xmlns:p14="http://schemas.microsoft.com/office/powerpoint/2010/main" val="20730894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057" y="674132"/>
            <a:ext cx="7543800" cy="6463308"/>
          </a:xfrm>
          <a:prstGeom prst="rect">
            <a:avLst/>
          </a:prstGeom>
        </p:spPr>
        <p:txBody>
          <a:bodyPr wrap="square">
            <a:spAutoFit/>
          </a:bodyPr>
          <a:lstStyle/>
          <a:p>
            <a:pPr marL="285750" indent="-285750">
              <a:buFont typeface="Wingdings" pitchFamily="2" charset="2"/>
              <a:buChar char="q"/>
            </a:pPr>
            <a:endParaRPr lang="en-US" dirty="0" smtClean="0"/>
          </a:p>
          <a:p>
            <a:pPr marL="285750" indent="-285750" algn="just">
              <a:buFont typeface="Wingdings" pitchFamily="2" charset="2"/>
              <a:buChar char="q"/>
            </a:pPr>
            <a:r>
              <a:rPr lang="en-US" dirty="0" smtClean="0"/>
              <a:t>The conversion of Bituminous coal to Coke takes place by the process of carbonization, which consists of heating </a:t>
            </a:r>
            <a:r>
              <a:rPr lang="en-US" dirty="0"/>
              <a:t>the coal </a:t>
            </a:r>
            <a:r>
              <a:rPr lang="en-US" dirty="0" smtClean="0"/>
              <a:t>over 1100</a:t>
            </a:r>
            <a:r>
              <a:rPr lang="en-US" baseline="30000" dirty="0" smtClean="0"/>
              <a:t>O</a:t>
            </a:r>
            <a:r>
              <a:rPr lang="en-US" dirty="0" smtClean="0"/>
              <a:t>C in </a:t>
            </a:r>
            <a:r>
              <a:rPr lang="en-US" dirty="0"/>
              <a:t>a closed chamber in absence of </a:t>
            </a:r>
            <a:r>
              <a:rPr lang="en-US" dirty="0" smtClean="0"/>
              <a:t>Air in Vertical Coke Oven Batteries. </a:t>
            </a:r>
          </a:p>
          <a:p>
            <a:pPr marL="285750" indent="-285750" algn="just">
              <a:buFont typeface="Wingdings" pitchFamily="2" charset="2"/>
              <a:buChar char="q"/>
            </a:pPr>
            <a:endParaRPr lang="en-US" dirty="0" smtClean="0"/>
          </a:p>
          <a:p>
            <a:pPr marL="285750" indent="-285750" algn="just">
              <a:buFont typeface="Wingdings" pitchFamily="2" charset="2"/>
              <a:buChar char="q"/>
            </a:pPr>
            <a:r>
              <a:rPr lang="en-US" dirty="0" smtClean="0"/>
              <a:t>Coke is a hard and porous mass.</a:t>
            </a:r>
          </a:p>
          <a:p>
            <a:pPr algn="just"/>
            <a:endParaRPr lang="en-US" dirty="0" smtClean="0"/>
          </a:p>
          <a:p>
            <a:pPr marL="285750" indent="-285750" algn="just">
              <a:buFont typeface="Wingdings" pitchFamily="2" charset="2"/>
              <a:buChar char="q"/>
            </a:pPr>
            <a:r>
              <a:rPr lang="en-US" dirty="0" smtClean="0"/>
              <a:t>Approximately 15 to 17 hours required for each pushing</a:t>
            </a:r>
            <a:endParaRPr lang="en-US" dirty="0"/>
          </a:p>
          <a:p>
            <a:pPr marL="285750" indent="-285750" algn="just">
              <a:buFont typeface="Wingdings" pitchFamily="2" charset="2"/>
              <a:buChar char="q"/>
            </a:pPr>
            <a:endParaRPr lang="en-US" dirty="0" smtClean="0"/>
          </a:p>
          <a:p>
            <a:pPr marL="285750" indent="-285750" algn="just">
              <a:buFont typeface="Wingdings" pitchFamily="2" charset="2"/>
              <a:buChar char="q"/>
            </a:pPr>
            <a:r>
              <a:rPr lang="en-US" dirty="0" smtClean="0"/>
              <a:t>Raw CO Gas, Crude Benzol, Crude Tar, Ammonia are the by-products. Coke is sorted to BF Coke, Nut Coke, Coke Breeze and Coke Dust and Coke Sludge.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smtClean="0"/>
              <a:t>40 ATA Steam is collected in Coke Dry Cooling Plant  and is used for generating Electricity through Back Pressure Turbine System(BPTS)</a:t>
            </a:r>
          </a:p>
          <a:p>
            <a:pPr algn="just"/>
            <a:endParaRPr lang="en-US" dirty="0"/>
          </a:p>
          <a:p>
            <a:pPr marL="285750" indent="-285750" algn="just">
              <a:buFont typeface="Wingdings" pitchFamily="2" charset="2"/>
              <a:buChar char="q"/>
            </a:pPr>
            <a:r>
              <a:rPr lang="en-US" dirty="0" smtClean="0"/>
              <a:t>Very </a:t>
            </a:r>
            <a:r>
              <a:rPr lang="en-US" dirty="0"/>
              <a:t>good quality coke should have &gt;85% fixed carbon, &lt;</a:t>
            </a:r>
            <a:r>
              <a:rPr lang="en-US" dirty="0" smtClean="0"/>
              <a:t>10% ash</a:t>
            </a:r>
            <a:r>
              <a:rPr lang="en-US" dirty="0"/>
              <a:t>, &lt;2% volatile matter, 0.6–1.5% </a:t>
            </a:r>
            <a:r>
              <a:rPr lang="en-US" dirty="0" smtClean="0"/>
              <a:t>Sulphur </a:t>
            </a:r>
            <a:r>
              <a:rPr lang="en-US" dirty="0"/>
              <a:t>and 0.04% </a:t>
            </a:r>
            <a:r>
              <a:rPr lang="en-US" dirty="0" smtClean="0"/>
              <a:t>Phosphorus. Roughly 1.8 Tons of Coal (in a blend of  55% HCC,40% SCC &amp; 5% MCC) is required to produce 1 Ton of Coke.</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smtClean="0"/>
              <a:t>Coke acts as a fuel to provide heat for requirement of endothermic chemical reactions and melting of metal and slag.</a:t>
            </a:r>
          </a:p>
          <a:p>
            <a:pPr marL="285750" indent="-285750" algn="just">
              <a:buFont typeface="Wingdings" pitchFamily="2" charset="2"/>
              <a:buChar char="q"/>
            </a:pPr>
            <a:endParaRPr lang="en-US" dirty="0" smtClean="0"/>
          </a:p>
        </p:txBody>
      </p:sp>
      <p:sp>
        <p:nvSpPr>
          <p:cNvPr id="3" name="TextBox 2"/>
          <p:cNvSpPr txBox="1"/>
          <p:nvPr/>
        </p:nvSpPr>
        <p:spPr>
          <a:xfrm>
            <a:off x="1676400" y="120134"/>
            <a:ext cx="6019800" cy="461665"/>
          </a:xfrm>
          <a:prstGeom prst="rect">
            <a:avLst/>
          </a:prstGeom>
          <a:noFill/>
        </p:spPr>
        <p:txBody>
          <a:bodyPr wrap="square" rtlCol="0">
            <a:spAutoFit/>
          </a:bodyPr>
          <a:lstStyle/>
          <a:p>
            <a:pPr algn="ctr"/>
            <a:r>
              <a:rPr lang="en-US" sz="2400" b="1" dirty="0" smtClean="0"/>
              <a:t>Coke Making</a:t>
            </a:r>
            <a:endParaRPr lang="en-US" sz="2400" b="1" dirty="0"/>
          </a:p>
        </p:txBody>
      </p:sp>
      <p:pic>
        <p:nvPicPr>
          <p:cNvPr id="4" name="Picture 47" descr="mvc-002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6100" y="1687996"/>
            <a:ext cx="1409700" cy="143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904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1789" y="196334"/>
            <a:ext cx="2294860" cy="369332"/>
          </a:xfrm>
          <a:prstGeom prst="rect">
            <a:avLst/>
          </a:prstGeom>
        </p:spPr>
        <p:txBody>
          <a:bodyPr wrap="none">
            <a:spAutoFit/>
          </a:bodyPr>
          <a:lstStyle/>
          <a:p>
            <a:pPr algn="ctr"/>
            <a:r>
              <a:rPr lang="en-US" b="1" dirty="0" smtClean="0"/>
              <a:t>Coal Chemical Process</a:t>
            </a:r>
            <a:endParaRPr lang="en-US" b="1" dirty="0"/>
          </a:p>
        </p:txBody>
      </p:sp>
      <p:sp>
        <p:nvSpPr>
          <p:cNvPr id="3" name="Rectangle 2"/>
          <p:cNvSpPr/>
          <p:nvPr/>
        </p:nvSpPr>
        <p:spPr>
          <a:xfrm>
            <a:off x="3578899" y="914400"/>
            <a:ext cx="1676400" cy="83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Raw CO Gas</a:t>
            </a:r>
            <a:endParaRPr lang="en-US" dirty="0">
              <a:solidFill>
                <a:schemeClr val="tx1"/>
              </a:solidFill>
            </a:endParaRPr>
          </a:p>
        </p:txBody>
      </p:sp>
      <p:sp>
        <p:nvSpPr>
          <p:cNvPr id="5" name="Rectangle 4"/>
          <p:cNvSpPr/>
          <p:nvPr/>
        </p:nvSpPr>
        <p:spPr>
          <a:xfrm>
            <a:off x="383333" y="936171"/>
            <a:ext cx="1676400" cy="83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Crude Tar	</a:t>
            </a:r>
            <a:endParaRPr lang="en-US" dirty="0">
              <a:solidFill>
                <a:schemeClr val="tx1"/>
              </a:solidFill>
            </a:endParaRPr>
          </a:p>
        </p:txBody>
      </p:sp>
      <p:sp>
        <p:nvSpPr>
          <p:cNvPr id="6" name="Rectangle 5"/>
          <p:cNvSpPr/>
          <p:nvPr/>
        </p:nvSpPr>
        <p:spPr>
          <a:xfrm>
            <a:off x="3593117" y="2024160"/>
            <a:ext cx="1676400" cy="83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Crude Benzol</a:t>
            </a:r>
            <a:endParaRPr lang="en-US" dirty="0">
              <a:solidFill>
                <a:schemeClr val="tx1"/>
              </a:solidFill>
            </a:endParaRPr>
          </a:p>
        </p:txBody>
      </p:sp>
      <p:sp>
        <p:nvSpPr>
          <p:cNvPr id="7" name="Rectangle 6"/>
          <p:cNvSpPr/>
          <p:nvPr/>
        </p:nvSpPr>
        <p:spPr>
          <a:xfrm>
            <a:off x="5953319" y="2024160"/>
            <a:ext cx="1676400" cy="83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Ammonia</a:t>
            </a:r>
            <a:endParaRPr lang="en-US" dirty="0">
              <a:solidFill>
                <a:schemeClr val="tx1"/>
              </a:solidFill>
            </a:endParaRPr>
          </a:p>
        </p:txBody>
      </p:sp>
      <p:sp>
        <p:nvSpPr>
          <p:cNvPr id="8" name="Rectangle 7"/>
          <p:cNvSpPr/>
          <p:nvPr/>
        </p:nvSpPr>
        <p:spPr>
          <a:xfrm>
            <a:off x="6791519" y="914400"/>
            <a:ext cx="1676400" cy="83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Clean CO Gas</a:t>
            </a:r>
            <a:endParaRPr lang="en-US" dirty="0">
              <a:solidFill>
                <a:schemeClr val="tx1"/>
              </a:solidFill>
            </a:endParaRPr>
          </a:p>
        </p:txBody>
      </p:sp>
      <p:sp>
        <p:nvSpPr>
          <p:cNvPr id="9" name="Rectangle 8"/>
          <p:cNvSpPr/>
          <p:nvPr/>
        </p:nvSpPr>
        <p:spPr>
          <a:xfrm>
            <a:off x="400439" y="2148761"/>
            <a:ext cx="1085461" cy="52368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a:p>
            <a:pPr algn="ctr"/>
            <a:r>
              <a:rPr lang="en-US" sz="1400" b="1" dirty="0" smtClean="0">
                <a:solidFill>
                  <a:schemeClr val="tx1"/>
                </a:solidFill>
              </a:rPr>
              <a:t>PITCH </a:t>
            </a:r>
            <a:r>
              <a:rPr lang="en-US" dirty="0" smtClean="0">
                <a:solidFill>
                  <a:schemeClr val="tx1"/>
                </a:solidFill>
              </a:rPr>
              <a:t>	</a:t>
            </a:r>
            <a:endParaRPr lang="en-US" dirty="0">
              <a:solidFill>
                <a:schemeClr val="tx1"/>
              </a:solidFill>
            </a:endParaRPr>
          </a:p>
        </p:txBody>
      </p:sp>
      <p:sp>
        <p:nvSpPr>
          <p:cNvPr id="11" name="Rectangle 10"/>
          <p:cNvSpPr/>
          <p:nvPr/>
        </p:nvSpPr>
        <p:spPr>
          <a:xfrm>
            <a:off x="356897" y="5829300"/>
            <a:ext cx="1129004" cy="5715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PHENOL FRACTION</a:t>
            </a:r>
            <a:r>
              <a:rPr lang="en-US" dirty="0" smtClean="0">
                <a:solidFill>
                  <a:schemeClr val="tx1"/>
                </a:solidFill>
              </a:rPr>
              <a:t>	</a:t>
            </a:r>
            <a:endParaRPr lang="en-US" dirty="0">
              <a:solidFill>
                <a:schemeClr val="tx1"/>
              </a:solidFill>
            </a:endParaRPr>
          </a:p>
        </p:txBody>
      </p:sp>
      <p:sp>
        <p:nvSpPr>
          <p:cNvPr id="12" name="Rectangle 11"/>
          <p:cNvSpPr/>
          <p:nvPr/>
        </p:nvSpPr>
        <p:spPr>
          <a:xfrm>
            <a:off x="400439" y="3733800"/>
            <a:ext cx="1199761" cy="685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NAPTHALENE FRACTION</a:t>
            </a:r>
            <a:endParaRPr lang="en-US" sz="1400" b="1" dirty="0">
              <a:solidFill>
                <a:schemeClr val="tx1"/>
              </a:solidFill>
            </a:endParaRPr>
          </a:p>
        </p:txBody>
      </p:sp>
      <p:sp>
        <p:nvSpPr>
          <p:cNvPr id="13" name="Rectangle 12"/>
          <p:cNvSpPr/>
          <p:nvPr/>
        </p:nvSpPr>
        <p:spPr>
          <a:xfrm>
            <a:off x="400439" y="4762500"/>
            <a:ext cx="1128226" cy="7239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b="1" dirty="0" smtClean="0">
              <a:solidFill>
                <a:schemeClr val="tx1"/>
              </a:solidFill>
            </a:endParaRPr>
          </a:p>
          <a:p>
            <a:pPr algn="just"/>
            <a:r>
              <a:rPr lang="en-US" sz="1400" b="1" dirty="0" smtClean="0">
                <a:solidFill>
                  <a:schemeClr val="tx1"/>
                </a:solidFill>
              </a:rPr>
              <a:t>COAL TAR WASH OIL</a:t>
            </a:r>
          </a:p>
          <a:p>
            <a:pPr algn="just"/>
            <a:r>
              <a:rPr lang="en-US" dirty="0" smtClean="0">
                <a:solidFill>
                  <a:schemeClr val="tx1"/>
                </a:solidFill>
              </a:rPr>
              <a:t>	</a:t>
            </a:r>
            <a:endParaRPr lang="en-US" dirty="0">
              <a:solidFill>
                <a:schemeClr val="tx1"/>
              </a:solidFill>
            </a:endParaRPr>
          </a:p>
        </p:txBody>
      </p:sp>
      <p:sp>
        <p:nvSpPr>
          <p:cNvPr id="15" name="Rectangle 14"/>
          <p:cNvSpPr/>
          <p:nvPr/>
        </p:nvSpPr>
        <p:spPr>
          <a:xfrm>
            <a:off x="1828800" y="2148760"/>
            <a:ext cx="1314887" cy="52368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PITCH CRESOTE MIXURE</a:t>
            </a:r>
            <a:r>
              <a:rPr lang="en-US" dirty="0" smtClean="0">
                <a:solidFill>
                  <a:schemeClr val="tx1"/>
                </a:solidFill>
              </a:rPr>
              <a:t>	</a:t>
            </a:r>
            <a:endParaRPr lang="en-US" dirty="0">
              <a:solidFill>
                <a:schemeClr val="tx1"/>
              </a:solidFill>
            </a:endParaRPr>
          </a:p>
        </p:txBody>
      </p:sp>
      <p:sp>
        <p:nvSpPr>
          <p:cNvPr id="16" name="Rectangle 15"/>
          <p:cNvSpPr/>
          <p:nvPr/>
        </p:nvSpPr>
        <p:spPr>
          <a:xfrm>
            <a:off x="1828799" y="3733800"/>
            <a:ext cx="1314887" cy="68579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HP Naphthalene</a:t>
            </a:r>
          </a:p>
          <a:p>
            <a:pPr algn="ctr"/>
            <a:r>
              <a:rPr lang="en-US" sz="1400" b="1" dirty="0" smtClean="0">
                <a:solidFill>
                  <a:schemeClr val="tx1"/>
                </a:solidFill>
              </a:rPr>
              <a:t> &amp; DN Oil</a:t>
            </a:r>
            <a:r>
              <a:rPr lang="en-US" dirty="0" smtClean="0">
                <a:solidFill>
                  <a:schemeClr val="tx1"/>
                </a:solidFill>
              </a:rPr>
              <a:t>	</a:t>
            </a:r>
            <a:endParaRPr lang="en-US" dirty="0">
              <a:solidFill>
                <a:schemeClr val="tx1"/>
              </a:solidFill>
            </a:endParaRPr>
          </a:p>
        </p:txBody>
      </p:sp>
      <p:sp>
        <p:nvSpPr>
          <p:cNvPr id="18" name="Rectangle 17"/>
          <p:cNvSpPr/>
          <p:nvPr/>
        </p:nvSpPr>
        <p:spPr>
          <a:xfrm>
            <a:off x="1828801" y="2862360"/>
            <a:ext cx="1314886" cy="2618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MH PITCH </a:t>
            </a:r>
            <a:r>
              <a:rPr lang="en-US" dirty="0" smtClean="0">
                <a:solidFill>
                  <a:schemeClr val="tx1"/>
                </a:solidFill>
              </a:rPr>
              <a:t>	</a:t>
            </a:r>
            <a:endParaRPr lang="en-US" dirty="0">
              <a:solidFill>
                <a:schemeClr val="tx1"/>
              </a:solidFill>
            </a:endParaRPr>
          </a:p>
        </p:txBody>
      </p:sp>
      <p:sp>
        <p:nvSpPr>
          <p:cNvPr id="20" name="Rectangle 19"/>
          <p:cNvSpPr/>
          <p:nvPr/>
        </p:nvSpPr>
        <p:spPr>
          <a:xfrm>
            <a:off x="1828800" y="3250163"/>
            <a:ext cx="1314887" cy="2618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BF PITCH </a:t>
            </a:r>
            <a:r>
              <a:rPr lang="en-US" dirty="0" smtClean="0">
                <a:solidFill>
                  <a:schemeClr val="tx1"/>
                </a:solidFill>
              </a:rPr>
              <a:t>	</a:t>
            </a:r>
            <a:endParaRPr lang="en-US" dirty="0">
              <a:solidFill>
                <a:schemeClr val="tx1"/>
              </a:solidFill>
            </a:endParaRPr>
          </a:p>
        </p:txBody>
      </p:sp>
      <p:sp>
        <p:nvSpPr>
          <p:cNvPr id="22" name="Rectangle 21"/>
          <p:cNvSpPr/>
          <p:nvPr/>
        </p:nvSpPr>
        <p:spPr>
          <a:xfrm>
            <a:off x="4058871" y="3100873"/>
            <a:ext cx="1199761" cy="685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BENZENE</a:t>
            </a:r>
            <a:endParaRPr lang="en-US" sz="1400" b="1" dirty="0">
              <a:solidFill>
                <a:schemeClr val="tx1"/>
              </a:solidFill>
            </a:endParaRPr>
          </a:p>
        </p:txBody>
      </p:sp>
      <p:sp>
        <p:nvSpPr>
          <p:cNvPr id="23" name="Rectangle 22"/>
          <p:cNvSpPr/>
          <p:nvPr/>
        </p:nvSpPr>
        <p:spPr>
          <a:xfrm>
            <a:off x="4069756" y="3886200"/>
            <a:ext cx="1199761" cy="685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TOLUENE</a:t>
            </a:r>
            <a:endParaRPr lang="en-US" sz="1400" b="1" dirty="0">
              <a:solidFill>
                <a:schemeClr val="tx1"/>
              </a:solidFill>
            </a:endParaRPr>
          </a:p>
        </p:txBody>
      </p:sp>
      <p:sp>
        <p:nvSpPr>
          <p:cNvPr id="24" name="Rectangle 23"/>
          <p:cNvSpPr/>
          <p:nvPr/>
        </p:nvSpPr>
        <p:spPr>
          <a:xfrm>
            <a:off x="4055538" y="4750059"/>
            <a:ext cx="1199761" cy="685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LIGHT SOLVENT OIL</a:t>
            </a:r>
            <a:endParaRPr lang="en-US" sz="1400" b="1" dirty="0">
              <a:solidFill>
                <a:schemeClr val="tx1"/>
              </a:solidFill>
            </a:endParaRPr>
          </a:p>
        </p:txBody>
      </p:sp>
      <p:sp>
        <p:nvSpPr>
          <p:cNvPr id="25" name="Rectangle 24"/>
          <p:cNvSpPr/>
          <p:nvPr/>
        </p:nvSpPr>
        <p:spPr>
          <a:xfrm>
            <a:off x="4074199" y="5613918"/>
            <a:ext cx="1199761" cy="685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SOL-110 </a:t>
            </a:r>
          </a:p>
          <a:p>
            <a:pPr algn="ctr"/>
            <a:r>
              <a:rPr lang="en-US" sz="1200" b="1" dirty="0" smtClean="0">
                <a:solidFill>
                  <a:schemeClr val="tx1"/>
                </a:solidFill>
              </a:rPr>
              <a:t>(NON AROMATICS)</a:t>
            </a:r>
            <a:endParaRPr lang="en-US" sz="1200" b="1" dirty="0">
              <a:solidFill>
                <a:schemeClr val="tx1"/>
              </a:solidFill>
            </a:endParaRPr>
          </a:p>
        </p:txBody>
      </p:sp>
      <p:sp>
        <p:nvSpPr>
          <p:cNvPr id="26" name="Rectangle 25"/>
          <p:cNvSpPr/>
          <p:nvPr/>
        </p:nvSpPr>
        <p:spPr>
          <a:xfrm>
            <a:off x="5961095" y="3125755"/>
            <a:ext cx="1668624" cy="685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Ammonia Sulphate</a:t>
            </a:r>
            <a:endParaRPr lang="en-US" sz="1400" b="1" dirty="0">
              <a:solidFill>
                <a:schemeClr val="tx1"/>
              </a:solidFill>
            </a:endParaRPr>
          </a:p>
        </p:txBody>
      </p:sp>
      <p:cxnSp>
        <p:nvCxnSpPr>
          <p:cNvPr id="39" name="Straight Connector 38"/>
          <p:cNvCxnSpPr/>
          <p:nvPr/>
        </p:nvCxnSpPr>
        <p:spPr>
          <a:xfrm>
            <a:off x="152400" y="1333500"/>
            <a:ext cx="0" cy="4781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52400" y="1333500"/>
            <a:ext cx="204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00200" y="2410600"/>
            <a:ext cx="0" cy="970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15" idx="1"/>
          </p:cNvCxnSpPr>
          <p:nvPr/>
        </p:nvCxnSpPr>
        <p:spPr>
          <a:xfrm flipV="1">
            <a:off x="1600200" y="2410601"/>
            <a:ext cx="2286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18" idx="1"/>
          </p:cNvCxnSpPr>
          <p:nvPr/>
        </p:nvCxnSpPr>
        <p:spPr>
          <a:xfrm>
            <a:off x="1600200" y="2993280"/>
            <a:ext cx="2286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20" idx="1"/>
          </p:cNvCxnSpPr>
          <p:nvPr/>
        </p:nvCxnSpPr>
        <p:spPr>
          <a:xfrm>
            <a:off x="1600200" y="3381083"/>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485901" y="2672441"/>
            <a:ext cx="1142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2" idx="3"/>
            <a:endCxn id="16" idx="1"/>
          </p:cNvCxnSpPr>
          <p:nvPr/>
        </p:nvCxnSpPr>
        <p:spPr>
          <a:xfrm>
            <a:off x="1600200" y="4076700"/>
            <a:ext cx="2285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 idx="2"/>
            <a:endCxn id="6" idx="0"/>
          </p:cNvCxnSpPr>
          <p:nvPr/>
        </p:nvCxnSpPr>
        <p:spPr>
          <a:xfrm>
            <a:off x="4417099" y="1752600"/>
            <a:ext cx="14218" cy="271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 idx="3"/>
            <a:endCxn id="8" idx="1"/>
          </p:cNvCxnSpPr>
          <p:nvPr/>
        </p:nvCxnSpPr>
        <p:spPr>
          <a:xfrm>
            <a:off x="5255299" y="1333500"/>
            <a:ext cx="15362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Elbow Connector 76"/>
          <p:cNvCxnSpPr/>
          <p:nvPr/>
        </p:nvCxnSpPr>
        <p:spPr>
          <a:xfrm>
            <a:off x="5258632" y="1600200"/>
            <a:ext cx="694687" cy="5485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 idx="2"/>
            <a:endCxn id="26" idx="0"/>
          </p:cNvCxnSpPr>
          <p:nvPr/>
        </p:nvCxnSpPr>
        <p:spPr>
          <a:xfrm>
            <a:off x="6791519" y="2862360"/>
            <a:ext cx="3888" cy="263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733800" y="2847632"/>
            <a:ext cx="0" cy="3060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733800" y="5908609"/>
            <a:ext cx="3217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24" idx="1"/>
          </p:cNvCxnSpPr>
          <p:nvPr/>
        </p:nvCxnSpPr>
        <p:spPr>
          <a:xfrm>
            <a:off x="3733800" y="5092959"/>
            <a:ext cx="3217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23" idx="1"/>
          </p:cNvCxnSpPr>
          <p:nvPr/>
        </p:nvCxnSpPr>
        <p:spPr>
          <a:xfrm>
            <a:off x="3733800" y="4229100"/>
            <a:ext cx="3359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22" idx="1"/>
          </p:cNvCxnSpPr>
          <p:nvPr/>
        </p:nvCxnSpPr>
        <p:spPr>
          <a:xfrm>
            <a:off x="3733800" y="3443773"/>
            <a:ext cx="32507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9" idx="1"/>
          </p:cNvCxnSpPr>
          <p:nvPr/>
        </p:nvCxnSpPr>
        <p:spPr>
          <a:xfrm>
            <a:off x="152400" y="2410602"/>
            <a:ext cx="2480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152400" y="4076700"/>
            <a:ext cx="2480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152400" y="5092959"/>
            <a:ext cx="2480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135294" y="6093472"/>
            <a:ext cx="2480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2059733" y="1311729"/>
            <a:ext cx="1519166" cy="21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291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04800"/>
            <a:ext cx="6019800" cy="369332"/>
          </a:xfrm>
          <a:prstGeom prst="rect">
            <a:avLst/>
          </a:prstGeom>
          <a:noFill/>
        </p:spPr>
        <p:txBody>
          <a:bodyPr wrap="square" rtlCol="0">
            <a:spAutoFit/>
          </a:bodyPr>
          <a:lstStyle/>
          <a:p>
            <a:pPr algn="ctr"/>
            <a:r>
              <a:rPr lang="en-US" dirty="0" smtClean="0"/>
              <a:t>Sinter Making</a:t>
            </a:r>
            <a:endParaRPr lang="en-US" dirty="0"/>
          </a:p>
        </p:txBody>
      </p:sp>
      <p:sp>
        <p:nvSpPr>
          <p:cNvPr id="3" name="TextBox 2"/>
          <p:cNvSpPr txBox="1"/>
          <p:nvPr/>
        </p:nvSpPr>
        <p:spPr>
          <a:xfrm>
            <a:off x="1295400" y="1219200"/>
            <a:ext cx="6553200" cy="3693319"/>
          </a:xfrm>
          <a:prstGeom prst="rect">
            <a:avLst/>
          </a:prstGeom>
          <a:noFill/>
        </p:spPr>
        <p:txBody>
          <a:bodyPr wrap="square" rtlCol="0">
            <a:spAutoFit/>
          </a:bodyPr>
          <a:lstStyle/>
          <a:p>
            <a:pPr marL="285750" indent="-285750" algn="just">
              <a:buFont typeface="Wingdings" pitchFamily="2" charset="2"/>
              <a:buChar char="q"/>
            </a:pPr>
            <a:r>
              <a:rPr lang="en-US" dirty="0" smtClean="0"/>
              <a:t>Base Mix is prepared using Iron Ore Fines, Iron Ore Slime, Sinter Returns, Metallurgical Waste, Lime Stone, Dolomite, Coke Breeze.</a:t>
            </a:r>
          </a:p>
          <a:p>
            <a:pPr marL="285750" indent="-285750" algn="just">
              <a:buFont typeface="Wingdings" pitchFamily="2" charset="2"/>
              <a:buChar char="q"/>
            </a:pPr>
            <a:endParaRPr lang="en-US" dirty="0"/>
          </a:p>
          <a:p>
            <a:pPr algn="just"/>
            <a:endParaRPr lang="cs-CZ" b="1" dirty="0">
              <a:effectLst>
                <a:outerShdw blurRad="38100" dist="38100" dir="2700000" algn="tl">
                  <a:srgbClr val="C0C0C0"/>
                </a:outerShdw>
              </a:effectLst>
              <a:latin typeface="Myriad Apple" pitchFamily="2" charset="0"/>
            </a:endParaRPr>
          </a:p>
          <a:p>
            <a:pPr algn="just"/>
            <a:endParaRPr lang="cs-CZ" b="1" dirty="0">
              <a:effectLst>
                <a:outerShdw blurRad="38100" dist="38100" dir="2700000" algn="tl">
                  <a:srgbClr val="C0C0C0"/>
                </a:outerShdw>
              </a:effectLst>
              <a:latin typeface="Myriad Apple" pitchFamily="2" charset="0"/>
            </a:endParaRPr>
          </a:p>
          <a:p>
            <a:pPr algn="just"/>
            <a:endParaRPr lang="cs-CZ" b="1" dirty="0">
              <a:effectLst>
                <a:outerShdw blurRad="38100" dist="38100" dir="2700000" algn="tl">
                  <a:srgbClr val="C0C0C0"/>
                </a:outerShdw>
              </a:effectLst>
              <a:latin typeface="Myriad Apple" pitchFamily="2" charset="0"/>
            </a:endParaRPr>
          </a:p>
          <a:p>
            <a:pPr marL="285750" indent="-285750" algn="just">
              <a:buFont typeface="Wingdings" pitchFamily="2" charset="2"/>
              <a:buChar char="q"/>
            </a:pPr>
            <a:endParaRPr lang="en-US" dirty="0" smtClean="0"/>
          </a:p>
          <a:p>
            <a:pPr marL="285750" indent="-285750" algn="just">
              <a:buFont typeface="Wingdings" pitchFamily="2" charset="2"/>
              <a:buChar char="q"/>
            </a:pPr>
            <a:endParaRPr lang="en-US" dirty="0"/>
          </a:p>
          <a:p>
            <a:pPr marL="285750" indent="-285750" algn="just">
              <a:buFont typeface="Wingdings" pitchFamily="2" charset="2"/>
              <a:buChar char="q"/>
            </a:pPr>
            <a:r>
              <a:rPr lang="en-US" dirty="0" smtClean="0"/>
              <a:t>Sinter is made from Base Mix, Sinter Returns and Sized Iron Ore Returns</a:t>
            </a:r>
          </a:p>
          <a:p>
            <a:pPr marL="285750" indent="-285750" algn="just">
              <a:buFont typeface="Wingdings" pitchFamily="2" charset="2"/>
              <a:buChar char="q"/>
            </a:pPr>
            <a:endParaRPr lang="en-US" dirty="0"/>
          </a:p>
          <a:p>
            <a:pPr marL="285750" indent="-285750" algn="ctr">
              <a:buFont typeface="Wingdings" pitchFamily="2" charset="2"/>
              <a:buChar char="q"/>
            </a:pPr>
            <a:endParaRPr lang="en-US" dirty="0" smtClean="0"/>
          </a:p>
          <a:p>
            <a:pPr marL="285750" indent="-285750" algn="ctr">
              <a:buFont typeface="Wingdings" pitchFamily="2" charset="2"/>
              <a:buChar char="q"/>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887" y="3962400"/>
            <a:ext cx="27146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47800" y="5419342"/>
            <a:ext cx="6400800" cy="646331"/>
          </a:xfrm>
          <a:prstGeom prst="rect">
            <a:avLst/>
          </a:prstGeom>
        </p:spPr>
        <p:txBody>
          <a:bodyPr wrap="square">
            <a:spAutoFit/>
          </a:bodyPr>
          <a:lstStyle/>
          <a:p>
            <a:pPr marL="285750" indent="-285750" algn="just">
              <a:buFont typeface="Wingdings" pitchFamily="2" charset="2"/>
              <a:buChar char="q"/>
            </a:pPr>
            <a:r>
              <a:rPr lang="en-US" dirty="0" smtClean="0"/>
              <a:t> Iron Ore (Fe2O3) contains  70% Fe and 30% Oxygen.</a:t>
            </a:r>
          </a:p>
          <a:p>
            <a:pPr marL="285750" indent="-285750" algn="just">
              <a:buFont typeface="Wingdings" pitchFamily="2" charset="2"/>
              <a:buChar char="q"/>
            </a:pPr>
            <a:r>
              <a:rPr lang="en-US" dirty="0" smtClean="0"/>
              <a:t>Iron </a:t>
            </a:r>
            <a:r>
              <a:rPr lang="en-US" dirty="0"/>
              <a:t>ore starts melting at 1100–1150 </a:t>
            </a:r>
            <a:r>
              <a:rPr lang="en-US" dirty="0" smtClean="0"/>
              <a:t>°.</a:t>
            </a:r>
            <a:endParaRPr lang="en-US" dirty="0"/>
          </a:p>
        </p:txBody>
      </p:sp>
      <p:pic>
        <p:nvPicPr>
          <p:cNvPr id="6" name="Picture 45" descr="iron-ore-close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143360"/>
            <a:ext cx="1560363" cy="114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6" descr="limest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590" y="2057401"/>
            <a:ext cx="1035844" cy="115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629400" y="2529202"/>
            <a:ext cx="564578" cy="369332"/>
          </a:xfrm>
          <a:prstGeom prst="rect">
            <a:avLst/>
          </a:prstGeom>
        </p:spPr>
        <p:txBody>
          <a:bodyPr wrap="none">
            <a:spAutoFit/>
          </a:bodyPr>
          <a:lstStyle/>
          <a:p>
            <a:r>
              <a:rPr lang="en-US" dirty="0"/>
              <a:t>Flux</a:t>
            </a:r>
          </a:p>
        </p:txBody>
      </p:sp>
      <p:sp>
        <p:nvSpPr>
          <p:cNvPr id="9" name="Rectangle 8"/>
          <p:cNvSpPr/>
          <p:nvPr/>
        </p:nvSpPr>
        <p:spPr>
          <a:xfrm>
            <a:off x="3886200" y="2447825"/>
            <a:ext cx="1066800" cy="369332"/>
          </a:xfrm>
          <a:prstGeom prst="rect">
            <a:avLst/>
          </a:prstGeom>
        </p:spPr>
        <p:txBody>
          <a:bodyPr wrap="square">
            <a:spAutoFit/>
          </a:bodyPr>
          <a:lstStyle/>
          <a:p>
            <a:r>
              <a:rPr lang="en-US" dirty="0" smtClean="0"/>
              <a:t>Iron Ore</a:t>
            </a:r>
            <a:endParaRPr lang="en-US" dirty="0"/>
          </a:p>
        </p:txBody>
      </p:sp>
    </p:spTree>
    <p:extLst>
      <p:ext uri="{BB962C8B-B14F-4D97-AF65-F5344CB8AC3E}">
        <p14:creationId xmlns:p14="http://schemas.microsoft.com/office/powerpoint/2010/main" val="2308719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D62937-8916-4DC5-967C-71DD0BAB9A83}" type="slidenum">
              <a:rPr lang="en-IN" smtClean="0"/>
              <a:t>7</a:t>
            </a:fld>
            <a:endParaRPr lang="en-IN"/>
          </a:p>
        </p:txBody>
      </p:sp>
      <p:pic>
        <p:nvPicPr>
          <p:cNvPr id="6" name="Picture 2" descr="Hochofenbild al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1669" y="0"/>
            <a:ext cx="2958704" cy="641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914864" y="5408612"/>
            <a:ext cx="14449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dirty="0"/>
              <a:t>Hearth Refractories</a:t>
            </a:r>
            <a:endParaRPr lang="de-AT" altLang="en-US" sz="1200" dirty="0"/>
          </a:p>
        </p:txBody>
      </p:sp>
      <p:sp>
        <p:nvSpPr>
          <p:cNvPr id="8" name="Text Box 4"/>
          <p:cNvSpPr txBox="1">
            <a:spLocks noChangeArrowheads="1"/>
          </p:cNvSpPr>
          <p:nvPr/>
        </p:nvSpPr>
        <p:spPr bwMode="auto">
          <a:xfrm>
            <a:off x="914863" y="4979987"/>
            <a:ext cx="8667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dirty="0"/>
              <a:t>Tuyeres</a:t>
            </a:r>
            <a:endParaRPr lang="de-AT" altLang="en-US" sz="1200" dirty="0"/>
          </a:p>
        </p:txBody>
      </p:sp>
      <p:sp>
        <p:nvSpPr>
          <p:cNvPr id="9" name="Text Box 5"/>
          <p:cNvSpPr txBox="1">
            <a:spLocks noChangeArrowheads="1"/>
          </p:cNvSpPr>
          <p:nvPr/>
        </p:nvSpPr>
        <p:spPr bwMode="auto">
          <a:xfrm>
            <a:off x="838200" y="4475162"/>
            <a:ext cx="1223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dirty="0"/>
              <a:t>Bustle Main</a:t>
            </a:r>
            <a:endParaRPr lang="de-AT" altLang="en-US" sz="1200" dirty="0"/>
          </a:p>
        </p:txBody>
      </p:sp>
      <p:sp>
        <p:nvSpPr>
          <p:cNvPr id="10" name="Text Box 6"/>
          <p:cNvSpPr txBox="1">
            <a:spLocks noChangeArrowheads="1"/>
          </p:cNvSpPr>
          <p:nvPr/>
        </p:nvSpPr>
        <p:spPr bwMode="auto">
          <a:xfrm>
            <a:off x="914864" y="3646487"/>
            <a:ext cx="14211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dirty="0"/>
              <a:t>Refractory Lining</a:t>
            </a:r>
            <a:endParaRPr lang="de-AT" altLang="en-US" sz="1200" dirty="0"/>
          </a:p>
        </p:txBody>
      </p:sp>
      <p:sp>
        <p:nvSpPr>
          <p:cNvPr id="11" name="Text Box 7"/>
          <p:cNvSpPr txBox="1">
            <a:spLocks noChangeArrowheads="1"/>
          </p:cNvSpPr>
          <p:nvPr/>
        </p:nvSpPr>
        <p:spPr bwMode="auto">
          <a:xfrm>
            <a:off x="914863" y="2808287"/>
            <a:ext cx="12544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dirty="0"/>
              <a:t>Throat Armour</a:t>
            </a:r>
            <a:endParaRPr lang="de-AT" altLang="en-US" sz="1200" dirty="0"/>
          </a:p>
        </p:txBody>
      </p:sp>
      <p:sp>
        <p:nvSpPr>
          <p:cNvPr id="12" name="Text Box 8"/>
          <p:cNvSpPr txBox="1">
            <a:spLocks noChangeArrowheads="1"/>
          </p:cNvSpPr>
          <p:nvPr/>
        </p:nvSpPr>
        <p:spPr bwMode="auto">
          <a:xfrm>
            <a:off x="4824413" y="1417637"/>
            <a:ext cx="1600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a:t>Top Bins</a:t>
            </a:r>
            <a:endParaRPr lang="de-AT" altLang="en-US" sz="1200"/>
          </a:p>
        </p:txBody>
      </p:sp>
      <p:sp>
        <p:nvSpPr>
          <p:cNvPr id="13" name="Text Box 9"/>
          <p:cNvSpPr txBox="1">
            <a:spLocks noChangeArrowheads="1"/>
          </p:cNvSpPr>
          <p:nvPr/>
        </p:nvSpPr>
        <p:spPr bwMode="auto">
          <a:xfrm>
            <a:off x="4267200" y="258762"/>
            <a:ext cx="1600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dirty="0"/>
              <a:t>Top Gas Mains</a:t>
            </a:r>
            <a:endParaRPr lang="de-AT" altLang="en-US" sz="1200" dirty="0"/>
          </a:p>
        </p:txBody>
      </p:sp>
      <p:sp>
        <p:nvSpPr>
          <p:cNvPr id="14" name="Text Box 10"/>
          <p:cNvSpPr txBox="1">
            <a:spLocks noChangeArrowheads="1"/>
          </p:cNvSpPr>
          <p:nvPr/>
        </p:nvSpPr>
        <p:spPr bwMode="auto">
          <a:xfrm>
            <a:off x="4755099" y="2454346"/>
            <a:ext cx="10329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dirty="0"/>
              <a:t>Above Burden Probe</a:t>
            </a:r>
            <a:endParaRPr lang="de-AT" altLang="en-US" sz="1200" dirty="0"/>
          </a:p>
        </p:txBody>
      </p:sp>
      <p:sp>
        <p:nvSpPr>
          <p:cNvPr id="15" name="Text Box 11"/>
          <p:cNvSpPr txBox="1">
            <a:spLocks noChangeArrowheads="1"/>
          </p:cNvSpPr>
          <p:nvPr/>
        </p:nvSpPr>
        <p:spPr bwMode="auto">
          <a:xfrm>
            <a:off x="4777978" y="3332162"/>
            <a:ext cx="10894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dirty="0"/>
              <a:t>Temperature Probe</a:t>
            </a:r>
            <a:endParaRPr lang="de-AT" altLang="en-US" sz="1200" dirty="0"/>
          </a:p>
        </p:txBody>
      </p:sp>
      <p:sp>
        <p:nvSpPr>
          <p:cNvPr id="16" name="Text Box 12"/>
          <p:cNvSpPr txBox="1">
            <a:spLocks noChangeArrowheads="1"/>
          </p:cNvSpPr>
          <p:nvPr/>
        </p:nvSpPr>
        <p:spPr bwMode="auto">
          <a:xfrm>
            <a:off x="4755099" y="3843144"/>
            <a:ext cx="10329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dirty="0"/>
              <a:t>Sub Burden Probe</a:t>
            </a:r>
            <a:endParaRPr lang="de-AT" altLang="en-US" sz="1200" dirty="0"/>
          </a:p>
        </p:txBody>
      </p:sp>
      <p:sp>
        <p:nvSpPr>
          <p:cNvPr id="17" name="Rectangle 13"/>
          <p:cNvSpPr>
            <a:spLocks noChangeArrowheads="1"/>
          </p:cNvSpPr>
          <p:nvPr/>
        </p:nvSpPr>
        <p:spPr bwMode="auto">
          <a:xfrm>
            <a:off x="17418" y="0"/>
            <a:ext cx="327748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q"/>
            </a:pPr>
            <a:r>
              <a:rPr lang="en-IN" altLang="en-US" sz="2400" b="1" dirty="0" smtClean="0">
                <a:latin typeface="Times New Roman" panose="02020603050405020304" pitchFamily="18" charset="0"/>
                <a:cs typeface="Times New Roman" panose="02020603050405020304" pitchFamily="18" charset="0"/>
              </a:rPr>
              <a:t>Operation Over-View :</a:t>
            </a:r>
            <a:endParaRPr lang="en-US" altLang="en-US" sz="2400" b="1" dirty="0">
              <a:latin typeface="Times New Roman" panose="02020603050405020304" pitchFamily="18" charset="0"/>
              <a:cs typeface="Times New Roman" panose="02020603050405020304" pitchFamily="18" charset="0"/>
            </a:endParaRPr>
          </a:p>
        </p:txBody>
      </p:sp>
      <p:sp>
        <p:nvSpPr>
          <p:cNvPr id="18" name="Rectangle 4"/>
          <p:cNvSpPr>
            <a:spLocks noChangeArrowheads="1"/>
          </p:cNvSpPr>
          <p:nvPr/>
        </p:nvSpPr>
        <p:spPr bwMode="auto">
          <a:xfrm>
            <a:off x="5867400" y="132288"/>
            <a:ext cx="29718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a:solidFill>
                  <a:srgbClr val="D60093"/>
                </a:solidFill>
              </a:rPr>
              <a:t>The Blast Furnace Process</a:t>
            </a:r>
          </a:p>
          <a:p>
            <a:pPr algn="just" eaLnBrk="1" hangingPunct="1">
              <a:spcBef>
                <a:spcPct val="0"/>
              </a:spcBef>
              <a:buFontTx/>
              <a:buNone/>
            </a:pPr>
            <a:r>
              <a:rPr lang="en-GB" altLang="en-US" sz="1400" dirty="0"/>
              <a:t>1.   The Iron Ore, Coke and Limestone, (the Charge), is conveyed to the top of </a:t>
            </a:r>
            <a:r>
              <a:rPr lang="en-GB" altLang="en-US" sz="1400" dirty="0" smtClean="0"/>
              <a:t>the Furnace.</a:t>
            </a:r>
          </a:p>
          <a:p>
            <a:pPr algn="just" eaLnBrk="1" hangingPunct="1">
              <a:spcBef>
                <a:spcPct val="0"/>
              </a:spcBef>
              <a:buFontTx/>
              <a:buNone/>
            </a:pPr>
            <a:r>
              <a:rPr lang="en-GB" altLang="en-US" sz="1400" dirty="0" smtClean="0"/>
              <a:t>2</a:t>
            </a:r>
            <a:r>
              <a:rPr lang="en-GB" altLang="en-US" sz="1400" dirty="0"/>
              <a:t>.   The Charge is stored in Bells until the timing is right for the charge to be dropped into the Furnace</a:t>
            </a:r>
            <a:r>
              <a:rPr lang="en-GB" altLang="en-US" sz="1400" dirty="0" smtClean="0"/>
              <a:t>.</a:t>
            </a:r>
          </a:p>
          <a:p>
            <a:pPr algn="just" eaLnBrk="1" hangingPunct="1">
              <a:spcBef>
                <a:spcPct val="0"/>
              </a:spcBef>
              <a:buFontTx/>
              <a:buNone/>
            </a:pPr>
            <a:r>
              <a:rPr lang="en-GB" altLang="en-US" sz="1400" dirty="0" smtClean="0"/>
              <a:t>3.Hot </a:t>
            </a:r>
            <a:r>
              <a:rPr lang="en-GB" altLang="en-US" sz="1400" dirty="0"/>
              <a:t>air is then blown through pipes called Tuyeres, to fire the mixture</a:t>
            </a:r>
            <a:r>
              <a:rPr lang="en-GB" altLang="en-US" sz="1400" dirty="0" smtClean="0"/>
              <a:t>.</a:t>
            </a:r>
          </a:p>
          <a:p>
            <a:pPr algn="just">
              <a:spcBef>
                <a:spcPct val="0"/>
              </a:spcBef>
              <a:buNone/>
            </a:pPr>
            <a:r>
              <a:rPr lang="en-GB" altLang="en-US" sz="1400" dirty="0" smtClean="0"/>
              <a:t>4.The </a:t>
            </a:r>
            <a:r>
              <a:rPr lang="en-GB" altLang="en-US" sz="1400" dirty="0"/>
              <a:t>Coke burns to increase the temperature in the </a:t>
            </a:r>
            <a:r>
              <a:rPr lang="en-GB" altLang="en-US" sz="1400" dirty="0" smtClean="0"/>
              <a:t>Furnace </a:t>
            </a:r>
            <a:r>
              <a:rPr lang="en-GB" altLang="en-US" sz="1400" dirty="0" err="1" smtClean="0"/>
              <a:t>upto</a:t>
            </a:r>
            <a:r>
              <a:rPr lang="en-GB" altLang="en-US" sz="1400" dirty="0" smtClean="0"/>
              <a:t> </a:t>
            </a:r>
            <a:r>
              <a:rPr lang="en-US" sz="1400" dirty="0" smtClean="0"/>
              <a:t>1700 </a:t>
            </a:r>
            <a:r>
              <a:rPr lang="en-US" sz="1400" dirty="0"/>
              <a:t>°C</a:t>
            </a:r>
            <a:r>
              <a:rPr lang="en-GB" altLang="en-US" sz="1400" dirty="0" smtClean="0"/>
              <a:t>.</a:t>
            </a:r>
          </a:p>
          <a:p>
            <a:pPr algn="just">
              <a:spcBef>
                <a:spcPct val="0"/>
              </a:spcBef>
              <a:buNone/>
            </a:pPr>
            <a:r>
              <a:rPr lang="en-GB" altLang="en-US" sz="1400" dirty="0" smtClean="0"/>
              <a:t>5</a:t>
            </a:r>
            <a:r>
              <a:rPr lang="en-GB" altLang="en-US" sz="1400" dirty="0"/>
              <a:t>.   The Limestone attracts the impurities in the Iron Ore and forms </a:t>
            </a:r>
            <a:r>
              <a:rPr lang="en-GB" altLang="en-US" sz="1400" dirty="0" smtClean="0"/>
              <a:t>Slag and</a:t>
            </a:r>
            <a:r>
              <a:rPr lang="en-US" sz="1400" dirty="0" smtClean="0"/>
              <a:t> </a:t>
            </a:r>
            <a:r>
              <a:rPr lang="en-US" sz="1400" dirty="0"/>
              <a:t>become fully liquid at 1350–1400 °C</a:t>
            </a:r>
            <a:r>
              <a:rPr lang="en-GB" altLang="en-US" sz="1400" dirty="0" smtClean="0"/>
              <a:t> </a:t>
            </a:r>
            <a:r>
              <a:rPr lang="en-GB" altLang="en-US" sz="1400" dirty="0"/>
              <a:t>This Slag is lighter than the molten Iron and so floats on top of it</a:t>
            </a:r>
            <a:r>
              <a:rPr lang="en-GB" altLang="en-US" sz="1400" dirty="0" smtClean="0"/>
              <a:t>.</a:t>
            </a:r>
          </a:p>
          <a:p>
            <a:pPr algn="just" eaLnBrk="1" hangingPunct="1">
              <a:spcBef>
                <a:spcPct val="0"/>
              </a:spcBef>
              <a:buFontTx/>
              <a:buNone/>
            </a:pPr>
            <a:r>
              <a:rPr lang="en-GB" altLang="en-US" sz="1400" dirty="0" smtClean="0"/>
              <a:t>6</a:t>
            </a:r>
            <a:r>
              <a:rPr lang="en-GB" altLang="en-US" sz="1400" dirty="0"/>
              <a:t>.   As the Furnace fills, the molten Iron is Tapped off. The Slag is also tapped off at regular </a:t>
            </a:r>
            <a:r>
              <a:rPr lang="en-GB" altLang="en-US" sz="1400" dirty="0" smtClean="0"/>
              <a:t>intervals.</a:t>
            </a:r>
          </a:p>
          <a:p>
            <a:pPr algn="just" eaLnBrk="1" hangingPunct="1">
              <a:spcBef>
                <a:spcPct val="0"/>
              </a:spcBef>
              <a:buFontTx/>
              <a:buNone/>
            </a:pPr>
            <a:r>
              <a:rPr lang="en-GB" altLang="en-US" sz="1400" dirty="0" smtClean="0"/>
              <a:t>7. Most </a:t>
            </a:r>
            <a:r>
              <a:rPr lang="en-GB" altLang="en-US" sz="1400" dirty="0"/>
              <a:t>Iron is taken straight from the Blast Furnace to the Steel Mill, but some is poured into buckets called Pigs. This Iron is called Pig Iron and is used to make Cast Iron.</a:t>
            </a:r>
          </a:p>
        </p:txBody>
      </p:sp>
    </p:spTree>
    <p:extLst>
      <p:ext uri="{BB962C8B-B14F-4D97-AF65-F5344CB8AC3E}">
        <p14:creationId xmlns:p14="http://schemas.microsoft.com/office/powerpoint/2010/main" val="1498666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7620000" y="64770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B883BF9-EA69-4B31-950C-4C1CF74D1441}" type="slidenum">
              <a:rPr lang="en-US" sz="1400">
                <a:solidFill>
                  <a:srgbClr val="000000"/>
                </a:solidFill>
              </a:rPr>
              <a:pPr algn="r" eaLnBrk="1" hangingPunct="1"/>
              <a:t>8</a:t>
            </a:fld>
            <a:endParaRPr lang="en-US" sz="1400">
              <a:solidFill>
                <a:srgbClr val="000000"/>
              </a:solidFill>
            </a:endParaRPr>
          </a:p>
        </p:txBody>
      </p:sp>
      <p:sp>
        <p:nvSpPr>
          <p:cNvPr id="187394" name="AutoShape 2"/>
          <p:cNvSpPr>
            <a:spLocks noChangeArrowheads="1"/>
          </p:cNvSpPr>
          <p:nvPr/>
        </p:nvSpPr>
        <p:spPr bwMode="auto">
          <a:xfrm rot="5400000">
            <a:off x="1619250" y="4019550"/>
            <a:ext cx="533400" cy="114300"/>
          </a:xfrm>
          <a:prstGeom prst="rightArrow">
            <a:avLst>
              <a:gd name="adj1" fmla="val 50000"/>
              <a:gd name="adj2" fmla="val 116667"/>
            </a:avLst>
          </a:prstGeom>
          <a:gradFill rotWithShape="1">
            <a:gsLst>
              <a:gs pos="0">
                <a:srgbClr val="FF6600"/>
              </a:gs>
              <a:gs pos="50000">
                <a:srgbClr val="FFAE78"/>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000000"/>
              </a:solidFill>
            </a:endParaRPr>
          </a:p>
        </p:txBody>
      </p:sp>
      <p:sp>
        <p:nvSpPr>
          <p:cNvPr id="20484" name="Rectangle 3"/>
          <p:cNvSpPr>
            <a:spLocks noGrp="1" noChangeArrowheads="1"/>
          </p:cNvSpPr>
          <p:nvPr>
            <p:ph type="title" idx="4294967295"/>
          </p:nvPr>
        </p:nvSpPr>
        <p:spPr bwMode="auto">
          <a:xfrm>
            <a:off x="402205" y="152400"/>
            <a:ext cx="82296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en-US" sz="3200" dirty="0" smtClean="0">
                <a:solidFill>
                  <a:srgbClr val="663300"/>
                </a:solidFill>
              </a:rPr>
              <a:t>Process flow – Integrated Steel Pant</a:t>
            </a:r>
          </a:p>
        </p:txBody>
      </p:sp>
      <p:pic>
        <p:nvPicPr>
          <p:cNvPr id="20485" name="Picture 4" descr="image003"/>
          <p:cNvPicPr>
            <a:picLocks noChangeAspect="1" noChangeArrowheads="1"/>
          </p:cNvPicPr>
          <p:nvPr/>
        </p:nvPicPr>
        <p:blipFill>
          <a:blip r:embed="rId2">
            <a:extLst>
              <a:ext uri="{28A0092B-C50C-407E-A947-70E740481C1C}">
                <a14:useLocalDpi xmlns:a14="http://schemas.microsoft.com/office/drawing/2010/main" val="0"/>
              </a:ext>
            </a:extLst>
          </a:blip>
          <a:srcRect l="35373" r="37395" b="16002"/>
          <a:stretch>
            <a:fillRect/>
          </a:stretch>
        </p:blipFill>
        <p:spPr bwMode="auto">
          <a:xfrm>
            <a:off x="2520950" y="2590800"/>
            <a:ext cx="1060450" cy="2209800"/>
          </a:xfrm>
          <a:prstGeom prst="rect">
            <a:avLst/>
          </a:prstGeom>
          <a:solidFill>
            <a:srgbClr val="9199B9"/>
          </a:solidFill>
          <a:ln w="9525">
            <a:solidFill>
              <a:schemeClr val="tx1"/>
            </a:solidFill>
            <a:miter lim="800000"/>
            <a:headEnd/>
            <a:tailEnd/>
          </a:ln>
        </p:spPr>
      </p:pic>
      <p:pic>
        <p:nvPicPr>
          <p:cNvPr id="20486" name="Picture 5" descr="Flow%20Chart"/>
          <p:cNvPicPr>
            <a:picLocks noChangeAspect="1" noChangeArrowheads="1"/>
          </p:cNvPicPr>
          <p:nvPr/>
        </p:nvPicPr>
        <p:blipFill>
          <a:blip r:embed="rId3">
            <a:extLst>
              <a:ext uri="{28A0092B-C50C-407E-A947-70E740481C1C}">
                <a14:useLocalDpi xmlns:a14="http://schemas.microsoft.com/office/drawing/2010/main" val="0"/>
              </a:ext>
            </a:extLst>
          </a:blip>
          <a:srcRect l="59349" t="66537" r="33537" b="19066"/>
          <a:stretch>
            <a:fillRect/>
          </a:stretch>
        </p:blipFill>
        <p:spPr bwMode="auto">
          <a:xfrm>
            <a:off x="4495800" y="2603500"/>
            <a:ext cx="1128713" cy="2197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8" name="Picture 25" descr="Bandra Worli Sealink 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900" y="3886200"/>
            <a:ext cx="11938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18" name="AutoShape 26"/>
          <p:cNvSpPr>
            <a:spLocks noChangeArrowheads="1"/>
          </p:cNvSpPr>
          <p:nvPr/>
        </p:nvSpPr>
        <p:spPr bwMode="auto">
          <a:xfrm>
            <a:off x="1752600" y="3733800"/>
            <a:ext cx="533400" cy="152400"/>
          </a:xfrm>
          <a:prstGeom prst="rightArrow">
            <a:avLst>
              <a:gd name="adj1" fmla="val 50000"/>
              <a:gd name="adj2" fmla="val 87500"/>
            </a:avLst>
          </a:prstGeom>
          <a:gradFill rotWithShape="1">
            <a:gsLst>
              <a:gs pos="0">
                <a:srgbClr val="FF6600"/>
              </a:gs>
              <a:gs pos="50000">
                <a:srgbClr val="FFAE78"/>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000000"/>
              </a:solidFill>
            </a:endParaRPr>
          </a:p>
        </p:txBody>
      </p:sp>
      <p:sp>
        <p:nvSpPr>
          <p:cNvPr id="187419" name="AutoShape 27"/>
          <p:cNvSpPr>
            <a:spLocks noChangeArrowheads="1"/>
          </p:cNvSpPr>
          <p:nvPr/>
        </p:nvSpPr>
        <p:spPr bwMode="auto">
          <a:xfrm>
            <a:off x="3813175" y="3733800"/>
            <a:ext cx="530225" cy="152400"/>
          </a:xfrm>
          <a:prstGeom prst="rightArrow">
            <a:avLst>
              <a:gd name="adj1" fmla="val 50000"/>
              <a:gd name="adj2" fmla="val 86979"/>
            </a:avLst>
          </a:prstGeom>
          <a:gradFill rotWithShape="1">
            <a:gsLst>
              <a:gs pos="0">
                <a:srgbClr val="FF0000"/>
              </a:gs>
              <a:gs pos="50000">
                <a:srgbClr val="FF99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000000"/>
              </a:solidFill>
            </a:endParaRPr>
          </a:p>
        </p:txBody>
      </p:sp>
      <p:sp>
        <p:nvSpPr>
          <p:cNvPr id="187420" name="AutoShape 28"/>
          <p:cNvSpPr>
            <a:spLocks noChangeArrowheads="1"/>
          </p:cNvSpPr>
          <p:nvPr/>
        </p:nvSpPr>
        <p:spPr bwMode="auto">
          <a:xfrm>
            <a:off x="5791200" y="3733800"/>
            <a:ext cx="530225" cy="152400"/>
          </a:xfrm>
          <a:prstGeom prst="rightArrow">
            <a:avLst>
              <a:gd name="adj1" fmla="val 50000"/>
              <a:gd name="adj2" fmla="val 86979"/>
            </a:avLst>
          </a:prstGeom>
          <a:gradFill rotWithShape="1">
            <a:gsLst>
              <a:gs pos="0">
                <a:srgbClr val="FFFF00"/>
              </a:gs>
              <a:gs pos="50000">
                <a:srgbClr val="FF33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000000"/>
              </a:solidFill>
            </a:endParaRPr>
          </a:p>
        </p:txBody>
      </p:sp>
      <p:sp>
        <p:nvSpPr>
          <p:cNvPr id="20492" name="Text Box 29"/>
          <p:cNvSpPr txBox="1">
            <a:spLocks noChangeArrowheads="1"/>
          </p:cNvSpPr>
          <p:nvPr/>
        </p:nvSpPr>
        <p:spPr bwMode="auto">
          <a:xfrm>
            <a:off x="234950" y="4876800"/>
            <a:ext cx="1593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dirty="0">
                <a:solidFill>
                  <a:srgbClr val="000000"/>
                </a:solidFill>
                <a:latin typeface="Arial Black" pitchFamily="34" charset="0"/>
              </a:rPr>
              <a:t>Blast Furnace</a:t>
            </a:r>
          </a:p>
        </p:txBody>
      </p:sp>
      <p:sp>
        <p:nvSpPr>
          <p:cNvPr id="20493" name="Text Box 30"/>
          <p:cNvSpPr txBox="1">
            <a:spLocks noChangeArrowheads="1"/>
          </p:cNvSpPr>
          <p:nvPr/>
        </p:nvSpPr>
        <p:spPr bwMode="auto">
          <a:xfrm>
            <a:off x="2259593" y="4851400"/>
            <a:ext cx="15672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dirty="0">
                <a:solidFill>
                  <a:srgbClr val="000000"/>
                </a:solidFill>
                <a:latin typeface="Arial Black" pitchFamily="34" charset="0"/>
              </a:rPr>
              <a:t>Converter</a:t>
            </a:r>
          </a:p>
        </p:txBody>
      </p:sp>
      <p:sp>
        <p:nvSpPr>
          <p:cNvPr id="20494" name="Text Box 31"/>
          <p:cNvSpPr txBox="1">
            <a:spLocks noChangeArrowheads="1"/>
          </p:cNvSpPr>
          <p:nvPr/>
        </p:nvSpPr>
        <p:spPr bwMode="auto">
          <a:xfrm>
            <a:off x="6870445" y="2151063"/>
            <a:ext cx="1017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a:solidFill>
                  <a:srgbClr val="000000"/>
                </a:solidFill>
              </a:rPr>
              <a:t>Bar Mill</a:t>
            </a:r>
          </a:p>
        </p:txBody>
      </p:sp>
      <p:sp>
        <p:nvSpPr>
          <p:cNvPr id="20495" name="Text Box 32"/>
          <p:cNvSpPr txBox="1">
            <a:spLocks noChangeArrowheads="1"/>
          </p:cNvSpPr>
          <p:nvPr/>
        </p:nvSpPr>
        <p:spPr bwMode="auto">
          <a:xfrm>
            <a:off x="4558530" y="4851400"/>
            <a:ext cx="11112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dirty="0">
                <a:solidFill>
                  <a:srgbClr val="000000"/>
                </a:solidFill>
                <a:latin typeface="Arial Black" pitchFamily="34" charset="0"/>
              </a:rPr>
              <a:t>Caster</a:t>
            </a:r>
          </a:p>
        </p:txBody>
      </p:sp>
      <p:sp>
        <p:nvSpPr>
          <p:cNvPr id="20498" name="Text Box 35"/>
          <p:cNvSpPr txBox="1">
            <a:spLocks noChangeArrowheads="1"/>
          </p:cNvSpPr>
          <p:nvPr/>
        </p:nvSpPr>
        <p:spPr bwMode="auto">
          <a:xfrm>
            <a:off x="1679575" y="3505200"/>
            <a:ext cx="835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solidFill>
                  <a:srgbClr val="000000"/>
                </a:solidFill>
              </a:rPr>
              <a:t>Hot Metal</a:t>
            </a:r>
          </a:p>
        </p:txBody>
      </p:sp>
      <p:sp>
        <p:nvSpPr>
          <p:cNvPr id="20499" name="Text Box 36"/>
          <p:cNvSpPr txBox="1">
            <a:spLocks noChangeArrowheads="1"/>
          </p:cNvSpPr>
          <p:nvPr/>
        </p:nvSpPr>
        <p:spPr bwMode="auto">
          <a:xfrm>
            <a:off x="3581400" y="3505200"/>
            <a:ext cx="976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solidFill>
                  <a:srgbClr val="000000"/>
                </a:solidFill>
              </a:rPr>
              <a:t>Liquid Steel</a:t>
            </a:r>
          </a:p>
        </p:txBody>
      </p:sp>
      <p:sp>
        <p:nvSpPr>
          <p:cNvPr id="20500" name="Text Box 37"/>
          <p:cNvSpPr txBox="1">
            <a:spLocks noChangeArrowheads="1"/>
          </p:cNvSpPr>
          <p:nvPr/>
        </p:nvSpPr>
        <p:spPr bwMode="auto">
          <a:xfrm>
            <a:off x="5562600" y="3505200"/>
            <a:ext cx="98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solidFill>
                  <a:srgbClr val="000000"/>
                </a:solidFill>
              </a:rPr>
              <a:t>Crude Steel</a:t>
            </a:r>
          </a:p>
        </p:txBody>
      </p:sp>
      <p:grpSp>
        <p:nvGrpSpPr>
          <p:cNvPr id="20501" name="Group 38"/>
          <p:cNvGrpSpPr>
            <a:grpSpLocks/>
          </p:cNvGrpSpPr>
          <p:nvPr/>
        </p:nvGrpSpPr>
        <p:grpSpPr bwMode="auto">
          <a:xfrm flipH="1">
            <a:off x="458788" y="2590800"/>
            <a:ext cx="1141412" cy="2209800"/>
            <a:chOff x="336" y="1632"/>
            <a:chExt cx="673" cy="1392"/>
          </a:xfrm>
        </p:grpSpPr>
        <p:pic>
          <p:nvPicPr>
            <p:cNvPr id="20569" name="Picture 39" descr="290px-Blast_furnace_nocap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 y="1632"/>
              <a:ext cx="673" cy="13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70" name="Rectangle 40"/>
            <p:cNvSpPr>
              <a:spLocks noChangeArrowheads="1"/>
            </p:cNvSpPr>
            <p:nvPr/>
          </p:nvSpPr>
          <p:spPr bwMode="auto">
            <a:xfrm>
              <a:off x="576" y="1635"/>
              <a:ext cx="19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000000"/>
                </a:solidFill>
              </a:endParaRPr>
            </a:p>
          </p:txBody>
        </p:sp>
      </p:grpSp>
      <p:sp>
        <p:nvSpPr>
          <p:cNvPr id="187454" name="AutoShape 62"/>
          <p:cNvSpPr>
            <a:spLocks noChangeArrowheads="1"/>
          </p:cNvSpPr>
          <p:nvPr/>
        </p:nvSpPr>
        <p:spPr bwMode="auto">
          <a:xfrm rot="5400000">
            <a:off x="2786063" y="2571750"/>
            <a:ext cx="533400" cy="114300"/>
          </a:xfrm>
          <a:prstGeom prst="rightArrow">
            <a:avLst>
              <a:gd name="adj1" fmla="val 50000"/>
              <a:gd name="adj2" fmla="val 116667"/>
            </a:avLst>
          </a:prstGeom>
          <a:gradFill rotWithShape="1">
            <a:gsLst>
              <a:gs pos="0">
                <a:srgbClr val="C9C9FF"/>
              </a:gs>
              <a:gs pos="50000">
                <a:srgbClr val="9999FF"/>
              </a:gs>
              <a:gs pos="100000">
                <a:srgbClr val="C9C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000000"/>
              </a:solidFill>
            </a:endParaRPr>
          </a:p>
        </p:txBody>
      </p:sp>
      <p:sp>
        <p:nvSpPr>
          <p:cNvPr id="20509" name="Text Box 63"/>
          <p:cNvSpPr txBox="1">
            <a:spLocks noChangeArrowheads="1"/>
          </p:cNvSpPr>
          <p:nvPr/>
        </p:nvSpPr>
        <p:spPr bwMode="auto">
          <a:xfrm>
            <a:off x="2720975" y="2087563"/>
            <a:ext cx="70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dirty="0">
                <a:solidFill>
                  <a:srgbClr val="000000"/>
                </a:solidFill>
              </a:rPr>
              <a:t>Oxygen</a:t>
            </a:r>
          </a:p>
        </p:txBody>
      </p:sp>
      <p:grpSp>
        <p:nvGrpSpPr>
          <p:cNvPr id="10" name="Group 64"/>
          <p:cNvGrpSpPr>
            <a:grpSpLocks/>
          </p:cNvGrpSpPr>
          <p:nvPr/>
        </p:nvGrpSpPr>
        <p:grpSpPr bwMode="auto">
          <a:xfrm>
            <a:off x="287338" y="4491038"/>
            <a:ext cx="169862" cy="233362"/>
            <a:chOff x="105" y="2781"/>
            <a:chExt cx="107" cy="147"/>
          </a:xfrm>
        </p:grpSpPr>
        <p:sp>
          <p:nvSpPr>
            <p:cNvPr id="20552" name="Rectangle 65"/>
            <p:cNvSpPr>
              <a:spLocks noChangeArrowheads="1"/>
            </p:cNvSpPr>
            <p:nvPr/>
          </p:nvSpPr>
          <p:spPr bwMode="auto">
            <a:xfrm>
              <a:off x="126" y="2781"/>
              <a:ext cx="86" cy="3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000000"/>
                </a:solidFill>
              </a:endParaRPr>
            </a:p>
          </p:txBody>
        </p:sp>
        <p:sp>
          <p:nvSpPr>
            <p:cNvPr id="20553" name="AutoShape 66"/>
            <p:cNvSpPr>
              <a:spLocks noChangeArrowheads="1"/>
            </p:cNvSpPr>
            <p:nvPr/>
          </p:nvSpPr>
          <p:spPr bwMode="auto">
            <a:xfrm rot="5400000">
              <a:off x="73" y="2819"/>
              <a:ext cx="141" cy="78"/>
            </a:xfrm>
            <a:prstGeom prst="rightArrow">
              <a:avLst>
                <a:gd name="adj1" fmla="val 50000"/>
                <a:gd name="adj2" fmla="val 45192"/>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000000"/>
                </a:solidFill>
              </a:endParaRPr>
            </a:p>
          </p:txBody>
        </p:sp>
      </p:grpSp>
      <p:sp>
        <p:nvSpPr>
          <p:cNvPr id="20511" name="Text Box 67"/>
          <p:cNvSpPr txBox="1">
            <a:spLocks noChangeArrowheads="1"/>
          </p:cNvSpPr>
          <p:nvPr/>
        </p:nvSpPr>
        <p:spPr bwMode="auto">
          <a:xfrm>
            <a:off x="0" y="4648200"/>
            <a:ext cx="487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solidFill>
                  <a:srgbClr val="000000"/>
                </a:solidFill>
              </a:rPr>
              <a:t>Slag</a:t>
            </a:r>
          </a:p>
        </p:txBody>
      </p:sp>
      <p:sp>
        <p:nvSpPr>
          <p:cNvPr id="20512" name="Text Box 68"/>
          <p:cNvSpPr txBox="1">
            <a:spLocks noChangeArrowheads="1"/>
          </p:cNvSpPr>
          <p:nvPr/>
        </p:nvSpPr>
        <p:spPr bwMode="auto">
          <a:xfrm>
            <a:off x="243681" y="909141"/>
            <a:ext cx="12342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900" dirty="0">
                <a:solidFill>
                  <a:srgbClr val="000000"/>
                </a:solidFill>
              </a:rPr>
              <a:t>Raw </a:t>
            </a:r>
            <a:r>
              <a:rPr lang="en-US" sz="900" dirty="0" smtClean="0">
                <a:solidFill>
                  <a:srgbClr val="000000"/>
                </a:solidFill>
              </a:rPr>
              <a:t>materials</a:t>
            </a:r>
          </a:p>
          <a:p>
            <a:pPr algn="ctr" eaLnBrk="1" hangingPunct="1"/>
            <a:endParaRPr lang="en-US" sz="900" dirty="0">
              <a:solidFill>
                <a:srgbClr val="000000"/>
              </a:solidFill>
            </a:endParaRPr>
          </a:p>
          <a:p>
            <a:pPr marL="228600" indent="-228600" eaLnBrk="1" hangingPunct="1">
              <a:buAutoNum type="alphaLcParenR"/>
            </a:pPr>
            <a:r>
              <a:rPr lang="en-US" sz="900" dirty="0" smtClean="0">
                <a:solidFill>
                  <a:srgbClr val="000000"/>
                </a:solidFill>
              </a:rPr>
              <a:t>Coke</a:t>
            </a:r>
          </a:p>
          <a:p>
            <a:pPr marL="228600" indent="-228600" eaLnBrk="1" hangingPunct="1">
              <a:buAutoNum type="alphaLcParenR"/>
            </a:pPr>
            <a:r>
              <a:rPr lang="en-US" sz="900" dirty="0" smtClean="0">
                <a:solidFill>
                  <a:srgbClr val="000000"/>
                </a:solidFill>
              </a:rPr>
              <a:t>Sinter</a:t>
            </a:r>
          </a:p>
          <a:p>
            <a:pPr marL="228600" indent="-228600" eaLnBrk="1" hangingPunct="1">
              <a:buAutoNum type="alphaLcParenR"/>
            </a:pPr>
            <a:r>
              <a:rPr lang="en-US" sz="900" dirty="0" smtClean="0">
                <a:solidFill>
                  <a:srgbClr val="000000"/>
                </a:solidFill>
              </a:rPr>
              <a:t>Sized Iron Ore</a:t>
            </a:r>
          </a:p>
          <a:p>
            <a:pPr marL="228600" indent="-228600" eaLnBrk="1" hangingPunct="1">
              <a:buAutoNum type="alphaLcParenR"/>
            </a:pPr>
            <a:r>
              <a:rPr lang="en-US" sz="900" dirty="0" smtClean="0">
                <a:solidFill>
                  <a:srgbClr val="000000"/>
                </a:solidFill>
              </a:rPr>
              <a:t>Lime Stone</a:t>
            </a:r>
            <a:endParaRPr lang="en-US" sz="900" dirty="0">
              <a:solidFill>
                <a:srgbClr val="000000"/>
              </a:solidFill>
            </a:endParaRPr>
          </a:p>
        </p:txBody>
      </p:sp>
      <p:grpSp>
        <p:nvGrpSpPr>
          <p:cNvPr id="20513" name="Group 69"/>
          <p:cNvGrpSpPr>
            <a:grpSpLocks/>
          </p:cNvGrpSpPr>
          <p:nvPr/>
        </p:nvGrpSpPr>
        <p:grpSpPr bwMode="auto">
          <a:xfrm>
            <a:off x="1676400" y="4343400"/>
            <a:ext cx="514350" cy="638175"/>
            <a:chOff x="408" y="13"/>
            <a:chExt cx="54" cy="67"/>
          </a:xfrm>
        </p:grpSpPr>
        <p:sp>
          <p:nvSpPr>
            <p:cNvPr id="20543" name="Rectangle 70"/>
            <p:cNvSpPr>
              <a:spLocks noChangeArrowheads="1"/>
            </p:cNvSpPr>
            <p:nvPr/>
          </p:nvSpPr>
          <p:spPr bwMode="auto">
            <a:xfrm>
              <a:off x="410" y="60"/>
              <a:ext cx="50" cy="17"/>
            </a:xfrm>
            <a:prstGeom prst="rect">
              <a:avLst/>
            </a:prstGeom>
            <a:gradFill rotWithShape="0">
              <a:gsLst>
                <a:gs pos="0">
                  <a:srgbClr val="969696"/>
                </a:gs>
                <a:gs pos="100000">
                  <a:srgbClr val="FFFFFF"/>
                </a:gs>
              </a:gsLst>
              <a:lin ang="5400000" scaled="1"/>
            </a:gradFill>
            <a:ln w="9525">
              <a:solidFill>
                <a:srgbClr val="969696"/>
              </a:solidFill>
              <a:miter lim="800000"/>
              <a:headEnd/>
              <a:tailEnd/>
            </a:ln>
          </p:spPr>
          <p:txBody>
            <a:bodyPr/>
            <a:lstStyle/>
            <a:p>
              <a:pPr algn="ctr" eaLnBrk="1" hangingPunct="1"/>
              <a:endParaRPr lang="en-US" sz="2000">
                <a:solidFill>
                  <a:srgbClr val="000000"/>
                </a:solidFill>
              </a:endParaRPr>
            </a:p>
          </p:txBody>
        </p:sp>
        <p:sp>
          <p:nvSpPr>
            <p:cNvPr id="20544" name="Rectangle 71"/>
            <p:cNvSpPr>
              <a:spLocks noChangeArrowheads="1"/>
            </p:cNvSpPr>
            <p:nvPr/>
          </p:nvSpPr>
          <p:spPr bwMode="auto">
            <a:xfrm>
              <a:off x="411" y="45"/>
              <a:ext cx="48" cy="11"/>
            </a:xfrm>
            <a:prstGeom prst="rect">
              <a:avLst/>
            </a:prstGeom>
            <a:gradFill rotWithShape="0">
              <a:gsLst>
                <a:gs pos="0">
                  <a:srgbClr val="969696"/>
                </a:gs>
                <a:gs pos="100000">
                  <a:srgbClr val="FFFFFF"/>
                </a:gs>
              </a:gsLst>
              <a:lin ang="5400000" scaled="1"/>
            </a:gradFill>
            <a:ln w="9525">
              <a:solidFill>
                <a:srgbClr val="969696"/>
              </a:solidFill>
              <a:miter lim="800000"/>
              <a:headEnd/>
              <a:tailEnd/>
            </a:ln>
          </p:spPr>
          <p:txBody>
            <a:bodyPr/>
            <a:lstStyle/>
            <a:p>
              <a:pPr algn="ctr" eaLnBrk="1" hangingPunct="1"/>
              <a:endParaRPr lang="en-US" sz="2000">
                <a:solidFill>
                  <a:srgbClr val="000000"/>
                </a:solidFill>
              </a:endParaRPr>
            </a:p>
          </p:txBody>
        </p:sp>
        <p:sp>
          <p:nvSpPr>
            <p:cNvPr id="20545" name="AutoShape 72"/>
            <p:cNvSpPr>
              <a:spLocks noChangeArrowheads="1"/>
            </p:cNvSpPr>
            <p:nvPr/>
          </p:nvSpPr>
          <p:spPr bwMode="auto">
            <a:xfrm>
              <a:off x="410" y="60"/>
              <a:ext cx="50" cy="20"/>
            </a:xfrm>
            <a:prstGeom prst="flowChartAlternateProcess">
              <a:avLst/>
            </a:prstGeom>
            <a:gradFill rotWithShape="0">
              <a:gsLst>
                <a:gs pos="0">
                  <a:srgbClr val="969696"/>
                </a:gs>
                <a:gs pos="100000">
                  <a:srgbClr val="FFFFFF"/>
                </a:gs>
              </a:gsLst>
              <a:lin ang="5400000" scaled="1"/>
            </a:gradFill>
            <a:ln w="9525">
              <a:solidFill>
                <a:srgbClr val="969696"/>
              </a:solidFill>
              <a:miter lim="800000"/>
              <a:headEnd/>
              <a:tailEnd/>
            </a:ln>
          </p:spPr>
          <p:txBody>
            <a:bodyPr/>
            <a:lstStyle/>
            <a:p>
              <a:pPr algn="ctr" eaLnBrk="1" hangingPunct="1"/>
              <a:endParaRPr lang="en-US" sz="2000">
                <a:solidFill>
                  <a:srgbClr val="000000"/>
                </a:solidFill>
              </a:endParaRPr>
            </a:p>
          </p:txBody>
        </p:sp>
        <p:sp>
          <p:nvSpPr>
            <p:cNvPr id="20546" name="AutoShape 73"/>
            <p:cNvSpPr>
              <a:spLocks noChangeArrowheads="1"/>
            </p:cNvSpPr>
            <p:nvPr/>
          </p:nvSpPr>
          <p:spPr bwMode="auto">
            <a:xfrm rot="13030846" flipH="1">
              <a:off x="430" y="51"/>
              <a:ext cx="12" cy="1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43 h 21600"/>
              </a:gdLst>
              <a:ahLst/>
              <a:cxnLst>
                <a:cxn ang="T8">
                  <a:pos x="T0" y="T1"/>
                </a:cxn>
                <a:cxn ang="T9">
                  <a:pos x="T2" y="T3"/>
                </a:cxn>
                <a:cxn ang="T10">
                  <a:pos x="T4" y="T5"/>
                </a:cxn>
                <a:cxn ang="T11">
                  <a:pos x="T6" y="T7"/>
                </a:cxn>
              </a:cxnLst>
              <a:rect l="T12" t="T13" r="T14" b="T15"/>
              <a:pathLst>
                <a:path w="21600" h="21600">
                  <a:moveTo>
                    <a:pt x="5432" y="13159"/>
                  </a:moveTo>
                  <a:cubicBezTo>
                    <a:pt x="5105" y="12415"/>
                    <a:pt x="4937" y="11612"/>
                    <a:pt x="4937" y="10800"/>
                  </a:cubicBezTo>
                  <a:cubicBezTo>
                    <a:pt x="4937" y="7561"/>
                    <a:pt x="7561" y="4937"/>
                    <a:pt x="10800" y="4937"/>
                  </a:cubicBezTo>
                  <a:cubicBezTo>
                    <a:pt x="14038" y="4937"/>
                    <a:pt x="16663" y="7561"/>
                    <a:pt x="16663" y="10800"/>
                  </a:cubicBezTo>
                  <a:cubicBezTo>
                    <a:pt x="16663" y="11612"/>
                    <a:pt x="16494" y="12415"/>
                    <a:pt x="16167" y="13159"/>
                  </a:cubicBezTo>
                  <a:lnTo>
                    <a:pt x="20686" y="15146"/>
                  </a:lnTo>
                  <a:cubicBezTo>
                    <a:pt x="21288" y="13776"/>
                    <a:pt x="21600" y="12296"/>
                    <a:pt x="21600" y="10800"/>
                  </a:cubicBezTo>
                  <a:cubicBezTo>
                    <a:pt x="21600" y="4835"/>
                    <a:pt x="16764" y="0"/>
                    <a:pt x="10800" y="0"/>
                  </a:cubicBezTo>
                  <a:cubicBezTo>
                    <a:pt x="4835" y="0"/>
                    <a:pt x="0" y="4835"/>
                    <a:pt x="0" y="10800"/>
                  </a:cubicBezTo>
                  <a:cubicBezTo>
                    <a:pt x="-1" y="12296"/>
                    <a:pt x="311" y="13776"/>
                    <a:pt x="913" y="15146"/>
                  </a:cubicBezTo>
                  <a:lnTo>
                    <a:pt x="5432" y="13159"/>
                  </a:lnTo>
                  <a:close/>
                </a:path>
              </a:pathLst>
            </a:custGeom>
            <a:solidFill>
              <a:srgbClr val="000000"/>
            </a:solidFill>
            <a:ln w="9525">
              <a:solidFill>
                <a:srgbClr val="000000"/>
              </a:solidFill>
              <a:miter lim="800000"/>
              <a:headEnd/>
              <a:tailEnd/>
            </a:ln>
          </p:spPr>
          <p:txBody>
            <a:bodyPr/>
            <a:lstStyle/>
            <a:p>
              <a:endParaRPr lang="en-IN"/>
            </a:p>
          </p:txBody>
        </p:sp>
        <p:sp>
          <p:nvSpPr>
            <p:cNvPr id="20547" name="Rectangle 74"/>
            <p:cNvSpPr>
              <a:spLocks noChangeArrowheads="1"/>
            </p:cNvSpPr>
            <p:nvPr/>
          </p:nvSpPr>
          <p:spPr bwMode="auto">
            <a:xfrm>
              <a:off x="432" y="13"/>
              <a:ext cx="3" cy="41"/>
            </a:xfrm>
            <a:prstGeom prst="rect">
              <a:avLst/>
            </a:prstGeom>
            <a:solidFill>
              <a:srgbClr val="000000"/>
            </a:solidFill>
            <a:ln w="9525">
              <a:solidFill>
                <a:srgbClr val="000000"/>
              </a:solidFill>
              <a:miter lim="800000"/>
              <a:headEnd/>
              <a:tailEnd/>
            </a:ln>
          </p:spPr>
          <p:txBody>
            <a:bodyPr/>
            <a:lstStyle/>
            <a:p>
              <a:pPr algn="ctr" eaLnBrk="1" hangingPunct="1"/>
              <a:endParaRPr lang="en-US" sz="2000">
                <a:solidFill>
                  <a:srgbClr val="000000"/>
                </a:solidFill>
              </a:endParaRPr>
            </a:p>
          </p:txBody>
        </p:sp>
        <p:sp>
          <p:nvSpPr>
            <p:cNvPr id="20548" name="Oval 75"/>
            <p:cNvSpPr>
              <a:spLocks noChangeArrowheads="1"/>
            </p:cNvSpPr>
            <p:nvPr/>
          </p:nvSpPr>
          <p:spPr bwMode="auto">
            <a:xfrm>
              <a:off x="435" y="56"/>
              <a:ext cx="3" cy="3"/>
            </a:xfrm>
            <a:prstGeom prst="ellipse">
              <a:avLst/>
            </a:prstGeom>
            <a:solidFill>
              <a:srgbClr val="000000"/>
            </a:solidFill>
            <a:ln w="9525">
              <a:solidFill>
                <a:srgbClr val="000000"/>
              </a:solidFill>
              <a:round/>
              <a:headEnd/>
              <a:tailEnd/>
            </a:ln>
          </p:spPr>
          <p:txBody>
            <a:bodyPr/>
            <a:lstStyle/>
            <a:p>
              <a:pPr algn="ctr" eaLnBrk="1" hangingPunct="1"/>
              <a:endParaRPr lang="en-US" sz="2000">
                <a:solidFill>
                  <a:srgbClr val="000000"/>
                </a:solidFill>
              </a:endParaRPr>
            </a:p>
          </p:txBody>
        </p:sp>
        <p:sp>
          <p:nvSpPr>
            <p:cNvPr id="20549" name="Rectangle 76"/>
            <p:cNvSpPr>
              <a:spLocks noChangeArrowheads="1"/>
            </p:cNvSpPr>
            <p:nvPr/>
          </p:nvSpPr>
          <p:spPr bwMode="auto">
            <a:xfrm>
              <a:off x="408" y="39"/>
              <a:ext cx="54" cy="4"/>
            </a:xfrm>
            <a:prstGeom prst="rect">
              <a:avLst/>
            </a:prstGeom>
            <a:gradFill rotWithShape="0">
              <a:gsLst>
                <a:gs pos="0">
                  <a:srgbClr val="969696"/>
                </a:gs>
                <a:gs pos="100000">
                  <a:srgbClr val="FFFFFF"/>
                </a:gs>
              </a:gsLst>
              <a:lin ang="5400000" scaled="1"/>
            </a:gradFill>
            <a:ln w="9525">
              <a:solidFill>
                <a:srgbClr val="969696"/>
              </a:solidFill>
              <a:miter lim="800000"/>
              <a:headEnd/>
              <a:tailEnd/>
            </a:ln>
          </p:spPr>
          <p:txBody>
            <a:bodyPr/>
            <a:lstStyle/>
            <a:p>
              <a:pPr algn="ctr" eaLnBrk="1" hangingPunct="1"/>
              <a:endParaRPr lang="en-US" sz="2000">
                <a:solidFill>
                  <a:srgbClr val="000000"/>
                </a:solidFill>
              </a:endParaRPr>
            </a:p>
          </p:txBody>
        </p:sp>
        <p:sp>
          <p:nvSpPr>
            <p:cNvPr id="20550" name="AutoShape 77"/>
            <p:cNvSpPr>
              <a:spLocks noChangeArrowheads="1"/>
            </p:cNvSpPr>
            <p:nvPr/>
          </p:nvSpPr>
          <p:spPr bwMode="auto">
            <a:xfrm>
              <a:off x="410" y="28"/>
              <a:ext cx="12" cy="8"/>
            </a:xfrm>
            <a:prstGeom prst="rtTriangle">
              <a:avLst/>
            </a:prstGeom>
            <a:solidFill>
              <a:srgbClr val="000000"/>
            </a:solidFill>
            <a:ln w="9525">
              <a:solidFill>
                <a:srgbClr val="000000"/>
              </a:solidFill>
              <a:miter lim="800000"/>
              <a:headEnd/>
              <a:tailEnd/>
            </a:ln>
          </p:spPr>
          <p:txBody>
            <a:bodyPr/>
            <a:lstStyle/>
            <a:p>
              <a:pPr algn="ctr" eaLnBrk="1" hangingPunct="1"/>
              <a:endParaRPr lang="en-US" sz="2000">
                <a:solidFill>
                  <a:srgbClr val="000000"/>
                </a:solidFill>
              </a:endParaRPr>
            </a:p>
          </p:txBody>
        </p:sp>
        <p:sp>
          <p:nvSpPr>
            <p:cNvPr id="20551" name="AutoShape 78"/>
            <p:cNvSpPr>
              <a:spLocks noChangeArrowheads="1"/>
            </p:cNvSpPr>
            <p:nvPr/>
          </p:nvSpPr>
          <p:spPr bwMode="auto">
            <a:xfrm rot="-2132055">
              <a:off x="412" y="21"/>
              <a:ext cx="6" cy="17"/>
            </a:xfrm>
            <a:prstGeom prst="moon">
              <a:avLst>
                <a:gd name="adj" fmla="val 54991"/>
              </a:avLst>
            </a:prstGeom>
            <a:solidFill>
              <a:srgbClr val="000000"/>
            </a:solidFill>
            <a:ln w="9525">
              <a:solidFill>
                <a:srgbClr val="000000"/>
              </a:solidFill>
              <a:miter lim="800000"/>
              <a:headEnd/>
              <a:tailEnd/>
            </a:ln>
          </p:spPr>
          <p:txBody>
            <a:bodyPr/>
            <a:lstStyle/>
            <a:p>
              <a:pPr algn="ctr" eaLnBrk="1" hangingPunct="1"/>
              <a:endParaRPr lang="en-US" sz="2000">
                <a:solidFill>
                  <a:srgbClr val="000000"/>
                </a:solidFill>
              </a:endParaRPr>
            </a:p>
          </p:txBody>
        </p:sp>
      </p:grpSp>
      <p:sp>
        <p:nvSpPr>
          <p:cNvPr id="20514" name="Text Box 79"/>
          <p:cNvSpPr txBox="1">
            <a:spLocks noChangeArrowheads="1"/>
          </p:cNvSpPr>
          <p:nvPr/>
        </p:nvSpPr>
        <p:spPr bwMode="auto">
          <a:xfrm>
            <a:off x="1614488" y="4743450"/>
            <a:ext cx="70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solidFill>
                  <a:srgbClr val="FF0000"/>
                </a:solidFill>
              </a:rPr>
              <a:t>Pig Iron</a:t>
            </a:r>
          </a:p>
        </p:txBody>
      </p:sp>
      <p:pic>
        <p:nvPicPr>
          <p:cNvPr id="20515" name="Picture 80" descr="Auto_Fasteners_and_Parts"/>
          <p:cNvPicPr>
            <a:picLocks noChangeAspect="1" noChangeArrowheads="1"/>
          </p:cNvPicPr>
          <p:nvPr/>
        </p:nvPicPr>
        <p:blipFill>
          <a:blip r:embed="rId6">
            <a:extLst>
              <a:ext uri="{28A0092B-C50C-407E-A947-70E740481C1C}">
                <a14:useLocalDpi xmlns:a14="http://schemas.microsoft.com/office/drawing/2010/main" val="0"/>
              </a:ext>
            </a:extLst>
          </a:blip>
          <a:srcRect t="11142" r="30919" b="10864"/>
          <a:stretch>
            <a:fillRect/>
          </a:stretch>
        </p:blipFill>
        <p:spPr bwMode="auto">
          <a:xfrm>
            <a:off x="7929563" y="5486400"/>
            <a:ext cx="12144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6" name="Picture 81" descr="Axle%201%20P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1033463"/>
            <a:ext cx="11430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7" name="Picture 8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4800" y="2590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8" name="Picture 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1752600"/>
            <a:ext cx="1143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76" name="AutoShape 84"/>
          <p:cNvSpPr>
            <a:spLocks noChangeArrowheads="1"/>
          </p:cNvSpPr>
          <p:nvPr/>
        </p:nvSpPr>
        <p:spPr bwMode="auto">
          <a:xfrm rot="5400000">
            <a:off x="5695950" y="4052888"/>
            <a:ext cx="533400" cy="114300"/>
          </a:xfrm>
          <a:prstGeom prst="rightArrow">
            <a:avLst>
              <a:gd name="adj1" fmla="val 50000"/>
              <a:gd name="adj2" fmla="val 116667"/>
            </a:avLst>
          </a:prstGeom>
          <a:gradFill rotWithShape="1">
            <a:gsLst>
              <a:gs pos="0">
                <a:srgbClr val="FF6600"/>
              </a:gs>
              <a:gs pos="50000">
                <a:srgbClr val="FFAE78"/>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000000"/>
              </a:solidFill>
            </a:endParaRPr>
          </a:p>
        </p:txBody>
      </p:sp>
      <p:sp>
        <p:nvSpPr>
          <p:cNvPr id="20520" name="Text Box 85"/>
          <p:cNvSpPr txBox="1">
            <a:spLocks noChangeArrowheads="1"/>
          </p:cNvSpPr>
          <p:nvPr/>
        </p:nvSpPr>
        <p:spPr bwMode="auto">
          <a:xfrm>
            <a:off x="5500688" y="4297363"/>
            <a:ext cx="115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dirty="0">
                <a:solidFill>
                  <a:srgbClr val="000000"/>
                </a:solidFill>
              </a:rPr>
              <a:t>Blooms/Billets for sale</a:t>
            </a:r>
          </a:p>
        </p:txBody>
      </p:sp>
      <p:grpSp>
        <p:nvGrpSpPr>
          <p:cNvPr id="20521" name="Group 6"/>
          <p:cNvGrpSpPr>
            <a:grpSpLocks/>
          </p:cNvGrpSpPr>
          <p:nvPr/>
        </p:nvGrpSpPr>
        <p:grpSpPr bwMode="auto">
          <a:xfrm>
            <a:off x="6524625" y="2638907"/>
            <a:ext cx="1381125" cy="2401887"/>
            <a:chOff x="4050" y="1392"/>
            <a:chExt cx="894" cy="2016"/>
          </a:xfrm>
        </p:grpSpPr>
        <p:grpSp>
          <p:nvGrpSpPr>
            <p:cNvPr id="20525" name="Group 7"/>
            <p:cNvGrpSpPr>
              <a:grpSpLocks/>
            </p:cNvGrpSpPr>
            <p:nvPr/>
          </p:nvGrpSpPr>
          <p:grpSpPr bwMode="auto">
            <a:xfrm>
              <a:off x="4050" y="1392"/>
              <a:ext cx="894" cy="518"/>
              <a:chOff x="3936" y="2112"/>
              <a:chExt cx="1326" cy="768"/>
            </a:xfrm>
          </p:grpSpPr>
          <p:sp>
            <p:nvSpPr>
              <p:cNvPr id="20538" name="Rectangle 8"/>
              <p:cNvSpPr>
                <a:spLocks noChangeArrowheads="1"/>
              </p:cNvSpPr>
              <p:nvPr/>
            </p:nvSpPr>
            <p:spPr bwMode="auto">
              <a:xfrm>
                <a:off x="4485" y="2466"/>
                <a:ext cx="777" cy="46"/>
              </a:xfrm>
              <a:prstGeom prst="rect">
                <a:avLst/>
              </a:prstGeom>
              <a:gradFill rotWithShape="1">
                <a:gsLst>
                  <a:gs pos="0">
                    <a:srgbClr val="FF9900"/>
                  </a:gs>
                  <a:gs pos="100000">
                    <a:srgbClr val="7647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000000"/>
                  </a:solidFill>
                </a:endParaRPr>
              </a:p>
            </p:txBody>
          </p:sp>
          <p:sp>
            <p:nvSpPr>
              <p:cNvPr id="20539" name="Rectangle 9"/>
              <p:cNvSpPr>
                <a:spLocks noChangeArrowheads="1"/>
              </p:cNvSpPr>
              <p:nvPr/>
            </p:nvSpPr>
            <p:spPr bwMode="auto">
              <a:xfrm>
                <a:off x="3936" y="2448"/>
                <a:ext cx="480" cy="96"/>
              </a:xfrm>
              <a:prstGeom prst="rect">
                <a:avLst/>
              </a:prstGeom>
              <a:gradFill rotWithShape="1">
                <a:gsLst>
                  <a:gs pos="0">
                    <a:srgbClr val="FF9900"/>
                  </a:gs>
                  <a:gs pos="100000">
                    <a:srgbClr val="FFCC00"/>
                  </a:gs>
                </a:gsLst>
                <a:lin ang="18900000" scaled="1"/>
              </a:gradFill>
              <a:ln w="9525">
                <a:miter lim="800000"/>
                <a:headEnd/>
                <a:tailEnd/>
              </a:ln>
              <a:scene3d>
                <a:camera prst="legacyObliqueTopRight"/>
                <a:lightRig rig="legacyFlat3" dir="b"/>
              </a:scene3d>
              <a:sp3d extrusionH="125400" prstMaterial="legacyMatte">
                <a:bevelT w="13500" h="13500" prst="angle"/>
                <a:bevelB w="13500" h="13500" prst="angle"/>
                <a:extrusionClr>
                  <a:srgbClr val="FFCC00"/>
                </a:extrusionClr>
              </a:sp3d>
            </p:spPr>
            <p:txBody>
              <a:bodyPr wrap="none" anchor="ctr">
                <a:flatTx/>
              </a:bodyPr>
              <a:lstStyle/>
              <a:p>
                <a:pPr algn="ctr" eaLnBrk="1" hangingPunct="1"/>
                <a:endParaRPr lang="en-US" sz="2000">
                  <a:solidFill>
                    <a:srgbClr val="000000"/>
                  </a:solidFill>
                </a:endParaRPr>
              </a:p>
            </p:txBody>
          </p:sp>
          <p:sp>
            <p:nvSpPr>
              <p:cNvPr id="20540" name="Rectangle 10"/>
              <p:cNvSpPr>
                <a:spLocks noChangeArrowheads="1"/>
              </p:cNvSpPr>
              <p:nvPr/>
            </p:nvSpPr>
            <p:spPr bwMode="auto">
              <a:xfrm>
                <a:off x="4272" y="2112"/>
                <a:ext cx="384" cy="7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2000">
                  <a:solidFill>
                    <a:srgbClr val="000000"/>
                  </a:solidFill>
                </a:endParaRPr>
              </a:p>
            </p:txBody>
          </p:sp>
          <p:sp>
            <p:nvSpPr>
              <p:cNvPr id="104" name="Oval 11"/>
              <p:cNvSpPr>
                <a:spLocks noChangeArrowheads="1"/>
              </p:cNvSpPr>
              <p:nvPr/>
            </p:nvSpPr>
            <p:spPr bwMode="auto">
              <a:xfrm>
                <a:off x="4273" y="2112"/>
                <a:ext cx="383" cy="385"/>
              </a:xfrm>
              <a:prstGeom prst="ellipse">
                <a:avLst/>
              </a:prstGeom>
              <a:gradFill rotWithShape="1">
                <a:gsLst>
                  <a:gs pos="0">
                    <a:schemeClr val="bg2"/>
                  </a:gs>
                  <a:gs pos="100000">
                    <a:schemeClr val="bg2">
                      <a:gamma/>
                      <a:shade val="26275"/>
                      <a:invGamma/>
                    </a:schemeClr>
                  </a:gs>
                </a:gsLst>
                <a:path path="shape">
                  <a:fillToRect l="50000" t="50000" r="50000" b="50000"/>
                </a:path>
              </a:gradFill>
              <a:ln w="9525">
                <a:noFill/>
                <a:round/>
                <a:headEnd/>
                <a:tailEnd/>
              </a:ln>
              <a:effectLst/>
            </p:spPr>
            <p:txBody>
              <a:bodyPr wrap="none" anchor="ctr"/>
              <a:lstStyle/>
              <a:p>
                <a:pPr algn="ctr" eaLnBrk="1" hangingPunct="1">
                  <a:defRPr/>
                </a:pPr>
                <a:endParaRPr lang="en-US" sz="2000">
                  <a:solidFill>
                    <a:srgbClr val="000000"/>
                  </a:solidFill>
                </a:endParaRPr>
              </a:p>
            </p:txBody>
          </p:sp>
          <p:sp>
            <p:nvSpPr>
              <p:cNvPr id="105" name="Oval 12"/>
              <p:cNvSpPr>
                <a:spLocks noChangeArrowheads="1"/>
              </p:cNvSpPr>
              <p:nvPr/>
            </p:nvSpPr>
            <p:spPr bwMode="auto">
              <a:xfrm>
                <a:off x="4273" y="2497"/>
                <a:ext cx="383" cy="383"/>
              </a:xfrm>
              <a:prstGeom prst="ellipse">
                <a:avLst/>
              </a:prstGeom>
              <a:gradFill rotWithShape="1">
                <a:gsLst>
                  <a:gs pos="0">
                    <a:schemeClr val="bg2"/>
                  </a:gs>
                  <a:gs pos="100000">
                    <a:schemeClr val="bg2">
                      <a:gamma/>
                      <a:shade val="26275"/>
                      <a:invGamma/>
                    </a:schemeClr>
                  </a:gs>
                </a:gsLst>
                <a:path path="shape">
                  <a:fillToRect l="50000" t="50000" r="50000" b="50000"/>
                </a:path>
              </a:gradFill>
              <a:ln w="9525">
                <a:noFill/>
                <a:round/>
                <a:headEnd/>
                <a:tailEnd/>
              </a:ln>
              <a:effectLst/>
            </p:spPr>
            <p:txBody>
              <a:bodyPr wrap="none" anchor="ctr"/>
              <a:lstStyle/>
              <a:p>
                <a:pPr algn="ctr" eaLnBrk="1" hangingPunct="1">
                  <a:defRPr/>
                </a:pPr>
                <a:endParaRPr lang="en-US" sz="2000">
                  <a:solidFill>
                    <a:srgbClr val="000000"/>
                  </a:solidFill>
                </a:endParaRPr>
              </a:p>
            </p:txBody>
          </p:sp>
        </p:grpSp>
        <p:grpSp>
          <p:nvGrpSpPr>
            <p:cNvPr id="20526" name="Group 13"/>
            <p:cNvGrpSpPr>
              <a:grpSpLocks/>
            </p:cNvGrpSpPr>
            <p:nvPr/>
          </p:nvGrpSpPr>
          <p:grpSpPr bwMode="auto">
            <a:xfrm>
              <a:off x="4050" y="2160"/>
              <a:ext cx="894" cy="518"/>
              <a:chOff x="3936" y="2112"/>
              <a:chExt cx="1326" cy="768"/>
            </a:xfrm>
          </p:grpSpPr>
          <p:sp>
            <p:nvSpPr>
              <p:cNvPr id="20533" name="Rectangle 14"/>
              <p:cNvSpPr>
                <a:spLocks noChangeArrowheads="1"/>
              </p:cNvSpPr>
              <p:nvPr/>
            </p:nvSpPr>
            <p:spPr bwMode="auto">
              <a:xfrm>
                <a:off x="4485" y="2466"/>
                <a:ext cx="777" cy="46"/>
              </a:xfrm>
              <a:prstGeom prst="rect">
                <a:avLst/>
              </a:prstGeom>
              <a:gradFill rotWithShape="1">
                <a:gsLst>
                  <a:gs pos="0">
                    <a:srgbClr val="FF9900"/>
                  </a:gs>
                  <a:gs pos="100000">
                    <a:srgbClr val="7647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000000"/>
                  </a:solidFill>
                </a:endParaRPr>
              </a:p>
            </p:txBody>
          </p:sp>
          <p:sp>
            <p:nvSpPr>
              <p:cNvPr id="20534" name="Rectangle 15"/>
              <p:cNvSpPr>
                <a:spLocks noChangeArrowheads="1"/>
              </p:cNvSpPr>
              <p:nvPr/>
            </p:nvSpPr>
            <p:spPr bwMode="auto">
              <a:xfrm>
                <a:off x="3936" y="2448"/>
                <a:ext cx="480" cy="96"/>
              </a:xfrm>
              <a:prstGeom prst="rect">
                <a:avLst/>
              </a:prstGeom>
              <a:gradFill rotWithShape="1">
                <a:gsLst>
                  <a:gs pos="0">
                    <a:srgbClr val="FF9900"/>
                  </a:gs>
                  <a:gs pos="100000">
                    <a:srgbClr val="FFCC00"/>
                  </a:gs>
                </a:gsLst>
                <a:lin ang="18900000" scaled="1"/>
              </a:gradFill>
              <a:ln w="9525">
                <a:miter lim="800000"/>
                <a:headEnd/>
                <a:tailEnd/>
              </a:ln>
              <a:scene3d>
                <a:camera prst="legacyObliqueTopRight"/>
                <a:lightRig rig="legacyFlat3" dir="b"/>
              </a:scene3d>
              <a:sp3d extrusionH="125400" prstMaterial="legacyMatte">
                <a:bevelT w="13500" h="13500" prst="angle"/>
                <a:bevelB w="13500" h="13500" prst="angle"/>
                <a:extrusionClr>
                  <a:srgbClr val="FFCC00"/>
                </a:extrusionClr>
              </a:sp3d>
            </p:spPr>
            <p:txBody>
              <a:bodyPr wrap="none" anchor="ctr">
                <a:flatTx/>
              </a:bodyPr>
              <a:lstStyle/>
              <a:p>
                <a:pPr algn="ctr" eaLnBrk="1" hangingPunct="1"/>
                <a:endParaRPr lang="en-US" sz="2000">
                  <a:solidFill>
                    <a:srgbClr val="000000"/>
                  </a:solidFill>
                </a:endParaRPr>
              </a:p>
            </p:txBody>
          </p:sp>
          <p:sp>
            <p:nvSpPr>
              <p:cNvPr id="20535" name="Rectangle 16"/>
              <p:cNvSpPr>
                <a:spLocks noChangeArrowheads="1"/>
              </p:cNvSpPr>
              <p:nvPr/>
            </p:nvSpPr>
            <p:spPr bwMode="auto">
              <a:xfrm>
                <a:off x="4272" y="2112"/>
                <a:ext cx="384" cy="7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2000">
                  <a:solidFill>
                    <a:srgbClr val="000000"/>
                  </a:solidFill>
                </a:endParaRPr>
              </a:p>
            </p:txBody>
          </p:sp>
          <p:sp>
            <p:nvSpPr>
              <p:cNvPr id="99" name="Oval 17"/>
              <p:cNvSpPr>
                <a:spLocks noChangeArrowheads="1"/>
              </p:cNvSpPr>
              <p:nvPr/>
            </p:nvSpPr>
            <p:spPr bwMode="auto">
              <a:xfrm>
                <a:off x="4273" y="2090"/>
                <a:ext cx="383" cy="407"/>
              </a:xfrm>
              <a:prstGeom prst="ellipse">
                <a:avLst/>
              </a:prstGeom>
              <a:gradFill rotWithShape="1">
                <a:gsLst>
                  <a:gs pos="0">
                    <a:schemeClr val="bg2"/>
                  </a:gs>
                  <a:gs pos="100000">
                    <a:schemeClr val="bg2">
                      <a:gamma/>
                      <a:shade val="26275"/>
                      <a:invGamma/>
                    </a:schemeClr>
                  </a:gs>
                </a:gsLst>
                <a:path path="shape">
                  <a:fillToRect l="50000" t="50000" r="50000" b="50000"/>
                </a:path>
              </a:gradFill>
              <a:ln w="9525">
                <a:noFill/>
                <a:round/>
                <a:headEnd/>
                <a:tailEnd/>
              </a:ln>
              <a:effectLst/>
            </p:spPr>
            <p:txBody>
              <a:bodyPr wrap="none" anchor="ctr"/>
              <a:lstStyle/>
              <a:p>
                <a:pPr algn="ctr" eaLnBrk="1" hangingPunct="1">
                  <a:defRPr/>
                </a:pPr>
                <a:endParaRPr lang="en-US" sz="2000">
                  <a:solidFill>
                    <a:srgbClr val="000000"/>
                  </a:solidFill>
                </a:endParaRPr>
              </a:p>
            </p:txBody>
          </p:sp>
          <p:sp>
            <p:nvSpPr>
              <p:cNvPr id="100" name="Oval 18"/>
              <p:cNvSpPr>
                <a:spLocks noChangeArrowheads="1"/>
              </p:cNvSpPr>
              <p:nvPr/>
            </p:nvSpPr>
            <p:spPr bwMode="auto">
              <a:xfrm>
                <a:off x="4273" y="2496"/>
                <a:ext cx="383" cy="362"/>
              </a:xfrm>
              <a:prstGeom prst="ellipse">
                <a:avLst/>
              </a:prstGeom>
              <a:gradFill rotWithShape="1">
                <a:gsLst>
                  <a:gs pos="0">
                    <a:schemeClr val="bg2"/>
                  </a:gs>
                  <a:gs pos="100000">
                    <a:schemeClr val="bg2">
                      <a:gamma/>
                      <a:shade val="26275"/>
                      <a:invGamma/>
                    </a:schemeClr>
                  </a:gs>
                </a:gsLst>
                <a:path path="shape">
                  <a:fillToRect l="50000" t="50000" r="50000" b="50000"/>
                </a:path>
              </a:gradFill>
              <a:ln w="9525">
                <a:noFill/>
                <a:round/>
                <a:headEnd/>
                <a:tailEnd/>
              </a:ln>
              <a:effectLst/>
            </p:spPr>
            <p:txBody>
              <a:bodyPr wrap="none" anchor="ctr"/>
              <a:lstStyle/>
              <a:p>
                <a:pPr algn="ctr" eaLnBrk="1" hangingPunct="1">
                  <a:defRPr/>
                </a:pPr>
                <a:endParaRPr lang="en-US" sz="2000">
                  <a:solidFill>
                    <a:srgbClr val="000000"/>
                  </a:solidFill>
                </a:endParaRPr>
              </a:p>
            </p:txBody>
          </p:sp>
        </p:grpSp>
        <p:grpSp>
          <p:nvGrpSpPr>
            <p:cNvPr id="20527" name="Group 19"/>
            <p:cNvGrpSpPr>
              <a:grpSpLocks/>
            </p:cNvGrpSpPr>
            <p:nvPr/>
          </p:nvGrpSpPr>
          <p:grpSpPr bwMode="auto">
            <a:xfrm>
              <a:off x="4050" y="2890"/>
              <a:ext cx="894" cy="518"/>
              <a:chOff x="3936" y="2112"/>
              <a:chExt cx="1326" cy="768"/>
            </a:xfrm>
          </p:grpSpPr>
          <p:sp>
            <p:nvSpPr>
              <p:cNvPr id="20528" name="Rectangle 20"/>
              <p:cNvSpPr>
                <a:spLocks noChangeArrowheads="1"/>
              </p:cNvSpPr>
              <p:nvPr/>
            </p:nvSpPr>
            <p:spPr bwMode="auto">
              <a:xfrm>
                <a:off x="4485" y="2466"/>
                <a:ext cx="777" cy="46"/>
              </a:xfrm>
              <a:prstGeom prst="rect">
                <a:avLst/>
              </a:prstGeom>
              <a:gradFill rotWithShape="1">
                <a:gsLst>
                  <a:gs pos="0">
                    <a:srgbClr val="FF9900"/>
                  </a:gs>
                  <a:gs pos="100000">
                    <a:srgbClr val="7647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000">
                  <a:solidFill>
                    <a:srgbClr val="000000"/>
                  </a:solidFill>
                </a:endParaRPr>
              </a:p>
            </p:txBody>
          </p:sp>
          <p:sp>
            <p:nvSpPr>
              <p:cNvPr id="20529" name="Rectangle 21"/>
              <p:cNvSpPr>
                <a:spLocks noChangeArrowheads="1"/>
              </p:cNvSpPr>
              <p:nvPr/>
            </p:nvSpPr>
            <p:spPr bwMode="auto">
              <a:xfrm>
                <a:off x="3936" y="2448"/>
                <a:ext cx="480" cy="96"/>
              </a:xfrm>
              <a:prstGeom prst="rect">
                <a:avLst/>
              </a:prstGeom>
              <a:gradFill rotWithShape="1">
                <a:gsLst>
                  <a:gs pos="0">
                    <a:srgbClr val="FF9900"/>
                  </a:gs>
                  <a:gs pos="100000">
                    <a:srgbClr val="FFCC00"/>
                  </a:gs>
                </a:gsLst>
                <a:lin ang="18900000" scaled="1"/>
              </a:gradFill>
              <a:ln w="9525">
                <a:miter lim="800000"/>
                <a:headEnd/>
                <a:tailEnd/>
              </a:ln>
              <a:scene3d>
                <a:camera prst="legacyObliqueTopRight"/>
                <a:lightRig rig="legacyFlat3" dir="b"/>
              </a:scene3d>
              <a:sp3d extrusionH="125400" prstMaterial="legacyMatte">
                <a:bevelT w="13500" h="13500" prst="angle"/>
                <a:bevelB w="13500" h="13500" prst="angle"/>
                <a:extrusionClr>
                  <a:srgbClr val="FFCC00"/>
                </a:extrusionClr>
              </a:sp3d>
            </p:spPr>
            <p:txBody>
              <a:bodyPr wrap="none" anchor="ctr">
                <a:flatTx/>
              </a:bodyPr>
              <a:lstStyle/>
              <a:p>
                <a:pPr algn="ctr" eaLnBrk="1" hangingPunct="1"/>
                <a:endParaRPr lang="en-US" sz="2000">
                  <a:solidFill>
                    <a:srgbClr val="000000"/>
                  </a:solidFill>
                </a:endParaRPr>
              </a:p>
            </p:txBody>
          </p:sp>
          <p:sp>
            <p:nvSpPr>
              <p:cNvPr id="20530" name="Rectangle 22"/>
              <p:cNvSpPr>
                <a:spLocks noChangeArrowheads="1"/>
              </p:cNvSpPr>
              <p:nvPr/>
            </p:nvSpPr>
            <p:spPr bwMode="auto">
              <a:xfrm>
                <a:off x="4272" y="2112"/>
                <a:ext cx="384" cy="7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2000">
                  <a:solidFill>
                    <a:srgbClr val="000000"/>
                  </a:solidFill>
                </a:endParaRPr>
              </a:p>
            </p:txBody>
          </p:sp>
          <p:sp>
            <p:nvSpPr>
              <p:cNvPr id="94" name="Oval 23"/>
              <p:cNvSpPr>
                <a:spLocks noChangeArrowheads="1"/>
              </p:cNvSpPr>
              <p:nvPr/>
            </p:nvSpPr>
            <p:spPr bwMode="auto">
              <a:xfrm>
                <a:off x="4273" y="2110"/>
                <a:ext cx="383" cy="383"/>
              </a:xfrm>
              <a:prstGeom prst="ellipse">
                <a:avLst/>
              </a:prstGeom>
              <a:gradFill rotWithShape="1">
                <a:gsLst>
                  <a:gs pos="0">
                    <a:schemeClr val="bg2"/>
                  </a:gs>
                  <a:gs pos="100000">
                    <a:schemeClr val="bg2">
                      <a:gamma/>
                      <a:shade val="26275"/>
                      <a:invGamma/>
                    </a:schemeClr>
                  </a:gs>
                </a:gsLst>
                <a:path path="shape">
                  <a:fillToRect l="50000" t="50000" r="50000" b="50000"/>
                </a:path>
              </a:gradFill>
              <a:ln w="9525">
                <a:noFill/>
                <a:round/>
                <a:headEnd/>
                <a:tailEnd/>
              </a:ln>
              <a:effectLst/>
            </p:spPr>
            <p:txBody>
              <a:bodyPr wrap="none" anchor="ctr"/>
              <a:lstStyle/>
              <a:p>
                <a:pPr algn="ctr" eaLnBrk="1" hangingPunct="1">
                  <a:defRPr/>
                </a:pPr>
                <a:endParaRPr lang="en-US" sz="2000">
                  <a:solidFill>
                    <a:srgbClr val="000000"/>
                  </a:solidFill>
                </a:endParaRPr>
              </a:p>
            </p:txBody>
          </p:sp>
          <p:sp>
            <p:nvSpPr>
              <p:cNvPr id="95" name="Oval 24"/>
              <p:cNvSpPr>
                <a:spLocks noChangeArrowheads="1"/>
              </p:cNvSpPr>
              <p:nvPr/>
            </p:nvSpPr>
            <p:spPr bwMode="auto">
              <a:xfrm>
                <a:off x="4273" y="2497"/>
                <a:ext cx="383" cy="383"/>
              </a:xfrm>
              <a:prstGeom prst="ellipse">
                <a:avLst/>
              </a:prstGeom>
              <a:gradFill rotWithShape="1">
                <a:gsLst>
                  <a:gs pos="0">
                    <a:schemeClr val="bg2"/>
                  </a:gs>
                  <a:gs pos="100000">
                    <a:schemeClr val="bg2">
                      <a:gamma/>
                      <a:shade val="26275"/>
                      <a:invGamma/>
                    </a:schemeClr>
                  </a:gs>
                </a:gsLst>
                <a:path path="shape">
                  <a:fillToRect l="50000" t="50000" r="50000" b="50000"/>
                </a:path>
              </a:gradFill>
              <a:ln w="9525">
                <a:solidFill>
                  <a:schemeClr val="tx1"/>
                </a:solidFill>
                <a:round/>
                <a:headEnd/>
                <a:tailEnd/>
              </a:ln>
              <a:effectLst/>
            </p:spPr>
            <p:txBody>
              <a:bodyPr wrap="none" anchor="ctr"/>
              <a:lstStyle/>
              <a:p>
                <a:pPr algn="ctr" eaLnBrk="1" hangingPunct="1">
                  <a:defRPr/>
                </a:pPr>
                <a:endParaRPr lang="en-US" sz="2000">
                  <a:solidFill>
                    <a:srgbClr val="000000"/>
                  </a:solidFill>
                </a:endParaRPr>
              </a:p>
            </p:txBody>
          </p:sp>
        </p:grpSp>
      </p:grpSp>
      <p:sp>
        <p:nvSpPr>
          <p:cNvPr id="20522" name="Text Box 31"/>
          <p:cNvSpPr txBox="1">
            <a:spLocks noChangeArrowheads="1"/>
          </p:cNvSpPr>
          <p:nvPr/>
        </p:nvSpPr>
        <p:spPr bwMode="auto">
          <a:xfrm>
            <a:off x="7239253" y="3432212"/>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solidFill>
                  <a:srgbClr val="000000"/>
                </a:solidFill>
              </a:rPr>
              <a:t>WRM</a:t>
            </a:r>
            <a:endParaRPr lang="en-US" b="1" dirty="0">
              <a:solidFill>
                <a:srgbClr val="000000"/>
              </a:solidFill>
            </a:endParaRPr>
          </a:p>
        </p:txBody>
      </p:sp>
      <p:sp>
        <p:nvSpPr>
          <p:cNvPr id="20523" name="Text Box 31"/>
          <p:cNvSpPr txBox="1">
            <a:spLocks noChangeArrowheads="1"/>
          </p:cNvSpPr>
          <p:nvPr/>
        </p:nvSpPr>
        <p:spPr bwMode="auto">
          <a:xfrm>
            <a:off x="6925744" y="5118100"/>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err="1" smtClean="0">
                <a:solidFill>
                  <a:srgbClr val="000000"/>
                </a:solidFill>
              </a:rPr>
              <a:t>Strls</a:t>
            </a:r>
            <a:endParaRPr lang="en-US" b="1" dirty="0">
              <a:solidFill>
                <a:srgbClr val="000000"/>
              </a:solidFill>
            </a:endParaRPr>
          </a:p>
        </p:txBody>
      </p:sp>
      <p:sp>
        <p:nvSpPr>
          <p:cNvPr id="2" name="TextBox 1"/>
          <p:cNvSpPr txBox="1"/>
          <p:nvPr/>
        </p:nvSpPr>
        <p:spPr>
          <a:xfrm>
            <a:off x="2527576" y="1033463"/>
            <a:ext cx="1441450" cy="954107"/>
          </a:xfrm>
          <a:prstGeom prst="rect">
            <a:avLst/>
          </a:prstGeom>
          <a:noFill/>
        </p:spPr>
        <p:txBody>
          <a:bodyPr wrap="square" rtlCol="0">
            <a:spAutoFit/>
          </a:bodyPr>
          <a:lstStyle/>
          <a:p>
            <a:r>
              <a:rPr lang="en-US" sz="1400" dirty="0" smtClean="0"/>
              <a:t>Ferro Alloys, Aluminum for Grade of Steel added</a:t>
            </a:r>
            <a:endParaRPr lang="en-US" sz="1400" dirty="0"/>
          </a:p>
        </p:txBody>
      </p:sp>
      <p:pic>
        <p:nvPicPr>
          <p:cNvPr id="6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7376" y="740227"/>
            <a:ext cx="1574408"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190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187418"/>
                                        </p:tgtEl>
                                        <p:attrNameLst>
                                          <p:attrName>style.visibility</p:attrName>
                                        </p:attrNameLst>
                                      </p:cBhvr>
                                      <p:to>
                                        <p:strVal val="visible"/>
                                      </p:to>
                                    </p:set>
                                    <p:animEffect transition="in" filter="wipe(left)">
                                      <p:cBhvr>
                                        <p:cTn id="7" dur="2000"/>
                                        <p:tgtEl>
                                          <p:spTgt spid="187418"/>
                                        </p:tgtEl>
                                      </p:cBhvr>
                                    </p:animEffect>
                                  </p:childTnLst>
                                </p:cTn>
                              </p:par>
                              <p:par>
                                <p:cTn id="8" presetID="22" presetClass="entr" presetSubtype="8" repeatCount="indefinite" fill="hold" grpId="0" nodeType="withEffect">
                                  <p:stCondLst>
                                    <p:cond delay="0"/>
                                  </p:stCondLst>
                                  <p:childTnLst>
                                    <p:set>
                                      <p:cBhvr>
                                        <p:cTn id="9" dur="1" fill="hold">
                                          <p:stCondLst>
                                            <p:cond delay="0"/>
                                          </p:stCondLst>
                                        </p:cTn>
                                        <p:tgtEl>
                                          <p:spTgt spid="187419"/>
                                        </p:tgtEl>
                                        <p:attrNameLst>
                                          <p:attrName>style.visibility</p:attrName>
                                        </p:attrNameLst>
                                      </p:cBhvr>
                                      <p:to>
                                        <p:strVal val="visible"/>
                                      </p:to>
                                    </p:set>
                                    <p:animEffect transition="in" filter="wipe(left)">
                                      <p:cBhvr>
                                        <p:cTn id="10" dur="2000"/>
                                        <p:tgtEl>
                                          <p:spTgt spid="187419"/>
                                        </p:tgtEl>
                                      </p:cBhvr>
                                    </p:animEffect>
                                  </p:childTnLst>
                                </p:cTn>
                              </p:par>
                              <p:par>
                                <p:cTn id="11" presetID="22" presetClass="entr" presetSubtype="8" repeatCount="indefinite" fill="hold" grpId="0" nodeType="withEffect">
                                  <p:stCondLst>
                                    <p:cond delay="0"/>
                                  </p:stCondLst>
                                  <p:childTnLst>
                                    <p:set>
                                      <p:cBhvr>
                                        <p:cTn id="12" dur="1" fill="hold">
                                          <p:stCondLst>
                                            <p:cond delay="0"/>
                                          </p:stCondLst>
                                        </p:cTn>
                                        <p:tgtEl>
                                          <p:spTgt spid="187420"/>
                                        </p:tgtEl>
                                        <p:attrNameLst>
                                          <p:attrName>style.visibility</p:attrName>
                                        </p:attrNameLst>
                                      </p:cBhvr>
                                      <p:to>
                                        <p:strVal val="visible"/>
                                      </p:to>
                                    </p:set>
                                    <p:animEffect transition="in" filter="wipe(left)">
                                      <p:cBhvr>
                                        <p:cTn id="13" dur="2000"/>
                                        <p:tgtEl>
                                          <p:spTgt spid="187420"/>
                                        </p:tgtEl>
                                      </p:cBhvr>
                                    </p:animEffect>
                                  </p:childTnLst>
                                </p:cTn>
                              </p:par>
                              <p:par>
                                <p:cTn id="14" presetID="22" presetClass="entr" presetSubtype="1" repeatCount="indefinite" fill="hold" grpId="0" nodeType="withEffect">
                                  <p:stCondLst>
                                    <p:cond delay="400"/>
                                  </p:stCondLst>
                                  <p:childTnLst>
                                    <p:set>
                                      <p:cBhvr>
                                        <p:cTn id="15" dur="1" fill="hold">
                                          <p:stCondLst>
                                            <p:cond delay="0"/>
                                          </p:stCondLst>
                                        </p:cTn>
                                        <p:tgtEl>
                                          <p:spTgt spid="187394"/>
                                        </p:tgtEl>
                                        <p:attrNameLst>
                                          <p:attrName>style.visibility</p:attrName>
                                        </p:attrNameLst>
                                      </p:cBhvr>
                                      <p:to>
                                        <p:strVal val="visible"/>
                                      </p:to>
                                    </p:set>
                                    <p:animEffect transition="in" filter="wipe(up)">
                                      <p:cBhvr>
                                        <p:cTn id="16" dur="2000"/>
                                        <p:tgtEl>
                                          <p:spTgt spid="187394"/>
                                        </p:tgtEl>
                                      </p:cBhvr>
                                    </p:animEffect>
                                  </p:childTnLst>
                                </p:cTn>
                              </p:par>
                              <p:par>
                                <p:cTn id="17" presetID="22" presetClass="entr" presetSubtype="1" repeatCount="indefinite" fill="hold" grpId="0" nodeType="withEffect">
                                  <p:stCondLst>
                                    <p:cond delay="400"/>
                                  </p:stCondLst>
                                  <p:childTnLst>
                                    <p:set>
                                      <p:cBhvr>
                                        <p:cTn id="18" dur="1" fill="hold">
                                          <p:stCondLst>
                                            <p:cond delay="0"/>
                                          </p:stCondLst>
                                        </p:cTn>
                                        <p:tgtEl>
                                          <p:spTgt spid="187454"/>
                                        </p:tgtEl>
                                        <p:attrNameLst>
                                          <p:attrName>style.visibility</p:attrName>
                                        </p:attrNameLst>
                                      </p:cBhvr>
                                      <p:to>
                                        <p:strVal val="visible"/>
                                      </p:to>
                                    </p:set>
                                    <p:animEffect transition="in" filter="wipe(up)">
                                      <p:cBhvr>
                                        <p:cTn id="19" dur="2000"/>
                                        <p:tgtEl>
                                          <p:spTgt spid="187454"/>
                                        </p:tgtEl>
                                      </p:cBhvr>
                                    </p:animEffect>
                                  </p:childTnLst>
                                </p:cTn>
                              </p:par>
                              <p:par>
                                <p:cTn id="20" presetID="22" presetClass="entr" presetSubtype="1" repeatCount="indefinite"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2000"/>
                                        <p:tgtEl>
                                          <p:spTgt spid="10"/>
                                        </p:tgtEl>
                                      </p:cBhvr>
                                    </p:animEffect>
                                  </p:childTnLst>
                                </p:cTn>
                              </p:par>
                              <p:par>
                                <p:cTn id="23" presetID="22" presetClass="entr" presetSubtype="1" repeatCount="indefinite" fill="hold" grpId="0" nodeType="withEffect">
                                  <p:stCondLst>
                                    <p:cond delay="400"/>
                                  </p:stCondLst>
                                  <p:childTnLst>
                                    <p:set>
                                      <p:cBhvr>
                                        <p:cTn id="24" dur="1" fill="hold">
                                          <p:stCondLst>
                                            <p:cond delay="0"/>
                                          </p:stCondLst>
                                        </p:cTn>
                                        <p:tgtEl>
                                          <p:spTgt spid="187476"/>
                                        </p:tgtEl>
                                        <p:attrNameLst>
                                          <p:attrName>style.visibility</p:attrName>
                                        </p:attrNameLst>
                                      </p:cBhvr>
                                      <p:to>
                                        <p:strVal val="visible"/>
                                      </p:to>
                                    </p:set>
                                    <p:animEffect transition="in" filter="wipe(up)">
                                      <p:cBhvr>
                                        <p:cTn id="25" dur="2000"/>
                                        <p:tgtEl>
                                          <p:spTgt spid="187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nimBg="1"/>
      <p:bldP spid="187418" grpId="0" animBg="1"/>
      <p:bldP spid="187419" grpId="0" animBg="1"/>
      <p:bldP spid="187420" grpId="0" animBg="1"/>
      <p:bldP spid="187454" grpId="0" animBg="1"/>
      <p:bldP spid="1874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04800"/>
            <a:ext cx="6019800" cy="369332"/>
          </a:xfrm>
          <a:prstGeom prst="rect">
            <a:avLst/>
          </a:prstGeom>
          <a:noFill/>
        </p:spPr>
        <p:txBody>
          <a:bodyPr wrap="square" rtlCol="0">
            <a:spAutoFit/>
          </a:bodyPr>
          <a:lstStyle/>
          <a:p>
            <a:pPr algn="ctr"/>
            <a:r>
              <a:rPr lang="en-US" b="1" dirty="0" smtClean="0"/>
              <a:t>Power &amp; Utilities</a:t>
            </a:r>
            <a:endParaRPr lang="en-US" b="1" dirty="0"/>
          </a:p>
        </p:txBody>
      </p:sp>
      <p:sp>
        <p:nvSpPr>
          <p:cNvPr id="3" name="TextBox 2"/>
          <p:cNvSpPr txBox="1"/>
          <p:nvPr/>
        </p:nvSpPr>
        <p:spPr>
          <a:xfrm>
            <a:off x="1524000" y="785339"/>
            <a:ext cx="6019800" cy="2862322"/>
          </a:xfrm>
          <a:prstGeom prst="rect">
            <a:avLst/>
          </a:prstGeom>
          <a:noFill/>
        </p:spPr>
        <p:txBody>
          <a:bodyPr wrap="square" rtlCol="0">
            <a:spAutoFit/>
          </a:bodyPr>
          <a:lstStyle/>
          <a:p>
            <a:r>
              <a:rPr lang="en-US" b="1" dirty="0" smtClean="0"/>
              <a:t>Captive Power Generations:-</a:t>
            </a:r>
          </a:p>
          <a:p>
            <a:pPr marL="285750" indent="-285750">
              <a:buFontTx/>
              <a:buChar char="-"/>
            </a:pPr>
            <a:r>
              <a:rPr lang="en-US" dirty="0" smtClean="0"/>
              <a:t>Thermal Power Plant – Boiler Coal Based Power</a:t>
            </a:r>
          </a:p>
          <a:p>
            <a:pPr marL="285750" indent="-285750">
              <a:buFontTx/>
              <a:buChar char="-"/>
            </a:pPr>
            <a:r>
              <a:rPr lang="en-US" dirty="0" smtClean="0"/>
              <a:t>Gas Based Power Plant – BF Gas from BF</a:t>
            </a:r>
          </a:p>
          <a:p>
            <a:pPr marL="285750" indent="-285750">
              <a:buFontTx/>
              <a:buChar char="-"/>
            </a:pPr>
            <a:r>
              <a:rPr lang="en-US" dirty="0" smtClean="0"/>
              <a:t>BPTS from Waste Gas of Coke Ovens</a:t>
            </a:r>
          </a:p>
          <a:p>
            <a:pPr marL="285750" indent="-285750">
              <a:buFontTx/>
              <a:buChar char="-"/>
            </a:pPr>
            <a:r>
              <a:rPr lang="en-US" dirty="0" smtClean="0"/>
              <a:t>GETS &amp; TRT from Blast Furnace Waste Gas</a:t>
            </a:r>
            <a:endParaRPr lang="en-US" dirty="0"/>
          </a:p>
          <a:p>
            <a:endParaRPr lang="en-US" dirty="0" smtClean="0"/>
          </a:p>
          <a:p>
            <a:pPr algn="just"/>
            <a:r>
              <a:rPr lang="en-US" dirty="0" smtClean="0"/>
              <a:t>Steel making requires continuous supply of power as heavy equipment have to run without hampering production. In case of internal failure, external power is used by purchase from Electricity Boards.</a:t>
            </a:r>
          </a:p>
        </p:txBody>
      </p:sp>
      <p:sp>
        <p:nvSpPr>
          <p:cNvPr id="5" name="TextBox 4"/>
          <p:cNvSpPr txBox="1"/>
          <p:nvPr/>
        </p:nvSpPr>
        <p:spPr>
          <a:xfrm>
            <a:off x="1524000" y="3810000"/>
            <a:ext cx="6019800" cy="1754326"/>
          </a:xfrm>
          <a:prstGeom prst="rect">
            <a:avLst/>
          </a:prstGeom>
          <a:noFill/>
        </p:spPr>
        <p:txBody>
          <a:bodyPr wrap="square" rtlCol="0">
            <a:spAutoFit/>
          </a:bodyPr>
          <a:lstStyle/>
          <a:p>
            <a:r>
              <a:rPr lang="en-US" b="1" dirty="0" smtClean="0"/>
              <a:t>Air Separation Plant:-</a:t>
            </a:r>
          </a:p>
          <a:p>
            <a:pPr marL="285750" indent="-285750">
              <a:buFontTx/>
              <a:buChar char="-"/>
            </a:pPr>
            <a:r>
              <a:rPr lang="en-US" dirty="0" smtClean="0"/>
              <a:t>Oxygen, Nitrogen and Argon gas are required for usage in Coke ovens, Sinter Plant, Blast Furnace for enrichment.</a:t>
            </a:r>
          </a:p>
          <a:p>
            <a:r>
              <a:rPr lang="en-US" b="1" dirty="0" smtClean="0"/>
              <a:t>Compressed Air</a:t>
            </a:r>
            <a:r>
              <a:rPr lang="en-US" dirty="0" smtClean="0"/>
              <a:t>:-for Operation and service purpose</a:t>
            </a:r>
          </a:p>
          <a:p>
            <a:r>
              <a:rPr lang="en-US" b="1" dirty="0" smtClean="0"/>
              <a:t>Chilled Water Plants</a:t>
            </a:r>
            <a:r>
              <a:rPr lang="en-US" dirty="0" smtClean="0"/>
              <a:t>:- for cooling purpose</a:t>
            </a:r>
          </a:p>
          <a:p>
            <a:r>
              <a:rPr lang="en-US" b="1" dirty="0" smtClean="0"/>
              <a:t>Soft Water &amp; DM Water</a:t>
            </a:r>
            <a:r>
              <a:rPr lang="en-US" dirty="0" smtClean="0"/>
              <a:t>:- for usage in Steam generations</a:t>
            </a:r>
          </a:p>
        </p:txBody>
      </p:sp>
    </p:spTree>
    <p:extLst>
      <p:ext uri="{BB962C8B-B14F-4D97-AF65-F5344CB8AC3E}">
        <p14:creationId xmlns:p14="http://schemas.microsoft.com/office/powerpoint/2010/main" val="403521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TotalTime>
  <Words>3123</Words>
  <Application>Microsoft Office PowerPoint</Application>
  <PresentationFormat>On-screen Show (4:3)</PresentationFormat>
  <Paragraphs>489</Paragraphs>
  <Slides>37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Clip</vt:lpstr>
      <vt:lpstr>PowerPoint Presentation</vt:lpstr>
      <vt:lpstr>Plan of Presentation</vt:lpstr>
      <vt:lpstr>PowerPoint Presentation</vt:lpstr>
      <vt:lpstr>PowerPoint Presentation</vt:lpstr>
      <vt:lpstr>PowerPoint Presentation</vt:lpstr>
      <vt:lpstr>PowerPoint Presentation</vt:lpstr>
      <vt:lpstr>PowerPoint Presentation</vt:lpstr>
      <vt:lpstr>Process flow – Integrated Steel Pant</vt:lpstr>
      <vt:lpstr>PowerPoint Presentation</vt:lpstr>
      <vt:lpstr>PowerPoint Presentation</vt:lpstr>
      <vt:lpstr>PowerPoint Presentation</vt:lpstr>
      <vt:lpstr>Enterprise Resource Planning (ERP) Bringing the Organization Together</vt:lpstr>
      <vt:lpstr>Enterprise Resource Planning</vt:lpstr>
      <vt:lpstr>Configurations in SAP </vt:lpstr>
      <vt:lpstr>Transaction Code in SAP </vt:lpstr>
      <vt:lpstr>Integrated Data Flow to FICO in  SAP </vt:lpstr>
      <vt:lpstr>PowerPoint Presentation</vt:lpstr>
      <vt:lpstr>Controlling in SAP</vt:lpstr>
      <vt:lpstr>Production Order</vt:lpstr>
      <vt:lpstr>PowerPoint Presentation</vt:lpstr>
      <vt:lpstr>PowerPoint Presentation</vt:lpstr>
      <vt:lpstr>PowerPoint Presentation</vt:lpstr>
      <vt:lpstr>Driving factors for implementing Material Ledger</vt:lpstr>
      <vt:lpstr>Material Ledger features</vt:lpstr>
      <vt:lpstr>PowerPoint Presentation</vt:lpstr>
      <vt:lpstr>PowerPoint Presentation</vt:lpstr>
      <vt:lpstr>Material Ledger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Leela srinivas</dc:creator>
  <cp:lastModifiedBy>Leela srinivas</cp:lastModifiedBy>
  <cp:revision>84</cp:revision>
  <dcterms:created xsi:type="dcterms:W3CDTF">2024-01-23T06:53:23Z</dcterms:created>
  <dcterms:modified xsi:type="dcterms:W3CDTF">2024-01-27T12:59:16Z</dcterms:modified>
</cp:coreProperties>
</file>